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4" r:id="rId4"/>
  </p:sldMasterIdLst>
  <p:notesMasterIdLst>
    <p:notesMasterId r:id="rId20"/>
  </p:notesMasterIdLst>
  <p:sldIdLst>
    <p:sldId id="256" r:id="rId5"/>
    <p:sldId id="257" r:id="rId6"/>
    <p:sldId id="258" r:id="rId7"/>
    <p:sldId id="262" r:id="rId8"/>
    <p:sldId id="263" r:id="rId9"/>
    <p:sldId id="264" r:id="rId10"/>
    <p:sldId id="2145706181" r:id="rId11"/>
    <p:sldId id="265" r:id="rId12"/>
    <p:sldId id="2145706186" r:id="rId13"/>
    <p:sldId id="2145706183" r:id="rId14"/>
    <p:sldId id="2145706180" r:id="rId15"/>
    <p:sldId id="2145706178" r:id="rId16"/>
    <p:sldId id="2145706182" r:id="rId17"/>
    <p:sldId id="2145706176" r:id="rId18"/>
    <p:sldId id="281" r:id="rId19"/>
  </p:sldIdLst>
  <p:sldSz cx="18288000" cy="10287000"/>
  <p:notesSz cx="6858000" cy="9144000"/>
  <p:embeddedFontLst>
    <p:embeddedFont>
      <p:font typeface="Arimo" panose="020B0604020202020204" charset="0"/>
      <p:regular r:id="rId21"/>
    </p:embeddedFont>
    <p:embeddedFont>
      <p:font typeface="Bebas" panose="020B0604020202020204" charset="0"/>
      <p:regular r:id="rId22"/>
    </p:embeddedFont>
    <p:embeddedFont>
      <p:font typeface="Canva Sans Bold" panose="020B0604020202020204" charset="0"/>
      <p:regular r:id="rId23"/>
      <p:bold r:id="rId24"/>
    </p:embeddedFont>
    <p:embeddedFont>
      <p:font typeface="Segoe UI" panose="020B0502040204020203" pitchFamily="34" charset="0"/>
      <p:regular r:id="rId25"/>
      <p:bold r:id="rId26"/>
      <p:italic r:id="rId27"/>
      <p:boldItalic r:id="rId28"/>
    </p:embeddedFont>
    <p:embeddedFont>
      <p:font typeface="Segoe UI 1" panose="020B0604020202020204" charset="0"/>
      <p:regular r:id="rId29"/>
      <p:bold r:id="rId30"/>
      <p:italic r:id="rId31"/>
    </p:embeddedFont>
    <p:embeddedFont>
      <p:font typeface="Segoe UI 2" panose="020B0604020202020204" charset="0"/>
      <p:regular r:id="rId32"/>
      <p:bold r:id="rId33"/>
      <p:italic r:id="rId34"/>
    </p:embeddedFont>
    <p:embeddedFont>
      <p:font typeface="Segoe UI 3" panose="020B0604020202020204" charset="0"/>
      <p:regular r:id="rId35"/>
      <p:bold r:id="rId36"/>
      <p:italic r:id="rId37"/>
    </p:embeddedFont>
    <p:embeddedFont>
      <p:font typeface="Segoe UI Semibold" panose="020B0702040204020203" pitchFamily="34" charset="0"/>
      <p:bold r:id="rId38"/>
      <p:boldItalic r:id="rId39"/>
    </p:embeddedFont>
    <p:embeddedFont>
      <p:font typeface="Segoe UI Semilight" panose="020B0402040204020203" pitchFamily="34" charset="0"/>
      <p:regular r:id="rId40"/>
      <p: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6DA514-9C5B-DFC8-02F2-420414F30E92}" name="Milton Urgiles" initials="MU" userId="S::milton.urgiles@njeda.com::8205229e-5796-4813-b289-14e137cb949d" providerId="AD"/>
  <p188:author id="{0F450A2B-1D96-401A-57FF-381241431C36}" name="Milton Urgiles" initials="MU" userId="S::Milton.Urgiles@njeda.com::8205229e-5796-4813-b289-14e137cb949d" providerId="AD"/>
  <p188:author id="{DC51E664-BC74-26E9-3CF9-B0D73D340451}" name="Alexander Pachman" initials="AP" userId="S::APachman@njeda.com::d672ac12-bba5-4e4f-98ea-3084c44a7436" providerId="AD"/>
  <p188:author id="{64093AD3-F0F7-DA42-CB8B-223C18870065}" name="Michelle Martinez" initials="MM" userId="S::MMartinez@njeda.com::6173be44-4f29-4977-a3f6-6d418760bb2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97C"/>
    <a:srgbClr val="095072"/>
    <a:srgbClr val="84BF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5B67BD-4EE8-EEC5-8336-D780D7B53570}" v="15" dt="2026-08-19T14:47:03.773"/>
    <p1510:client id="{210FAA8A-0935-4D7C-8C74-C98C461E0D6F}" v="340" dt="2026-08-19T14:58:22.281"/>
    <p1510:client id="{E473673A-D150-EE17-97A0-FBE2C3FFDCA2}" v="16" dt="2026-08-18T18:37:28.164"/>
    <p1510:client id="{FB78C510-4E12-6BB5-50C3-C19C811F37BA}" vWet="8" dt="2026-08-19T14:40:47.9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microsoft.com/office/2015/10/relationships/revisionInfo" Target="revisionInfo.xml"/><Relationship Id="rId20" Type="http://schemas.openxmlformats.org/officeDocument/2006/relationships/notesMaster" Target="notesMasters/notesMaster1.xml"/><Relationship Id="rId41" Type="http://schemas.openxmlformats.org/officeDocument/2006/relationships/font" Target="fonts/font21.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9A5E8-FFF3-44E9-A0C3-911E740DDCEF}" type="doc">
      <dgm:prSet loTypeId="urn:microsoft.com/office/officeart/2005/8/layout/hProcess11" loCatId="process" qsTypeId="urn:microsoft.com/office/officeart/2005/8/quickstyle/simple1#1" qsCatId="simple" csTypeId="urn:microsoft.com/office/officeart/2005/8/colors/accent1_2#1" csCatId="accent1" phldr="1"/>
      <dgm:spPr/>
      <dgm:t>
        <a:bodyPr/>
        <a:lstStyle/>
        <a:p>
          <a:endParaRPr lang="en-US"/>
        </a:p>
      </dgm:t>
    </dgm:pt>
    <dgm:pt modelId="{FC59F213-12B4-458E-879F-96637549CC67}">
      <dgm:prSet phldrT="[Text]" custT="1"/>
      <dgm:spPr/>
      <dgm:t>
        <a:bodyPr/>
        <a:lstStyle/>
        <a:p>
          <a:pPr rtl="0"/>
          <a:r>
            <a:rPr lang="en-US" sz="1800" b="1" i="0" u="none">
              <a:latin typeface="Aptos Display" panose="02110004020202020204"/>
            </a:rPr>
            <a:t>Application Period</a:t>
          </a:r>
          <a:r>
            <a:rPr lang="en-US" sz="1800" b="0" i="0" u="none">
              <a:latin typeface="Aptos Display" panose="02110004020202020204"/>
            </a:rPr>
            <a:t> September</a:t>
          </a:r>
          <a:r>
            <a:rPr lang="en-US" sz="1800">
              <a:latin typeface="Aptos Display" panose="02110004020202020204"/>
            </a:rPr>
            <a:t> 9 – December 4, 2026</a:t>
          </a:r>
          <a:endParaRPr lang="en-US" sz="1800" b="1" i="0" u="none">
            <a:latin typeface="Aptos Display" panose="02110004020202020204"/>
          </a:endParaRPr>
        </a:p>
      </dgm:t>
    </dgm:pt>
    <dgm:pt modelId="{6B0E9C8C-D09E-474C-A555-50E19776CA4E}" type="parTrans" cxnId="{A58CD0BB-80F4-4F6E-BE9A-1844A43D3D78}">
      <dgm:prSet/>
      <dgm:spPr/>
      <dgm:t>
        <a:bodyPr/>
        <a:lstStyle/>
        <a:p>
          <a:endParaRPr lang="en-US" sz="1400"/>
        </a:p>
      </dgm:t>
    </dgm:pt>
    <dgm:pt modelId="{17478D44-88B2-4C72-99FF-BFD1E96BF3C5}" type="sibTrans" cxnId="{A58CD0BB-80F4-4F6E-BE9A-1844A43D3D78}">
      <dgm:prSet/>
      <dgm:spPr/>
      <dgm:t>
        <a:bodyPr/>
        <a:lstStyle/>
        <a:p>
          <a:endParaRPr lang="en-US" sz="1400"/>
        </a:p>
      </dgm:t>
    </dgm:pt>
    <dgm:pt modelId="{B2395BD5-CF42-4811-9E9F-B39849A8DA54}">
      <dgm:prSet phldrT="[Text]" custT="1"/>
      <dgm:spPr/>
      <dgm:t>
        <a:bodyPr/>
        <a:lstStyle/>
        <a:p>
          <a:r>
            <a:rPr lang="en-US" sz="1800" b="1"/>
            <a:t>Mentorship &amp; Compliance </a:t>
          </a:r>
          <a:r>
            <a:rPr lang="en-US" sz="1800" b="0"/>
            <a:t>November 2027 – November 2029</a:t>
          </a:r>
        </a:p>
      </dgm:t>
    </dgm:pt>
    <dgm:pt modelId="{E85A9676-942C-492F-BAE3-1A092DC0B5E3}" type="parTrans" cxnId="{BD586CEA-3A6B-4C0B-9DEA-CE7D0F84C198}">
      <dgm:prSet/>
      <dgm:spPr/>
      <dgm:t>
        <a:bodyPr/>
        <a:lstStyle/>
        <a:p>
          <a:endParaRPr lang="en-US" sz="1400"/>
        </a:p>
      </dgm:t>
    </dgm:pt>
    <dgm:pt modelId="{4370614E-150B-4944-A6C9-5613A9751EF0}" type="sibTrans" cxnId="{BD586CEA-3A6B-4C0B-9DEA-CE7D0F84C198}">
      <dgm:prSet/>
      <dgm:spPr/>
      <dgm:t>
        <a:bodyPr/>
        <a:lstStyle/>
        <a:p>
          <a:endParaRPr lang="en-US" sz="1400"/>
        </a:p>
      </dgm:t>
    </dgm:pt>
    <dgm:pt modelId="{45C4F6D8-0FAE-4F47-B695-E247A6B81B4D}">
      <dgm:prSet phldrT="[Text]" custT="1"/>
      <dgm:spPr/>
      <dgm:t>
        <a:bodyPr/>
        <a:lstStyle/>
        <a:p>
          <a:pPr rtl="0"/>
          <a:r>
            <a:rPr lang="en-US" sz="1800" b="1" i="0" u="none">
              <a:latin typeface="Aptos Display" panose="02110004020202020204"/>
            </a:rPr>
            <a:t>NJIF Program Webina</a:t>
          </a:r>
          <a:r>
            <a:rPr lang="en-US" sz="1800" b="0" i="0" u="none">
              <a:latin typeface="Aptos Display" panose="02110004020202020204"/>
            </a:rPr>
            <a:t>r - August 19, 2026</a:t>
          </a:r>
          <a:endParaRPr lang="en-US" sz="1800" b="1"/>
        </a:p>
      </dgm:t>
    </dgm:pt>
    <dgm:pt modelId="{33A46C48-1020-4380-8A5C-8C27095F0B75}" type="parTrans" cxnId="{AEEFC361-FC83-444F-883B-979CCD45661E}">
      <dgm:prSet/>
      <dgm:spPr/>
      <dgm:t>
        <a:bodyPr/>
        <a:lstStyle/>
        <a:p>
          <a:endParaRPr lang="en-US"/>
        </a:p>
      </dgm:t>
    </dgm:pt>
    <dgm:pt modelId="{8A648F6C-06DA-4CCE-BFB8-72CD65A196A1}" type="sibTrans" cxnId="{AEEFC361-FC83-444F-883B-979CCD45661E}">
      <dgm:prSet/>
      <dgm:spPr/>
      <dgm:t>
        <a:bodyPr/>
        <a:lstStyle/>
        <a:p>
          <a:endParaRPr lang="en-US"/>
        </a:p>
      </dgm:t>
    </dgm:pt>
    <dgm:pt modelId="{6CACBF8B-B074-492A-808C-4E833E85E21D}">
      <dgm:prSet custT="1"/>
      <dgm:spPr/>
      <dgm:t>
        <a:bodyPr/>
        <a:lstStyle/>
        <a:p>
          <a:r>
            <a:rPr lang="en-US" sz="1800" b="1"/>
            <a:t>Program Onboarding &amp; Grant Closing </a:t>
          </a:r>
          <a:r>
            <a:rPr lang="en-US" sz="1800" b="0"/>
            <a:t>August 2027 – November 2027</a:t>
          </a:r>
        </a:p>
      </dgm:t>
    </dgm:pt>
    <dgm:pt modelId="{8F3C06B2-B2E9-4F38-B7C8-D97E4804830F}" type="parTrans" cxnId="{850A47BF-B357-4734-813B-1EA80D296742}">
      <dgm:prSet/>
      <dgm:spPr/>
      <dgm:t>
        <a:bodyPr/>
        <a:lstStyle/>
        <a:p>
          <a:endParaRPr lang="en-US"/>
        </a:p>
      </dgm:t>
    </dgm:pt>
    <dgm:pt modelId="{CA67FBAB-3ED0-49A9-89EB-A6F74851313C}" type="sibTrans" cxnId="{850A47BF-B357-4734-813B-1EA80D296742}">
      <dgm:prSet/>
      <dgm:spPr/>
      <dgm:t>
        <a:bodyPr/>
        <a:lstStyle/>
        <a:p>
          <a:endParaRPr lang="en-US"/>
        </a:p>
      </dgm:t>
    </dgm:pt>
    <dgm:pt modelId="{CBAB2582-6D24-499F-AEA1-9F47006F0E41}">
      <dgm:prSet custT="1"/>
      <dgm:spPr/>
      <dgm:t>
        <a:bodyPr/>
        <a:lstStyle/>
        <a:p>
          <a:pPr rtl="0"/>
          <a:r>
            <a:rPr lang="en-US" sz="1800" b="1">
              <a:latin typeface="Aptos Display" panose="02110004020202020204"/>
            </a:rPr>
            <a:t>Application &amp; Competitive Review</a:t>
          </a:r>
        </a:p>
        <a:p>
          <a:pPr rtl="0"/>
          <a:r>
            <a:rPr lang="en-US" sz="1800" b="0">
              <a:latin typeface="Aptos Display" panose="02110004020202020204"/>
            </a:rPr>
            <a:t>December 2026 – May 2027</a:t>
          </a:r>
        </a:p>
      </dgm:t>
    </dgm:pt>
    <dgm:pt modelId="{16A9FB11-4AD1-481C-825B-4B65DF8F5C26}" type="parTrans" cxnId="{96534F20-CC35-438C-9311-23A86195C1F0}">
      <dgm:prSet/>
      <dgm:spPr/>
      <dgm:t>
        <a:bodyPr/>
        <a:lstStyle/>
        <a:p>
          <a:endParaRPr lang="en-US"/>
        </a:p>
      </dgm:t>
    </dgm:pt>
    <dgm:pt modelId="{ECC0B922-23E2-4EE7-A7E7-CE41347FC78D}" type="sibTrans" cxnId="{96534F20-CC35-438C-9311-23A86195C1F0}">
      <dgm:prSet/>
      <dgm:spPr/>
      <dgm:t>
        <a:bodyPr/>
        <a:lstStyle/>
        <a:p>
          <a:endParaRPr lang="en-US"/>
        </a:p>
      </dgm:t>
    </dgm:pt>
    <dgm:pt modelId="{1445AAE9-EA80-402E-B4F5-393B1527C421}">
      <dgm:prSet custT="1"/>
      <dgm:spPr/>
      <dgm:t>
        <a:bodyPr/>
        <a:lstStyle/>
        <a:p>
          <a:r>
            <a:rPr lang="en-US" sz="1800" b="1"/>
            <a:t>Conditional Approval</a:t>
          </a:r>
        </a:p>
        <a:p>
          <a:r>
            <a:rPr lang="en-US" sz="1800" b="0"/>
            <a:t>June 2027</a:t>
          </a:r>
        </a:p>
      </dgm:t>
    </dgm:pt>
    <dgm:pt modelId="{B2714370-3F26-4216-B0D9-56727703BA7C}" type="parTrans" cxnId="{8913C668-C89B-4054-81B4-19BB226000B7}">
      <dgm:prSet/>
      <dgm:spPr/>
      <dgm:t>
        <a:bodyPr/>
        <a:lstStyle/>
        <a:p>
          <a:endParaRPr lang="en-US"/>
        </a:p>
      </dgm:t>
    </dgm:pt>
    <dgm:pt modelId="{CDFEA06E-A71F-4316-8637-115904F24494}" type="sibTrans" cxnId="{8913C668-C89B-4054-81B4-19BB226000B7}">
      <dgm:prSet/>
      <dgm:spPr/>
      <dgm:t>
        <a:bodyPr/>
        <a:lstStyle/>
        <a:p>
          <a:endParaRPr lang="en-US"/>
        </a:p>
      </dgm:t>
    </dgm:pt>
    <dgm:pt modelId="{4784D5C5-88FC-465A-ABF0-DCF8BC94D8BC}">
      <dgm:prSet phldrT="[Text]" custT="1"/>
      <dgm:spPr/>
      <dgm:t>
        <a:bodyPr/>
        <a:lstStyle/>
        <a:p>
          <a:pPr rtl="0"/>
          <a:r>
            <a:rPr lang="en-US" sz="1800" b="1"/>
            <a:t>Q&amp;A Period </a:t>
          </a:r>
          <a:r>
            <a:rPr lang="en-US" sz="1800" b="0"/>
            <a:t>August 19 – September 9, 2026</a:t>
          </a:r>
        </a:p>
      </dgm:t>
    </dgm:pt>
    <dgm:pt modelId="{56363DD0-4393-4991-A1A1-4ABA9E172494}" type="parTrans" cxnId="{37956025-A14D-4945-B3AF-7F506A654307}">
      <dgm:prSet/>
      <dgm:spPr/>
      <dgm:t>
        <a:bodyPr/>
        <a:lstStyle/>
        <a:p>
          <a:endParaRPr lang="en-US"/>
        </a:p>
      </dgm:t>
    </dgm:pt>
    <dgm:pt modelId="{FC2B1D5A-6EE9-4CA1-9BF2-3104DCCF911E}" type="sibTrans" cxnId="{37956025-A14D-4945-B3AF-7F506A654307}">
      <dgm:prSet/>
      <dgm:spPr/>
      <dgm:t>
        <a:bodyPr/>
        <a:lstStyle/>
        <a:p>
          <a:endParaRPr lang="en-US"/>
        </a:p>
      </dgm:t>
    </dgm:pt>
    <dgm:pt modelId="{D12154CE-268B-4C39-A0DB-4C468C19FB30}" type="pres">
      <dgm:prSet presAssocID="{5FE9A5E8-FFF3-44E9-A0C3-911E740DDCEF}" presName="Name0" presStyleCnt="0">
        <dgm:presLayoutVars>
          <dgm:dir/>
          <dgm:resizeHandles val="exact"/>
        </dgm:presLayoutVars>
      </dgm:prSet>
      <dgm:spPr/>
    </dgm:pt>
    <dgm:pt modelId="{400B6481-CCCC-4D74-B2B3-AC5FB5DF3CBA}" type="pres">
      <dgm:prSet presAssocID="{5FE9A5E8-FFF3-44E9-A0C3-911E740DDCEF}" presName="arrow" presStyleLbl="bgShp" presStyleIdx="0" presStyleCnt="1" custScaleY="250000"/>
      <dgm:spPr/>
    </dgm:pt>
    <dgm:pt modelId="{D7D5D3A2-7640-418F-A8EE-13CF15C8C98B}" type="pres">
      <dgm:prSet presAssocID="{5FE9A5E8-FFF3-44E9-A0C3-911E740DDCEF}" presName="points" presStyleCnt="0"/>
      <dgm:spPr/>
    </dgm:pt>
    <dgm:pt modelId="{D20D1111-A040-4321-95FC-A0FEBD75F317}" type="pres">
      <dgm:prSet presAssocID="{45C4F6D8-0FAE-4F47-B695-E247A6B81B4D}" presName="compositeA" presStyleCnt="0"/>
      <dgm:spPr/>
    </dgm:pt>
    <dgm:pt modelId="{608E6288-40FC-4AD6-9CDF-6F55662ADCAE}" type="pres">
      <dgm:prSet presAssocID="{45C4F6D8-0FAE-4F47-B695-E247A6B81B4D}" presName="textA" presStyleLbl="revTx" presStyleIdx="0" presStyleCnt="7">
        <dgm:presLayoutVars>
          <dgm:bulletEnabled val="1"/>
        </dgm:presLayoutVars>
      </dgm:prSet>
      <dgm:spPr/>
    </dgm:pt>
    <dgm:pt modelId="{FB6DC6FC-F74C-44C0-A540-90687E746839}" type="pres">
      <dgm:prSet presAssocID="{45C4F6D8-0FAE-4F47-B695-E247A6B81B4D}" presName="circleA" presStyleLbl="node1" presStyleIdx="0" presStyleCnt="7"/>
      <dgm:spPr/>
    </dgm:pt>
    <dgm:pt modelId="{67F626C7-CA14-4A22-A026-A052D9394BD9}" type="pres">
      <dgm:prSet presAssocID="{45C4F6D8-0FAE-4F47-B695-E247A6B81B4D}" presName="spaceA" presStyleCnt="0"/>
      <dgm:spPr/>
    </dgm:pt>
    <dgm:pt modelId="{BBE9E970-7C17-4336-94F7-4D7832DF208D}" type="pres">
      <dgm:prSet presAssocID="{8A648F6C-06DA-4CCE-BFB8-72CD65A196A1}" presName="space" presStyleCnt="0"/>
      <dgm:spPr/>
    </dgm:pt>
    <dgm:pt modelId="{007188F9-C961-4C0C-AC8F-92D1FCCD52C4}" type="pres">
      <dgm:prSet presAssocID="{4784D5C5-88FC-465A-ABF0-DCF8BC94D8BC}" presName="compositeB" presStyleCnt="0"/>
      <dgm:spPr/>
    </dgm:pt>
    <dgm:pt modelId="{0C9A4423-59A8-44B6-A380-1C065BFA7887}" type="pres">
      <dgm:prSet presAssocID="{4784D5C5-88FC-465A-ABF0-DCF8BC94D8BC}" presName="textB" presStyleLbl="revTx" presStyleIdx="1" presStyleCnt="7">
        <dgm:presLayoutVars>
          <dgm:bulletEnabled val="1"/>
        </dgm:presLayoutVars>
      </dgm:prSet>
      <dgm:spPr/>
    </dgm:pt>
    <dgm:pt modelId="{369DC08C-7723-45A2-9D42-C15C91389130}" type="pres">
      <dgm:prSet presAssocID="{4784D5C5-88FC-465A-ABF0-DCF8BC94D8BC}" presName="circleB" presStyleLbl="node1" presStyleIdx="1" presStyleCnt="7"/>
      <dgm:spPr/>
    </dgm:pt>
    <dgm:pt modelId="{DC8C0AD5-8ABB-46A3-91A1-2AEA410BB53C}" type="pres">
      <dgm:prSet presAssocID="{4784D5C5-88FC-465A-ABF0-DCF8BC94D8BC}" presName="spaceB" presStyleCnt="0"/>
      <dgm:spPr/>
    </dgm:pt>
    <dgm:pt modelId="{2758F2D8-9775-4C4F-BD74-B050F1DF4484}" type="pres">
      <dgm:prSet presAssocID="{FC2B1D5A-6EE9-4CA1-9BF2-3104DCCF911E}" presName="space" presStyleCnt="0"/>
      <dgm:spPr/>
    </dgm:pt>
    <dgm:pt modelId="{40079C5F-78FE-4055-ABA3-5D377D2B3898}" type="pres">
      <dgm:prSet presAssocID="{FC59F213-12B4-458E-879F-96637549CC67}" presName="compositeA" presStyleCnt="0"/>
      <dgm:spPr/>
    </dgm:pt>
    <dgm:pt modelId="{EFDD8D23-70B2-4E30-AF5F-CB312F2EB327}" type="pres">
      <dgm:prSet presAssocID="{FC59F213-12B4-458E-879F-96637549CC67}" presName="textA" presStyleLbl="revTx" presStyleIdx="2" presStyleCnt="7">
        <dgm:presLayoutVars>
          <dgm:bulletEnabled val="1"/>
        </dgm:presLayoutVars>
      </dgm:prSet>
      <dgm:spPr/>
    </dgm:pt>
    <dgm:pt modelId="{70DE7DC7-47B4-4ED4-9309-0F9C1B3CCDD5}" type="pres">
      <dgm:prSet presAssocID="{FC59F213-12B4-458E-879F-96637549CC67}" presName="circleA" presStyleLbl="node1" presStyleIdx="2" presStyleCnt="7"/>
      <dgm:spPr/>
    </dgm:pt>
    <dgm:pt modelId="{D3D0CF01-8DB5-4658-83BA-A180C5ECD7A2}" type="pres">
      <dgm:prSet presAssocID="{FC59F213-12B4-458E-879F-96637549CC67}" presName="spaceA" presStyleCnt="0"/>
      <dgm:spPr/>
    </dgm:pt>
    <dgm:pt modelId="{09DCF129-81C6-41C2-9A8F-2F797DBEDCF2}" type="pres">
      <dgm:prSet presAssocID="{17478D44-88B2-4C72-99FF-BFD1E96BF3C5}" presName="space" presStyleCnt="0"/>
      <dgm:spPr/>
    </dgm:pt>
    <dgm:pt modelId="{6631C610-598D-4E44-9597-CDA1803E31D7}" type="pres">
      <dgm:prSet presAssocID="{CBAB2582-6D24-499F-AEA1-9F47006F0E41}" presName="compositeB" presStyleCnt="0"/>
      <dgm:spPr/>
    </dgm:pt>
    <dgm:pt modelId="{0246EC07-7A09-4D94-8F86-995CB5BADD92}" type="pres">
      <dgm:prSet presAssocID="{CBAB2582-6D24-499F-AEA1-9F47006F0E41}" presName="textB" presStyleLbl="revTx" presStyleIdx="3" presStyleCnt="7">
        <dgm:presLayoutVars>
          <dgm:bulletEnabled val="1"/>
        </dgm:presLayoutVars>
      </dgm:prSet>
      <dgm:spPr/>
    </dgm:pt>
    <dgm:pt modelId="{18879442-A5A8-4B52-AAB0-6FAFB1529140}" type="pres">
      <dgm:prSet presAssocID="{CBAB2582-6D24-499F-AEA1-9F47006F0E41}" presName="circleB" presStyleLbl="node1" presStyleIdx="3" presStyleCnt="7"/>
      <dgm:spPr/>
    </dgm:pt>
    <dgm:pt modelId="{C5176807-4BEB-4BD8-BB45-62ACA22B7474}" type="pres">
      <dgm:prSet presAssocID="{CBAB2582-6D24-499F-AEA1-9F47006F0E41}" presName="spaceB" presStyleCnt="0"/>
      <dgm:spPr/>
    </dgm:pt>
    <dgm:pt modelId="{CE7393FB-3A86-484F-8F5F-45A6F75B29EF}" type="pres">
      <dgm:prSet presAssocID="{ECC0B922-23E2-4EE7-A7E7-CE41347FC78D}" presName="space" presStyleCnt="0"/>
      <dgm:spPr/>
    </dgm:pt>
    <dgm:pt modelId="{ECEBED81-C92D-4000-BB23-BED9E560E374}" type="pres">
      <dgm:prSet presAssocID="{1445AAE9-EA80-402E-B4F5-393B1527C421}" presName="compositeA" presStyleCnt="0"/>
      <dgm:spPr/>
    </dgm:pt>
    <dgm:pt modelId="{13F460D1-8331-484C-ACFC-404B507D0553}" type="pres">
      <dgm:prSet presAssocID="{1445AAE9-EA80-402E-B4F5-393B1527C421}" presName="textA" presStyleLbl="revTx" presStyleIdx="4" presStyleCnt="7">
        <dgm:presLayoutVars>
          <dgm:bulletEnabled val="1"/>
        </dgm:presLayoutVars>
      </dgm:prSet>
      <dgm:spPr/>
    </dgm:pt>
    <dgm:pt modelId="{BA74907F-7B1B-4A2B-8160-33E752EC8652}" type="pres">
      <dgm:prSet presAssocID="{1445AAE9-EA80-402E-B4F5-393B1527C421}" presName="circleA" presStyleLbl="node1" presStyleIdx="4" presStyleCnt="7"/>
      <dgm:spPr/>
    </dgm:pt>
    <dgm:pt modelId="{51404EDA-0283-4033-8EFB-6416BBA64AE2}" type="pres">
      <dgm:prSet presAssocID="{1445AAE9-EA80-402E-B4F5-393B1527C421}" presName="spaceA" presStyleCnt="0"/>
      <dgm:spPr/>
    </dgm:pt>
    <dgm:pt modelId="{5EDF2481-005C-4285-B0DD-C268858E3DA8}" type="pres">
      <dgm:prSet presAssocID="{CDFEA06E-A71F-4316-8637-115904F24494}" presName="space" presStyleCnt="0"/>
      <dgm:spPr/>
    </dgm:pt>
    <dgm:pt modelId="{BF199CCA-D9C4-4377-9B60-8A0A6B517F2F}" type="pres">
      <dgm:prSet presAssocID="{6CACBF8B-B074-492A-808C-4E833E85E21D}" presName="compositeB" presStyleCnt="0"/>
      <dgm:spPr/>
    </dgm:pt>
    <dgm:pt modelId="{E80A9FB3-F75F-4769-BF6A-0E433B56FFCA}" type="pres">
      <dgm:prSet presAssocID="{6CACBF8B-B074-492A-808C-4E833E85E21D}" presName="textB" presStyleLbl="revTx" presStyleIdx="5" presStyleCnt="7">
        <dgm:presLayoutVars>
          <dgm:bulletEnabled val="1"/>
        </dgm:presLayoutVars>
      </dgm:prSet>
      <dgm:spPr/>
    </dgm:pt>
    <dgm:pt modelId="{3AA69C8B-575C-45EE-BD7C-7157105DD2A5}" type="pres">
      <dgm:prSet presAssocID="{6CACBF8B-B074-492A-808C-4E833E85E21D}" presName="circleB" presStyleLbl="node1" presStyleIdx="5" presStyleCnt="7"/>
      <dgm:spPr/>
    </dgm:pt>
    <dgm:pt modelId="{4D33461D-0F30-4BDA-9A29-F5DB41982CA8}" type="pres">
      <dgm:prSet presAssocID="{6CACBF8B-B074-492A-808C-4E833E85E21D}" presName="spaceB" presStyleCnt="0"/>
      <dgm:spPr/>
    </dgm:pt>
    <dgm:pt modelId="{B5814C5D-C7A7-4EF1-AC73-4B21AD444DDA}" type="pres">
      <dgm:prSet presAssocID="{CA67FBAB-3ED0-49A9-89EB-A6F74851313C}" presName="space" presStyleCnt="0"/>
      <dgm:spPr/>
    </dgm:pt>
    <dgm:pt modelId="{D302618D-5662-439E-9D91-2D2970DF146F}" type="pres">
      <dgm:prSet presAssocID="{B2395BD5-CF42-4811-9E9F-B39849A8DA54}" presName="compositeA" presStyleCnt="0"/>
      <dgm:spPr/>
    </dgm:pt>
    <dgm:pt modelId="{CB855C4C-DCCB-43C0-8811-7BAABD498569}" type="pres">
      <dgm:prSet presAssocID="{B2395BD5-CF42-4811-9E9F-B39849A8DA54}" presName="textA" presStyleLbl="revTx" presStyleIdx="6" presStyleCnt="7">
        <dgm:presLayoutVars>
          <dgm:bulletEnabled val="1"/>
        </dgm:presLayoutVars>
      </dgm:prSet>
      <dgm:spPr/>
    </dgm:pt>
    <dgm:pt modelId="{29EE86BA-3CEC-4C19-9E24-2880D1E369C2}" type="pres">
      <dgm:prSet presAssocID="{B2395BD5-CF42-4811-9E9F-B39849A8DA54}" presName="circleA" presStyleLbl="node1" presStyleIdx="6" presStyleCnt="7"/>
      <dgm:spPr/>
    </dgm:pt>
    <dgm:pt modelId="{528F22BC-8844-4B1F-ADE0-E2EDC34C540B}" type="pres">
      <dgm:prSet presAssocID="{B2395BD5-CF42-4811-9E9F-B39849A8DA54}" presName="spaceA" presStyleCnt="0"/>
      <dgm:spPr/>
    </dgm:pt>
  </dgm:ptLst>
  <dgm:cxnLst>
    <dgm:cxn modelId="{52D78104-D072-4AF7-B07C-DA14B536D6F2}" type="presOf" srcId="{5FE9A5E8-FFF3-44E9-A0C3-911E740DDCEF}" destId="{D12154CE-268B-4C39-A0DB-4C468C19FB30}" srcOrd="0" destOrd="0" presId="urn:microsoft.com/office/officeart/2005/8/layout/hProcess11"/>
    <dgm:cxn modelId="{96534F20-CC35-438C-9311-23A86195C1F0}" srcId="{5FE9A5E8-FFF3-44E9-A0C3-911E740DDCEF}" destId="{CBAB2582-6D24-499F-AEA1-9F47006F0E41}" srcOrd="3" destOrd="0" parTransId="{16A9FB11-4AD1-481C-825B-4B65DF8F5C26}" sibTransId="{ECC0B922-23E2-4EE7-A7E7-CE41347FC78D}"/>
    <dgm:cxn modelId="{37956025-A14D-4945-B3AF-7F506A654307}" srcId="{5FE9A5E8-FFF3-44E9-A0C3-911E740DDCEF}" destId="{4784D5C5-88FC-465A-ABF0-DCF8BC94D8BC}" srcOrd="1" destOrd="0" parTransId="{56363DD0-4393-4991-A1A1-4ABA9E172494}" sibTransId="{FC2B1D5A-6EE9-4CA1-9BF2-3104DCCF911E}"/>
    <dgm:cxn modelId="{AEEFC361-FC83-444F-883B-979CCD45661E}" srcId="{5FE9A5E8-FFF3-44E9-A0C3-911E740DDCEF}" destId="{45C4F6D8-0FAE-4F47-B695-E247A6B81B4D}" srcOrd="0" destOrd="0" parTransId="{33A46C48-1020-4380-8A5C-8C27095F0B75}" sibTransId="{8A648F6C-06DA-4CCE-BFB8-72CD65A196A1}"/>
    <dgm:cxn modelId="{8913C668-C89B-4054-81B4-19BB226000B7}" srcId="{5FE9A5E8-FFF3-44E9-A0C3-911E740DDCEF}" destId="{1445AAE9-EA80-402E-B4F5-393B1527C421}" srcOrd="4" destOrd="0" parTransId="{B2714370-3F26-4216-B0D9-56727703BA7C}" sibTransId="{CDFEA06E-A71F-4316-8637-115904F24494}"/>
    <dgm:cxn modelId="{B088A287-BEE4-4C51-BEA2-7FB3DD6400FD}" type="presOf" srcId="{CBAB2582-6D24-499F-AEA1-9F47006F0E41}" destId="{0246EC07-7A09-4D94-8F86-995CB5BADD92}" srcOrd="0" destOrd="0" presId="urn:microsoft.com/office/officeart/2005/8/layout/hProcess11"/>
    <dgm:cxn modelId="{E0E6FF90-5699-4EF5-A583-5AC2FFBCB8CD}" type="presOf" srcId="{45C4F6D8-0FAE-4F47-B695-E247A6B81B4D}" destId="{608E6288-40FC-4AD6-9CDF-6F55662ADCAE}" srcOrd="0" destOrd="0" presId="urn:microsoft.com/office/officeart/2005/8/layout/hProcess11"/>
    <dgm:cxn modelId="{C7D7459D-BD5D-4711-B1D1-C0DE107A794A}" type="presOf" srcId="{B2395BD5-CF42-4811-9E9F-B39849A8DA54}" destId="{CB855C4C-DCCB-43C0-8811-7BAABD498569}" srcOrd="0" destOrd="0" presId="urn:microsoft.com/office/officeart/2005/8/layout/hProcess11"/>
    <dgm:cxn modelId="{40E838A7-8076-4131-AD1C-3053ED13A9DC}" type="presOf" srcId="{4784D5C5-88FC-465A-ABF0-DCF8BC94D8BC}" destId="{0C9A4423-59A8-44B6-A380-1C065BFA7887}" srcOrd="0" destOrd="0" presId="urn:microsoft.com/office/officeart/2005/8/layout/hProcess11"/>
    <dgm:cxn modelId="{A58CD0BB-80F4-4F6E-BE9A-1844A43D3D78}" srcId="{5FE9A5E8-FFF3-44E9-A0C3-911E740DDCEF}" destId="{FC59F213-12B4-458E-879F-96637549CC67}" srcOrd="2" destOrd="0" parTransId="{6B0E9C8C-D09E-474C-A555-50E19776CA4E}" sibTransId="{17478D44-88B2-4C72-99FF-BFD1E96BF3C5}"/>
    <dgm:cxn modelId="{D6A30DBD-7B64-4836-91AD-B222D1A33FB3}" type="presOf" srcId="{6CACBF8B-B074-492A-808C-4E833E85E21D}" destId="{E80A9FB3-F75F-4769-BF6A-0E433B56FFCA}" srcOrd="0" destOrd="0" presId="urn:microsoft.com/office/officeart/2005/8/layout/hProcess11"/>
    <dgm:cxn modelId="{850A47BF-B357-4734-813B-1EA80D296742}" srcId="{5FE9A5E8-FFF3-44E9-A0C3-911E740DDCEF}" destId="{6CACBF8B-B074-492A-808C-4E833E85E21D}" srcOrd="5" destOrd="0" parTransId="{8F3C06B2-B2E9-4F38-B7C8-D97E4804830F}" sibTransId="{CA67FBAB-3ED0-49A9-89EB-A6F74851313C}"/>
    <dgm:cxn modelId="{BD586CEA-3A6B-4C0B-9DEA-CE7D0F84C198}" srcId="{5FE9A5E8-FFF3-44E9-A0C3-911E740DDCEF}" destId="{B2395BD5-CF42-4811-9E9F-B39849A8DA54}" srcOrd="6" destOrd="0" parTransId="{E85A9676-942C-492F-BAE3-1A092DC0B5E3}" sibTransId="{4370614E-150B-4944-A6C9-5613A9751EF0}"/>
    <dgm:cxn modelId="{B67E7BF3-DCDE-45CD-81F7-CAFE3B75B992}" type="presOf" srcId="{1445AAE9-EA80-402E-B4F5-393B1527C421}" destId="{13F460D1-8331-484C-ACFC-404B507D0553}" srcOrd="0" destOrd="0" presId="urn:microsoft.com/office/officeart/2005/8/layout/hProcess11"/>
    <dgm:cxn modelId="{6FEBF3FD-1FDD-4385-BA0C-426A7CDF80D3}" type="presOf" srcId="{FC59F213-12B4-458E-879F-96637549CC67}" destId="{EFDD8D23-70B2-4E30-AF5F-CB312F2EB327}" srcOrd="0" destOrd="0" presId="urn:microsoft.com/office/officeart/2005/8/layout/hProcess11"/>
    <dgm:cxn modelId="{A34F4F34-95C1-41D0-A85B-21D48459E35C}" type="presParOf" srcId="{D12154CE-268B-4C39-A0DB-4C468C19FB30}" destId="{400B6481-CCCC-4D74-B2B3-AC5FB5DF3CBA}" srcOrd="0" destOrd="0" presId="urn:microsoft.com/office/officeart/2005/8/layout/hProcess11"/>
    <dgm:cxn modelId="{B21022E8-0CE4-40B6-B8AC-C1646EFF3E40}" type="presParOf" srcId="{D12154CE-268B-4C39-A0DB-4C468C19FB30}" destId="{D7D5D3A2-7640-418F-A8EE-13CF15C8C98B}" srcOrd="1" destOrd="0" presId="urn:microsoft.com/office/officeart/2005/8/layout/hProcess11"/>
    <dgm:cxn modelId="{51204E93-B421-47C0-8DD7-4B9E3A28D24E}" type="presParOf" srcId="{D7D5D3A2-7640-418F-A8EE-13CF15C8C98B}" destId="{D20D1111-A040-4321-95FC-A0FEBD75F317}" srcOrd="0" destOrd="0" presId="urn:microsoft.com/office/officeart/2005/8/layout/hProcess11"/>
    <dgm:cxn modelId="{5AF8CD57-C5C3-4560-A838-919BC0434D04}" type="presParOf" srcId="{D20D1111-A040-4321-95FC-A0FEBD75F317}" destId="{608E6288-40FC-4AD6-9CDF-6F55662ADCAE}" srcOrd="0" destOrd="0" presId="urn:microsoft.com/office/officeart/2005/8/layout/hProcess11"/>
    <dgm:cxn modelId="{C8621EF7-A6C3-4878-A32B-B62959734B99}" type="presParOf" srcId="{D20D1111-A040-4321-95FC-A0FEBD75F317}" destId="{FB6DC6FC-F74C-44C0-A540-90687E746839}" srcOrd="1" destOrd="0" presId="urn:microsoft.com/office/officeart/2005/8/layout/hProcess11"/>
    <dgm:cxn modelId="{C295D3F4-3D6B-43E6-AD4A-1BE2AD4F518E}" type="presParOf" srcId="{D20D1111-A040-4321-95FC-A0FEBD75F317}" destId="{67F626C7-CA14-4A22-A026-A052D9394BD9}" srcOrd="2" destOrd="0" presId="urn:microsoft.com/office/officeart/2005/8/layout/hProcess11"/>
    <dgm:cxn modelId="{AC5F1BB0-BB48-440F-9DBA-E4721E095823}" type="presParOf" srcId="{D7D5D3A2-7640-418F-A8EE-13CF15C8C98B}" destId="{BBE9E970-7C17-4336-94F7-4D7832DF208D}" srcOrd="1" destOrd="0" presId="urn:microsoft.com/office/officeart/2005/8/layout/hProcess11"/>
    <dgm:cxn modelId="{8D8A7FCD-DC9C-44E8-852A-4C486E2B42DD}" type="presParOf" srcId="{D7D5D3A2-7640-418F-A8EE-13CF15C8C98B}" destId="{007188F9-C961-4C0C-AC8F-92D1FCCD52C4}" srcOrd="2" destOrd="0" presId="urn:microsoft.com/office/officeart/2005/8/layout/hProcess11"/>
    <dgm:cxn modelId="{071BCAC8-6832-4305-B4D3-8B0B5CDE590B}" type="presParOf" srcId="{007188F9-C961-4C0C-AC8F-92D1FCCD52C4}" destId="{0C9A4423-59A8-44B6-A380-1C065BFA7887}" srcOrd="0" destOrd="0" presId="urn:microsoft.com/office/officeart/2005/8/layout/hProcess11"/>
    <dgm:cxn modelId="{FC68E17D-7EA0-4DCD-B236-6965437F8989}" type="presParOf" srcId="{007188F9-C961-4C0C-AC8F-92D1FCCD52C4}" destId="{369DC08C-7723-45A2-9D42-C15C91389130}" srcOrd="1" destOrd="0" presId="urn:microsoft.com/office/officeart/2005/8/layout/hProcess11"/>
    <dgm:cxn modelId="{B9AE066F-D04F-4F53-B4B5-A96723CF07C5}" type="presParOf" srcId="{007188F9-C961-4C0C-AC8F-92D1FCCD52C4}" destId="{DC8C0AD5-8ABB-46A3-91A1-2AEA410BB53C}" srcOrd="2" destOrd="0" presId="urn:microsoft.com/office/officeart/2005/8/layout/hProcess11"/>
    <dgm:cxn modelId="{39730B9C-52E1-4985-A0D2-FB9F6CC5F4AD}" type="presParOf" srcId="{D7D5D3A2-7640-418F-A8EE-13CF15C8C98B}" destId="{2758F2D8-9775-4C4F-BD74-B050F1DF4484}" srcOrd="3" destOrd="0" presId="urn:microsoft.com/office/officeart/2005/8/layout/hProcess11"/>
    <dgm:cxn modelId="{3CB9BDAD-E8F9-446E-930E-271DCC15C574}" type="presParOf" srcId="{D7D5D3A2-7640-418F-A8EE-13CF15C8C98B}" destId="{40079C5F-78FE-4055-ABA3-5D377D2B3898}" srcOrd="4" destOrd="0" presId="urn:microsoft.com/office/officeart/2005/8/layout/hProcess11"/>
    <dgm:cxn modelId="{5F005495-E44F-44ED-BEB3-CAD2CA090B6E}" type="presParOf" srcId="{40079C5F-78FE-4055-ABA3-5D377D2B3898}" destId="{EFDD8D23-70B2-4E30-AF5F-CB312F2EB327}" srcOrd="0" destOrd="0" presId="urn:microsoft.com/office/officeart/2005/8/layout/hProcess11"/>
    <dgm:cxn modelId="{878EF6D3-3FA5-482B-872C-563A521BC0FC}" type="presParOf" srcId="{40079C5F-78FE-4055-ABA3-5D377D2B3898}" destId="{70DE7DC7-47B4-4ED4-9309-0F9C1B3CCDD5}" srcOrd="1" destOrd="0" presId="urn:microsoft.com/office/officeart/2005/8/layout/hProcess11"/>
    <dgm:cxn modelId="{04B0F1C8-3C9E-46BE-9054-3D260BE2410F}" type="presParOf" srcId="{40079C5F-78FE-4055-ABA3-5D377D2B3898}" destId="{D3D0CF01-8DB5-4658-83BA-A180C5ECD7A2}" srcOrd="2" destOrd="0" presId="urn:microsoft.com/office/officeart/2005/8/layout/hProcess11"/>
    <dgm:cxn modelId="{F78F6995-C523-467D-B2FD-906DFF70F817}" type="presParOf" srcId="{D7D5D3A2-7640-418F-A8EE-13CF15C8C98B}" destId="{09DCF129-81C6-41C2-9A8F-2F797DBEDCF2}" srcOrd="5" destOrd="0" presId="urn:microsoft.com/office/officeart/2005/8/layout/hProcess11"/>
    <dgm:cxn modelId="{9A1EF95F-2170-4F9E-9480-CAD3D0D1FD98}" type="presParOf" srcId="{D7D5D3A2-7640-418F-A8EE-13CF15C8C98B}" destId="{6631C610-598D-4E44-9597-CDA1803E31D7}" srcOrd="6" destOrd="0" presId="urn:microsoft.com/office/officeart/2005/8/layout/hProcess11"/>
    <dgm:cxn modelId="{BECD3036-471F-40DE-8EDA-D7C439E16D49}" type="presParOf" srcId="{6631C610-598D-4E44-9597-CDA1803E31D7}" destId="{0246EC07-7A09-4D94-8F86-995CB5BADD92}" srcOrd="0" destOrd="0" presId="urn:microsoft.com/office/officeart/2005/8/layout/hProcess11"/>
    <dgm:cxn modelId="{4FCFA0DA-320C-403E-ABE6-EF6D6FFC1055}" type="presParOf" srcId="{6631C610-598D-4E44-9597-CDA1803E31D7}" destId="{18879442-A5A8-4B52-AAB0-6FAFB1529140}" srcOrd="1" destOrd="0" presId="urn:microsoft.com/office/officeart/2005/8/layout/hProcess11"/>
    <dgm:cxn modelId="{82FB790B-EDF0-4BB1-A85C-FB0C816341CE}" type="presParOf" srcId="{6631C610-598D-4E44-9597-CDA1803E31D7}" destId="{C5176807-4BEB-4BD8-BB45-62ACA22B7474}" srcOrd="2" destOrd="0" presId="urn:microsoft.com/office/officeart/2005/8/layout/hProcess11"/>
    <dgm:cxn modelId="{ABCE7E1C-580C-43D7-B9E5-58FDCD65BF62}" type="presParOf" srcId="{D7D5D3A2-7640-418F-A8EE-13CF15C8C98B}" destId="{CE7393FB-3A86-484F-8F5F-45A6F75B29EF}" srcOrd="7" destOrd="0" presId="urn:microsoft.com/office/officeart/2005/8/layout/hProcess11"/>
    <dgm:cxn modelId="{5A5F4B81-7285-404E-8AB3-C5D21909085D}" type="presParOf" srcId="{D7D5D3A2-7640-418F-A8EE-13CF15C8C98B}" destId="{ECEBED81-C92D-4000-BB23-BED9E560E374}" srcOrd="8" destOrd="0" presId="urn:microsoft.com/office/officeart/2005/8/layout/hProcess11"/>
    <dgm:cxn modelId="{5D605D0F-D969-4775-AD6B-F2192D11104F}" type="presParOf" srcId="{ECEBED81-C92D-4000-BB23-BED9E560E374}" destId="{13F460D1-8331-484C-ACFC-404B507D0553}" srcOrd="0" destOrd="0" presId="urn:microsoft.com/office/officeart/2005/8/layout/hProcess11"/>
    <dgm:cxn modelId="{0C06FBF9-F391-465D-B16A-D3B0AE3E914F}" type="presParOf" srcId="{ECEBED81-C92D-4000-BB23-BED9E560E374}" destId="{BA74907F-7B1B-4A2B-8160-33E752EC8652}" srcOrd="1" destOrd="0" presId="urn:microsoft.com/office/officeart/2005/8/layout/hProcess11"/>
    <dgm:cxn modelId="{A2FDDC7D-76D8-4E71-AE96-CF02B5D75BCF}" type="presParOf" srcId="{ECEBED81-C92D-4000-BB23-BED9E560E374}" destId="{51404EDA-0283-4033-8EFB-6416BBA64AE2}" srcOrd="2" destOrd="0" presId="urn:microsoft.com/office/officeart/2005/8/layout/hProcess11"/>
    <dgm:cxn modelId="{645FBC9F-5071-4B30-8960-197A54B4B8CA}" type="presParOf" srcId="{D7D5D3A2-7640-418F-A8EE-13CF15C8C98B}" destId="{5EDF2481-005C-4285-B0DD-C268858E3DA8}" srcOrd="9" destOrd="0" presId="urn:microsoft.com/office/officeart/2005/8/layout/hProcess11"/>
    <dgm:cxn modelId="{ADEE8379-6458-4F74-B45F-2A2D7C931ADE}" type="presParOf" srcId="{D7D5D3A2-7640-418F-A8EE-13CF15C8C98B}" destId="{BF199CCA-D9C4-4377-9B60-8A0A6B517F2F}" srcOrd="10" destOrd="0" presId="urn:microsoft.com/office/officeart/2005/8/layout/hProcess11"/>
    <dgm:cxn modelId="{FAF65D4D-5AFD-4F0D-83E7-5139818C3A59}" type="presParOf" srcId="{BF199CCA-D9C4-4377-9B60-8A0A6B517F2F}" destId="{E80A9FB3-F75F-4769-BF6A-0E433B56FFCA}" srcOrd="0" destOrd="0" presId="urn:microsoft.com/office/officeart/2005/8/layout/hProcess11"/>
    <dgm:cxn modelId="{D72697BF-F089-41E9-A479-F087150C53A8}" type="presParOf" srcId="{BF199CCA-D9C4-4377-9B60-8A0A6B517F2F}" destId="{3AA69C8B-575C-45EE-BD7C-7157105DD2A5}" srcOrd="1" destOrd="0" presId="urn:microsoft.com/office/officeart/2005/8/layout/hProcess11"/>
    <dgm:cxn modelId="{36DE31AC-AF55-4B17-877E-1B1C469BE1EF}" type="presParOf" srcId="{BF199CCA-D9C4-4377-9B60-8A0A6B517F2F}" destId="{4D33461D-0F30-4BDA-9A29-F5DB41982CA8}" srcOrd="2" destOrd="0" presId="urn:microsoft.com/office/officeart/2005/8/layout/hProcess11"/>
    <dgm:cxn modelId="{636D74A3-8B06-46E4-A2EE-5FCAB5F5637B}" type="presParOf" srcId="{D7D5D3A2-7640-418F-A8EE-13CF15C8C98B}" destId="{B5814C5D-C7A7-4EF1-AC73-4B21AD444DDA}" srcOrd="11" destOrd="0" presId="urn:microsoft.com/office/officeart/2005/8/layout/hProcess11"/>
    <dgm:cxn modelId="{2BC393BB-6747-4A9D-B992-AD1C2D9367E6}" type="presParOf" srcId="{D7D5D3A2-7640-418F-A8EE-13CF15C8C98B}" destId="{D302618D-5662-439E-9D91-2D2970DF146F}" srcOrd="12" destOrd="0" presId="urn:microsoft.com/office/officeart/2005/8/layout/hProcess11"/>
    <dgm:cxn modelId="{69104A13-3725-4086-BCA1-58396D24DD71}" type="presParOf" srcId="{D302618D-5662-439E-9D91-2D2970DF146F}" destId="{CB855C4C-DCCB-43C0-8811-7BAABD498569}" srcOrd="0" destOrd="0" presId="urn:microsoft.com/office/officeart/2005/8/layout/hProcess11"/>
    <dgm:cxn modelId="{DA6519BB-8485-43EB-AC26-A8E699BD1A48}" type="presParOf" srcId="{D302618D-5662-439E-9D91-2D2970DF146F}" destId="{29EE86BA-3CEC-4C19-9E24-2880D1E369C2}" srcOrd="1" destOrd="0" presId="urn:microsoft.com/office/officeart/2005/8/layout/hProcess11"/>
    <dgm:cxn modelId="{F1B09151-5AE3-4267-93A8-E477418898FB}" type="presParOf" srcId="{D302618D-5662-439E-9D91-2D2970DF146F}" destId="{528F22BC-8844-4B1F-ADE0-E2EDC34C540B}"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B6481-CCCC-4D74-B2B3-AC5FB5DF3CBA}">
      <dsp:nvSpPr>
        <dsp:cNvPr id="0" name=""/>
        <dsp:cNvSpPr/>
      </dsp:nvSpPr>
      <dsp:spPr>
        <a:xfrm>
          <a:off x="0" y="0"/>
          <a:ext cx="16101055" cy="279241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8E6288-40FC-4AD6-9CDF-6F55662ADCAE}">
      <dsp:nvSpPr>
        <dsp:cNvPr id="0" name=""/>
        <dsp:cNvSpPr/>
      </dsp:nvSpPr>
      <dsp:spPr>
        <a:xfrm>
          <a:off x="1238" y="0"/>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b="1" i="0" u="none" kern="1200">
              <a:latin typeface="Aptos Display" panose="02110004020202020204"/>
            </a:rPr>
            <a:t>NJIF Program Webina</a:t>
          </a:r>
          <a:r>
            <a:rPr lang="en-US" sz="1800" b="0" i="0" u="none" kern="1200">
              <a:latin typeface="Aptos Display" panose="02110004020202020204"/>
            </a:rPr>
            <a:t>r - August 19, 2026</a:t>
          </a:r>
          <a:endParaRPr lang="en-US" sz="1800" b="1" kern="1200"/>
        </a:p>
      </dsp:txBody>
      <dsp:txXfrm>
        <a:off x="1238" y="0"/>
        <a:ext cx="1984722" cy="1116964"/>
      </dsp:txXfrm>
    </dsp:sp>
    <dsp:sp modelId="{FB6DC6FC-F74C-44C0-A540-90687E746839}">
      <dsp:nvSpPr>
        <dsp:cNvPr id="0" name=""/>
        <dsp:cNvSpPr/>
      </dsp:nvSpPr>
      <dsp:spPr>
        <a:xfrm>
          <a:off x="853978"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9A4423-59A8-44B6-A380-1C065BFA7887}">
      <dsp:nvSpPr>
        <dsp:cNvPr id="0" name=""/>
        <dsp:cNvSpPr/>
      </dsp:nvSpPr>
      <dsp:spPr>
        <a:xfrm>
          <a:off x="2085196" y="1675446"/>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rtl="0">
            <a:lnSpc>
              <a:spcPct val="90000"/>
            </a:lnSpc>
            <a:spcBef>
              <a:spcPct val="0"/>
            </a:spcBef>
            <a:spcAft>
              <a:spcPct val="35000"/>
            </a:spcAft>
            <a:buNone/>
          </a:pPr>
          <a:r>
            <a:rPr lang="en-US" sz="1800" b="1" kern="1200"/>
            <a:t>Q&amp;A Period </a:t>
          </a:r>
          <a:r>
            <a:rPr lang="en-US" sz="1800" b="0" kern="1200"/>
            <a:t>August 19 – September 9, 2026</a:t>
          </a:r>
        </a:p>
      </dsp:txBody>
      <dsp:txXfrm>
        <a:off x="2085196" y="1675446"/>
        <a:ext cx="1984722" cy="1116964"/>
      </dsp:txXfrm>
    </dsp:sp>
    <dsp:sp modelId="{369DC08C-7723-45A2-9D42-C15C91389130}">
      <dsp:nvSpPr>
        <dsp:cNvPr id="0" name=""/>
        <dsp:cNvSpPr/>
      </dsp:nvSpPr>
      <dsp:spPr>
        <a:xfrm>
          <a:off x="2937937"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DD8D23-70B2-4E30-AF5F-CB312F2EB327}">
      <dsp:nvSpPr>
        <dsp:cNvPr id="0" name=""/>
        <dsp:cNvSpPr/>
      </dsp:nvSpPr>
      <dsp:spPr>
        <a:xfrm>
          <a:off x="4169155" y="0"/>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b="1" i="0" u="none" kern="1200">
              <a:latin typeface="Aptos Display" panose="02110004020202020204"/>
            </a:rPr>
            <a:t>Application Period</a:t>
          </a:r>
          <a:r>
            <a:rPr lang="en-US" sz="1800" b="0" i="0" u="none" kern="1200">
              <a:latin typeface="Aptos Display" panose="02110004020202020204"/>
            </a:rPr>
            <a:t> September</a:t>
          </a:r>
          <a:r>
            <a:rPr lang="en-US" sz="1800" kern="1200">
              <a:latin typeface="Aptos Display" panose="02110004020202020204"/>
            </a:rPr>
            <a:t> 9 – December 4, 2026</a:t>
          </a:r>
          <a:endParaRPr lang="en-US" sz="1800" b="1" i="0" u="none" kern="1200">
            <a:latin typeface="Aptos Display" panose="02110004020202020204"/>
          </a:endParaRPr>
        </a:p>
      </dsp:txBody>
      <dsp:txXfrm>
        <a:off x="4169155" y="0"/>
        <a:ext cx="1984722" cy="1116964"/>
      </dsp:txXfrm>
    </dsp:sp>
    <dsp:sp modelId="{70DE7DC7-47B4-4ED4-9309-0F9C1B3CCDD5}">
      <dsp:nvSpPr>
        <dsp:cNvPr id="0" name=""/>
        <dsp:cNvSpPr/>
      </dsp:nvSpPr>
      <dsp:spPr>
        <a:xfrm>
          <a:off x="5021895"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46EC07-7A09-4D94-8F86-995CB5BADD92}">
      <dsp:nvSpPr>
        <dsp:cNvPr id="0" name=""/>
        <dsp:cNvSpPr/>
      </dsp:nvSpPr>
      <dsp:spPr>
        <a:xfrm>
          <a:off x="6253113" y="1675446"/>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Application &amp; Competitive Review</a:t>
          </a:r>
        </a:p>
        <a:p>
          <a:pPr marL="0" lvl="0" indent="0" algn="ctr" defTabSz="800100" rtl="0">
            <a:lnSpc>
              <a:spcPct val="90000"/>
            </a:lnSpc>
            <a:spcBef>
              <a:spcPct val="0"/>
            </a:spcBef>
            <a:spcAft>
              <a:spcPct val="35000"/>
            </a:spcAft>
            <a:buNone/>
          </a:pPr>
          <a:r>
            <a:rPr lang="en-US" sz="1800" b="0" kern="1200">
              <a:latin typeface="Aptos Display" panose="02110004020202020204"/>
            </a:rPr>
            <a:t>December 2026 – May 2027</a:t>
          </a:r>
        </a:p>
      </dsp:txBody>
      <dsp:txXfrm>
        <a:off x="6253113" y="1675446"/>
        <a:ext cx="1984722" cy="1116964"/>
      </dsp:txXfrm>
    </dsp:sp>
    <dsp:sp modelId="{18879442-A5A8-4B52-AAB0-6FAFB1529140}">
      <dsp:nvSpPr>
        <dsp:cNvPr id="0" name=""/>
        <dsp:cNvSpPr/>
      </dsp:nvSpPr>
      <dsp:spPr>
        <a:xfrm>
          <a:off x="7105854"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F460D1-8331-484C-ACFC-404B507D0553}">
      <dsp:nvSpPr>
        <dsp:cNvPr id="0" name=""/>
        <dsp:cNvSpPr/>
      </dsp:nvSpPr>
      <dsp:spPr>
        <a:xfrm>
          <a:off x="8337072" y="0"/>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a:t>Conditional Approval</a:t>
          </a:r>
        </a:p>
        <a:p>
          <a:pPr marL="0" lvl="0" indent="0" algn="ctr" defTabSz="800100">
            <a:lnSpc>
              <a:spcPct val="90000"/>
            </a:lnSpc>
            <a:spcBef>
              <a:spcPct val="0"/>
            </a:spcBef>
            <a:spcAft>
              <a:spcPct val="35000"/>
            </a:spcAft>
            <a:buNone/>
          </a:pPr>
          <a:r>
            <a:rPr lang="en-US" sz="1800" b="0" kern="1200"/>
            <a:t>June 2027</a:t>
          </a:r>
        </a:p>
      </dsp:txBody>
      <dsp:txXfrm>
        <a:off x="8337072" y="0"/>
        <a:ext cx="1984722" cy="1116964"/>
      </dsp:txXfrm>
    </dsp:sp>
    <dsp:sp modelId="{BA74907F-7B1B-4A2B-8160-33E752EC8652}">
      <dsp:nvSpPr>
        <dsp:cNvPr id="0" name=""/>
        <dsp:cNvSpPr/>
      </dsp:nvSpPr>
      <dsp:spPr>
        <a:xfrm>
          <a:off x="9189812"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0A9FB3-F75F-4769-BF6A-0E433B56FFCA}">
      <dsp:nvSpPr>
        <dsp:cNvPr id="0" name=""/>
        <dsp:cNvSpPr/>
      </dsp:nvSpPr>
      <dsp:spPr>
        <a:xfrm>
          <a:off x="10421030" y="1675446"/>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a:t>Program Onboarding &amp; Grant Closing </a:t>
          </a:r>
          <a:r>
            <a:rPr lang="en-US" sz="1800" b="0" kern="1200"/>
            <a:t>August 2027 – November 2027</a:t>
          </a:r>
        </a:p>
      </dsp:txBody>
      <dsp:txXfrm>
        <a:off x="10421030" y="1675446"/>
        <a:ext cx="1984722" cy="1116964"/>
      </dsp:txXfrm>
    </dsp:sp>
    <dsp:sp modelId="{3AA69C8B-575C-45EE-BD7C-7157105DD2A5}">
      <dsp:nvSpPr>
        <dsp:cNvPr id="0" name=""/>
        <dsp:cNvSpPr/>
      </dsp:nvSpPr>
      <dsp:spPr>
        <a:xfrm>
          <a:off x="11273771"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855C4C-DCCB-43C0-8811-7BAABD498569}">
      <dsp:nvSpPr>
        <dsp:cNvPr id="0" name=""/>
        <dsp:cNvSpPr/>
      </dsp:nvSpPr>
      <dsp:spPr>
        <a:xfrm>
          <a:off x="12504988" y="0"/>
          <a:ext cx="1984722" cy="111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a:t>Mentorship &amp; Compliance </a:t>
          </a:r>
          <a:r>
            <a:rPr lang="en-US" sz="1800" b="0" kern="1200"/>
            <a:t>November 2027 – November 2029</a:t>
          </a:r>
        </a:p>
      </dsp:txBody>
      <dsp:txXfrm>
        <a:off x="12504988" y="0"/>
        <a:ext cx="1984722" cy="1116964"/>
      </dsp:txXfrm>
    </dsp:sp>
    <dsp:sp modelId="{29EE86BA-3CEC-4C19-9E24-2880D1E369C2}">
      <dsp:nvSpPr>
        <dsp:cNvPr id="0" name=""/>
        <dsp:cNvSpPr/>
      </dsp:nvSpPr>
      <dsp:spPr>
        <a:xfrm>
          <a:off x="13357729" y="1256584"/>
          <a:ext cx="279241" cy="27924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72FD61-7D45-43A1-83E7-3AD4404CA60A}" type="datetimeFigureOut">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E158B6-B0E8-43FF-AB26-F37B417DF586}" type="slidenum">
              <a:t>‹#›</a:t>
            </a:fld>
            <a:endParaRPr lang="en-US"/>
          </a:p>
        </p:txBody>
      </p:sp>
    </p:spTree>
    <p:extLst>
      <p:ext uri="{BB962C8B-B14F-4D97-AF65-F5344CB8AC3E}">
        <p14:creationId xmlns:p14="http://schemas.microsoft.com/office/powerpoint/2010/main" val="2322845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E158B6-B0E8-43FF-AB26-F37B417DF586}" type="slidenum">
              <a:rPr lang="en-US" smtClean="0"/>
              <a:t>5</a:t>
            </a:fld>
            <a:endParaRPr lang="en-US"/>
          </a:p>
        </p:txBody>
      </p:sp>
    </p:spTree>
    <p:extLst>
      <p:ext uri="{BB962C8B-B14F-4D97-AF65-F5344CB8AC3E}">
        <p14:creationId xmlns:p14="http://schemas.microsoft.com/office/powerpoint/2010/main" val="3531776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510EBF-077F-4D0C-86D9-04540B3CBCD1}" type="slidenum">
              <a:rPr lang="en-US" smtClean="0"/>
              <a:t>13</a:t>
            </a:fld>
            <a:endParaRPr lang="en-US"/>
          </a:p>
        </p:txBody>
      </p:sp>
    </p:spTree>
    <p:extLst>
      <p:ext uri="{BB962C8B-B14F-4D97-AF65-F5344CB8AC3E}">
        <p14:creationId xmlns:p14="http://schemas.microsoft.com/office/powerpoint/2010/main" val="1111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43783-17D2-6FB2-F5FE-88D4DADCC3B2}"/>
              </a:ext>
            </a:extLst>
          </p:cNvPr>
          <p:cNvSpPr>
            <a:spLocks noGrp="1"/>
          </p:cNvSpPr>
          <p:nvPr>
            <p:ph type="ctrTitle"/>
          </p:nvPr>
        </p:nvSpPr>
        <p:spPr>
          <a:xfrm>
            <a:off x="2286000" y="1683544"/>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B2349A0E-03E1-1836-7A64-566666CDA0FC}"/>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6947DD43-AF66-1A25-4E31-79F373D96077}"/>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a:extLst>
              <a:ext uri="{FF2B5EF4-FFF2-40B4-BE49-F238E27FC236}">
                <a16:creationId xmlns:a16="http://schemas.microsoft.com/office/drawing/2014/main" id="{70D82B4F-33A3-24EB-07E0-07D06695CC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950EF7-83D5-9490-379F-2DD0D7CA2816}"/>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6556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BC1FB-BA91-B433-579C-C41C4E949B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BDE6CD-FFD5-C982-8695-5C272F09A8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6A40C8-F47F-01FF-77E0-D3C0A919849B}"/>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a:extLst>
              <a:ext uri="{FF2B5EF4-FFF2-40B4-BE49-F238E27FC236}">
                <a16:creationId xmlns:a16="http://schemas.microsoft.com/office/drawing/2014/main" id="{342DB034-3431-0AE4-726A-E7ACD9BF74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DFAC09-444F-F6F5-02F9-7B9DF5A0C2FE}"/>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3851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08EB05-DC3D-6E1C-E3D5-4823EC1665C8}"/>
              </a:ext>
            </a:extLst>
          </p:cNvPr>
          <p:cNvSpPr>
            <a:spLocks noGrp="1"/>
          </p:cNvSpPr>
          <p:nvPr>
            <p:ph type="title" orient="vert"/>
          </p:nvPr>
        </p:nvSpPr>
        <p:spPr>
          <a:xfrm>
            <a:off x="13087350" y="547687"/>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9C36AA-7D13-0EDB-1A90-CED0E097628A}"/>
              </a:ext>
            </a:extLst>
          </p:cNvPr>
          <p:cNvSpPr>
            <a:spLocks noGrp="1"/>
          </p:cNvSpPr>
          <p:nvPr>
            <p:ph type="body" orient="vert" idx="1"/>
          </p:nvPr>
        </p:nvSpPr>
        <p:spPr>
          <a:xfrm>
            <a:off x="1257300" y="547687"/>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365823-9D51-B847-7F65-FB0263D6246B}"/>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a:extLst>
              <a:ext uri="{FF2B5EF4-FFF2-40B4-BE49-F238E27FC236}">
                <a16:creationId xmlns:a16="http://schemas.microsoft.com/office/drawing/2014/main" id="{60D47939-5B3D-D38E-39FA-EEE4257FE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9C21E0-DA5F-D3A0-8464-7B4D394237C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5780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C8CB9D-C418-4BA2-9B6F-773E2E66F624}"/>
              </a:ext>
            </a:extLst>
          </p:cNvPr>
          <p:cNvCxnSpPr/>
          <p:nvPr/>
        </p:nvCxnSpPr>
        <p:spPr>
          <a:xfrm>
            <a:off x="709991" y="1433785"/>
            <a:ext cx="16868019"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sp>
        <p:nvSpPr>
          <p:cNvPr id="5" name="Triangle 6">
            <a:extLst>
              <a:ext uri="{FF2B5EF4-FFF2-40B4-BE49-F238E27FC236}">
                <a16:creationId xmlns:a16="http://schemas.microsoft.com/office/drawing/2014/main" id="{926393A7-2F8F-45A4-B022-A24443214FB7}"/>
              </a:ext>
            </a:extLst>
          </p:cNvPr>
          <p:cNvSpPr/>
          <p:nvPr/>
        </p:nvSpPr>
        <p:spPr>
          <a:xfrm rot="16200000">
            <a:off x="13323338" y="-3196442"/>
            <a:ext cx="1802594" cy="8126730"/>
          </a:xfrm>
          <a:prstGeom prst="triangle">
            <a:avLst>
              <a:gd name="adj" fmla="val 100000"/>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700">
              <a:solidFill>
                <a:schemeClr val="accent4"/>
              </a:solidFill>
              <a:latin typeface="Segoe UI Semibold" panose="020B0702040204020203" pitchFamily="34" charset="0"/>
              <a:cs typeface="Segoe UI Semibold" panose="020B0702040204020203" pitchFamily="34" charset="0"/>
            </a:endParaRPr>
          </a:p>
        </p:txBody>
      </p:sp>
      <p:sp>
        <p:nvSpPr>
          <p:cNvPr id="7" name="Text Placeholder 6">
            <a:extLst>
              <a:ext uri="{FF2B5EF4-FFF2-40B4-BE49-F238E27FC236}">
                <a16:creationId xmlns:a16="http://schemas.microsoft.com/office/drawing/2014/main" id="{7CA43307-5D99-4AE6-9FE3-92B84F7DF91E}"/>
              </a:ext>
            </a:extLst>
          </p:cNvPr>
          <p:cNvSpPr>
            <a:spLocks noGrp="1"/>
          </p:cNvSpPr>
          <p:nvPr>
            <p:ph type="body" sz="quarter" idx="10"/>
          </p:nvPr>
        </p:nvSpPr>
        <p:spPr>
          <a:xfrm>
            <a:off x="571501" y="342900"/>
            <a:ext cx="13234988" cy="830997"/>
          </a:xfrm>
        </p:spPr>
        <p:txBody>
          <a:bodyPr/>
          <a:lstStyle>
            <a:lvl1pPr>
              <a:defRPr sz="5400" b="1">
                <a:solidFill>
                  <a:schemeClr val="accent4"/>
                </a:solidFill>
                <a:latin typeface="Segoe UI Semibold" panose="020B0702040204020203" pitchFamily="34" charset="0"/>
                <a:cs typeface="Segoe UI Semibold" panose="020B0702040204020203" pitchFamily="34" charset="0"/>
              </a:defRPr>
            </a:lvl1pPr>
            <a:lvl2pPr marL="2382" indent="0">
              <a:buNone/>
              <a:defRPr/>
            </a:lvl2pPr>
            <a:lvl3pPr marL="292863" indent="0">
              <a:buNone/>
              <a:defRPr/>
            </a:lvl3pPr>
            <a:lvl4pPr marL="688109" indent="0">
              <a:buNone/>
              <a:defRPr/>
            </a:lvl4pPr>
            <a:lvl5pPr marL="929351" indent="0">
              <a:buNone/>
              <a:defRPr/>
            </a:lvl5pPr>
          </a:lstStyle>
          <a:p>
            <a:pPr lvl="0"/>
            <a:r>
              <a:rPr lang="en-US"/>
              <a:t>Click to edit Master text styles</a:t>
            </a:r>
          </a:p>
        </p:txBody>
      </p:sp>
      <p:pic>
        <p:nvPicPr>
          <p:cNvPr id="8" name="Picture 7">
            <a:extLst>
              <a:ext uri="{FF2B5EF4-FFF2-40B4-BE49-F238E27FC236}">
                <a16:creationId xmlns:a16="http://schemas.microsoft.com/office/drawing/2014/main" id="{FDEA5682-AFDE-4FD4-A9A0-E7CB2327A7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13776" y="8972550"/>
            <a:ext cx="2145575" cy="1440180"/>
          </a:xfrm>
          <a:prstGeom prst="rect">
            <a:avLst/>
          </a:prstGeom>
        </p:spPr>
      </p:pic>
    </p:spTree>
    <p:extLst>
      <p:ext uri="{BB962C8B-B14F-4D97-AF65-F5344CB8AC3E}">
        <p14:creationId xmlns:p14="http://schemas.microsoft.com/office/powerpoint/2010/main" val="404022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5AA87-A7F0-32EC-8C95-FB84993324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61867-F7AB-DC2F-56E8-D81488FC30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AC1C85-77D7-C647-1F45-78E41CF49A6C}"/>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a:extLst>
              <a:ext uri="{FF2B5EF4-FFF2-40B4-BE49-F238E27FC236}">
                <a16:creationId xmlns:a16="http://schemas.microsoft.com/office/drawing/2014/main" id="{2A0EA463-DD4F-147D-B69F-CBC55284F1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F62755-237D-72FF-2CFD-F6A2746EBF17}"/>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1979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AEEAE-F74D-F509-C97B-7B05AEB1CF35}"/>
              </a:ext>
            </a:extLst>
          </p:cNvPr>
          <p:cNvSpPr>
            <a:spLocks noGrp="1"/>
          </p:cNvSpPr>
          <p:nvPr>
            <p:ph type="title"/>
          </p:nvPr>
        </p:nvSpPr>
        <p:spPr>
          <a:xfrm>
            <a:off x="1247775" y="2564607"/>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55DE7609-D52A-9293-1239-74E39157B822}"/>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5C166D-446C-AD10-0961-D9822676582C}"/>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a:extLst>
              <a:ext uri="{FF2B5EF4-FFF2-40B4-BE49-F238E27FC236}">
                <a16:creationId xmlns:a16="http://schemas.microsoft.com/office/drawing/2014/main" id="{010739A5-D900-79DA-6102-026C5C62F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05E84F-0A29-68E1-0164-EB8DCDDB836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758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5F2FF-1E27-A4E3-9440-EF67D1CE56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AFAA35-6FB2-0823-2F74-19BE092001C5}"/>
              </a:ext>
            </a:extLst>
          </p:cNvPr>
          <p:cNvSpPr>
            <a:spLocks noGrp="1"/>
          </p:cNvSpPr>
          <p:nvPr>
            <p:ph sz="half" idx="1"/>
          </p:nvPr>
        </p:nvSpPr>
        <p:spPr>
          <a:xfrm>
            <a:off x="1257300" y="2738437"/>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58016-F02B-9632-5B63-7B89F66E9744}"/>
              </a:ext>
            </a:extLst>
          </p:cNvPr>
          <p:cNvSpPr>
            <a:spLocks noGrp="1"/>
          </p:cNvSpPr>
          <p:nvPr>
            <p:ph sz="half" idx="2"/>
          </p:nvPr>
        </p:nvSpPr>
        <p:spPr>
          <a:xfrm>
            <a:off x="9258300" y="2738437"/>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6D575B-5367-EDEA-6F4F-19C6FD3290E7}"/>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a:extLst>
              <a:ext uri="{FF2B5EF4-FFF2-40B4-BE49-F238E27FC236}">
                <a16:creationId xmlns:a16="http://schemas.microsoft.com/office/drawing/2014/main" id="{F07E0E30-89F7-1D44-BB81-225D933CF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90BF18-AE3F-8F3B-C470-5466CBA3E38E}"/>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56426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0D34-74CD-FED2-5056-3A75CBB37C2A}"/>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A8A1A8-78AF-A00B-6271-4DFD646984C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E222DD53-D3B9-B503-F2F3-1A4D7E0A1EB0}"/>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D16255-3DC6-6476-A5CA-8D9DEF192DDD}"/>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1C9076DB-0C29-846D-9C0A-636DA0FE9ED9}"/>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93CFAD-4673-8A1A-66A2-79619E67FECD}"/>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8" name="Footer Placeholder 7">
            <a:extLst>
              <a:ext uri="{FF2B5EF4-FFF2-40B4-BE49-F238E27FC236}">
                <a16:creationId xmlns:a16="http://schemas.microsoft.com/office/drawing/2014/main" id="{2A2625D1-B08E-6631-6DD3-A3BCEAA4DB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A466B1-FE46-3E49-2F73-D2351BACC6A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146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1861-906D-79F6-98FD-74F0EBF2BF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9332B0-38DD-CCC7-0879-91FEDDA2242F}"/>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4" name="Footer Placeholder 3">
            <a:extLst>
              <a:ext uri="{FF2B5EF4-FFF2-40B4-BE49-F238E27FC236}">
                <a16:creationId xmlns:a16="http://schemas.microsoft.com/office/drawing/2014/main" id="{3110135E-FEE4-A884-1E3F-8E62CE16CD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BB733E-16AA-D951-0C22-F670761A2A6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3742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CAE3CC-AD40-D2DB-2896-F534276033BE}"/>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3" name="Footer Placeholder 2">
            <a:extLst>
              <a:ext uri="{FF2B5EF4-FFF2-40B4-BE49-F238E27FC236}">
                <a16:creationId xmlns:a16="http://schemas.microsoft.com/office/drawing/2014/main" id="{28793025-7C4E-11BE-7F6F-85671B0EF1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B39CED-5891-944D-1453-50B05AEF669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7258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A1E2F-9DBC-A988-8826-9D59DF40CC6B}"/>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AE38FFD5-567A-8B84-70EA-1F14D522EE2E}"/>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C027F2-80AD-2F4F-61F3-56E3FB769BEA}"/>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FD114F-0184-36B2-A7E4-D1FF2F08800A}"/>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a:extLst>
              <a:ext uri="{FF2B5EF4-FFF2-40B4-BE49-F238E27FC236}">
                <a16:creationId xmlns:a16="http://schemas.microsoft.com/office/drawing/2014/main" id="{89230748-5122-0D12-13FB-56DE91C04F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A33681-AC2E-1E95-5106-7362525C3AF6}"/>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6810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FD208-1005-BC49-4757-8CD8DC392A9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2E25DECE-0727-E3BD-3025-667BBF3F2EB2}"/>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60ECE199-8D55-16CA-E4B5-85F9F8206DA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386717F3-0678-B4FE-B47B-06D39EB00F25}"/>
              </a:ext>
            </a:extLst>
          </p:cNvPr>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a:extLst>
              <a:ext uri="{FF2B5EF4-FFF2-40B4-BE49-F238E27FC236}">
                <a16:creationId xmlns:a16="http://schemas.microsoft.com/office/drawing/2014/main" id="{E41A16CB-C86B-0380-294C-88E1AABF2C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B3C6EC-8D76-46BA-5000-B1565C21FD8E}"/>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1712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EC2322-F9B9-435D-4881-1E5747C4FC7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D94FDD-B47F-CD7F-E47A-E694695C33BB}"/>
              </a:ext>
            </a:extLst>
          </p:cNvPr>
          <p:cNvSpPr>
            <a:spLocks noGrp="1"/>
          </p:cNvSpPr>
          <p:nvPr>
            <p:ph type="body" idx="1"/>
          </p:nvPr>
        </p:nvSpPr>
        <p:spPr>
          <a:xfrm>
            <a:off x="1257300" y="2738437"/>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D3984C-E9B9-32F5-0E5B-F6DD7E98D5F4}"/>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1D8BD707-D9CF-40AE-B4C6-C98DA3205C09}" type="datetimeFigureOut">
              <a:rPr lang="en-US" smtClean="0"/>
              <a:pPr/>
              <a:t>8/20/2026</a:t>
            </a:fld>
            <a:endParaRPr lang="en-US"/>
          </a:p>
        </p:txBody>
      </p:sp>
      <p:sp>
        <p:nvSpPr>
          <p:cNvPr id="5" name="Footer Placeholder 4">
            <a:extLst>
              <a:ext uri="{FF2B5EF4-FFF2-40B4-BE49-F238E27FC236}">
                <a16:creationId xmlns:a16="http://schemas.microsoft.com/office/drawing/2014/main" id="{040B1AA7-0938-0887-15EA-814A2D178B46}"/>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AF85C35-4988-DFED-EDA2-2D1575DEB0CC}"/>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579935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www.njeda.gov/wp-content/uploads/2023/03/NJIF-Eligible-Municipalities-FINAL-030723.pdf" TargetMode="External"/><Relationship Id="rId2" Type="http://schemas.openxmlformats.org/officeDocument/2006/relationships/hyperlink" Target="https://www.njeda.gov/wp-content/uploads/2023/03/Appendix-C-Targeted-Industries-Definitions.pdf" TargetMode="Externa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hyperlink" Target="https://www.njeda.gov/wp-content/uploads/2022/11/Program-Specifications.pdf" TargetMode="External"/><Relationship Id="rId2" Type="http://schemas.openxmlformats.org/officeDocument/2006/relationships/hyperlink" Target="https://www.njeda.gov/wp-content/uploads/2026/07/NJIF_Program_Specifications.pdf" TargetMode="Externa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8.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NJInnovationFellows@njeda.gov"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j.gov/dca/divisions/lps/opp_zones.html#howdesignated"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svg"/><Relationship Id="rId1" Type="http://schemas.openxmlformats.org/officeDocument/2006/relationships/slideLayout" Target="../slideLayouts/slideLayout7.xml"/><Relationship Id="rId4" Type="http://schemas.openxmlformats.org/officeDocument/2006/relationships/hyperlink" Target="https://www.njeda.gov/wp-content/uploads/2026/07/NJIF_Competitive_Scoring_Rubric-Updated.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EFF"/>
        </a:solidFill>
        <a:effectLst/>
      </p:bgPr>
    </p:bg>
    <p:spTree>
      <p:nvGrpSpPr>
        <p:cNvPr id="1" name=""/>
        <p:cNvGrpSpPr/>
        <p:nvPr/>
      </p:nvGrpSpPr>
      <p:grpSpPr>
        <a:xfrm>
          <a:off x="0" y="0"/>
          <a:ext cx="0" cy="0"/>
          <a:chOff x="0" y="0"/>
          <a:chExt cx="0" cy="0"/>
        </a:xfrm>
      </p:grpSpPr>
      <p:grpSp>
        <p:nvGrpSpPr>
          <p:cNvPr id="2" name="Group 2"/>
          <p:cNvGrpSpPr/>
          <p:nvPr/>
        </p:nvGrpSpPr>
        <p:grpSpPr>
          <a:xfrm>
            <a:off x="10890873" y="-5300159"/>
            <a:ext cx="9699522" cy="8487082"/>
            <a:chOff x="0" y="0"/>
            <a:chExt cx="812800" cy="711200"/>
          </a:xfrm>
        </p:grpSpPr>
        <p:sp>
          <p:nvSpPr>
            <p:cNvPr id="3" name="Freeform 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4" name="TextBox 4"/>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5" name="Group 5"/>
          <p:cNvGrpSpPr/>
          <p:nvPr/>
        </p:nvGrpSpPr>
        <p:grpSpPr>
          <a:xfrm>
            <a:off x="1028700" y="8643447"/>
            <a:ext cx="3086100" cy="2700338"/>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7" name="TextBox 7"/>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sp>
        <p:nvSpPr>
          <p:cNvPr id="17" name="TextBox 17"/>
          <p:cNvSpPr txBox="1"/>
          <p:nvPr/>
        </p:nvSpPr>
        <p:spPr>
          <a:xfrm>
            <a:off x="14404798" y="8117155"/>
            <a:ext cx="2676437" cy="512405"/>
          </a:xfrm>
          <a:prstGeom prst="rect">
            <a:avLst/>
          </a:prstGeom>
        </p:spPr>
        <p:txBody>
          <a:bodyPr lIns="0" tIns="0" rIns="0" bIns="0" rtlCol="0" anchor="t">
            <a:spAutoFit/>
          </a:bodyPr>
          <a:lstStyle/>
          <a:p>
            <a:pPr algn="l">
              <a:lnSpc>
                <a:spcPts val="3959"/>
              </a:lnSpc>
              <a:spcBef>
                <a:spcPct val="0"/>
              </a:spcBef>
            </a:pPr>
            <a:r>
              <a:rPr lang="en-US" sz="3599">
                <a:solidFill>
                  <a:srgbClr val="84BF43"/>
                </a:solidFill>
                <a:latin typeface="Bebas"/>
                <a:ea typeface="Bebas"/>
                <a:cs typeface="Bebas"/>
                <a:sym typeface="Bebas"/>
              </a:rPr>
              <a:t>@NEWJERSEYEDA</a:t>
            </a:r>
          </a:p>
        </p:txBody>
      </p:sp>
      <p:sp>
        <p:nvSpPr>
          <p:cNvPr id="18" name="TextBox 18"/>
          <p:cNvSpPr txBox="1"/>
          <p:nvPr/>
        </p:nvSpPr>
        <p:spPr>
          <a:xfrm>
            <a:off x="14334139" y="9366142"/>
            <a:ext cx="2888962" cy="538609"/>
          </a:xfrm>
          <a:prstGeom prst="rect">
            <a:avLst/>
          </a:prstGeom>
        </p:spPr>
        <p:txBody>
          <a:bodyPr wrap="square" lIns="0" tIns="0" rIns="0" bIns="0" rtlCol="0" anchor="t">
            <a:spAutoFit/>
          </a:bodyPr>
          <a:lstStyle/>
          <a:p>
            <a:pPr algn="ctr">
              <a:lnSpc>
                <a:spcPts val="4219"/>
              </a:lnSpc>
              <a:spcBef>
                <a:spcPct val="0"/>
              </a:spcBef>
            </a:pPr>
            <a:r>
              <a:rPr lang="en-US" sz="4000">
                <a:solidFill>
                  <a:srgbClr val="84BF43"/>
                </a:solidFill>
                <a:latin typeface="Bebas"/>
                <a:ea typeface="Bebas"/>
                <a:cs typeface="Bebas"/>
                <a:sym typeface="Bebas"/>
              </a:rPr>
              <a:t>WWW.NJEDA.GOV</a:t>
            </a:r>
          </a:p>
        </p:txBody>
      </p:sp>
      <p:sp>
        <p:nvSpPr>
          <p:cNvPr id="19" name="AutoShape 19"/>
          <p:cNvSpPr/>
          <p:nvPr/>
        </p:nvSpPr>
        <p:spPr>
          <a:xfrm>
            <a:off x="14542782" y="9265690"/>
            <a:ext cx="2395705" cy="0"/>
          </a:xfrm>
          <a:prstGeom prst="line">
            <a:avLst/>
          </a:prstGeom>
          <a:ln w="54935" cap="flat">
            <a:solidFill>
              <a:srgbClr val="0B4F70"/>
            </a:solidFill>
            <a:prstDash val="solid"/>
            <a:headEnd type="none" w="sm" len="sm"/>
            <a:tailEnd type="none" w="sm" len="sm"/>
          </a:ln>
        </p:spPr>
        <p:txBody>
          <a:bodyPr/>
          <a:lstStyle/>
          <a:p>
            <a:endParaRPr lang="en-US"/>
          </a:p>
        </p:txBody>
      </p:sp>
      <p:sp>
        <p:nvSpPr>
          <p:cNvPr id="21" name="Freeform 21"/>
          <p:cNvSpPr/>
          <p:nvPr/>
        </p:nvSpPr>
        <p:spPr>
          <a:xfrm>
            <a:off x="3959052" y="2272365"/>
            <a:ext cx="10369895" cy="4198952"/>
          </a:xfrm>
          <a:custGeom>
            <a:avLst/>
            <a:gdLst/>
            <a:ahLst/>
            <a:cxnLst/>
            <a:rect l="l" t="t" r="r" b="b"/>
            <a:pathLst>
              <a:path w="10369895" h="4198952">
                <a:moveTo>
                  <a:pt x="0" y="0"/>
                </a:moveTo>
                <a:lnTo>
                  <a:pt x="10369896" y="0"/>
                </a:lnTo>
                <a:lnTo>
                  <a:pt x="10369896" y="4198952"/>
                </a:lnTo>
                <a:lnTo>
                  <a:pt x="0" y="4198952"/>
                </a:lnTo>
                <a:lnTo>
                  <a:pt x="0" y="0"/>
                </a:lnTo>
                <a:close/>
              </a:path>
            </a:pathLst>
          </a:custGeom>
          <a:blipFill>
            <a:blip r:embed="rId2"/>
            <a:stretch>
              <a:fillRect t="-32635" b="-44869"/>
            </a:stretch>
          </a:blipFill>
        </p:spPr>
        <p:txBody>
          <a:bodyPr/>
          <a:lstStyle/>
          <a:p>
            <a:endParaRPr lang="en-US"/>
          </a:p>
        </p:txBody>
      </p:sp>
      <p:sp>
        <p:nvSpPr>
          <p:cNvPr id="22" name="TextBox 22"/>
          <p:cNvSpPr txBox="1"/>
          <p:nvPr/>
        </p:nvSpPr>
        <p:spPr>
          <a:xfrm>
            <a:off x="1334938" y="6726324"/>
            <a:ext cx="15119151" cy="1644614"/>
          </a:xfrm>
          <a:prstGeom prst="rect">
            <a:avLst/>
          </a:prstGeom>
        </p:spPr>
        <p:txBody>
          <a:bodyPr wrap="square" lIns="0" tIns="0" rIns="0" bIns="0" rtlCol="0" anchor="t">
            <a:spAutoFit/>
          </a:bodyPr>
          <a:lstStyle/>
          <a:p>
            <a:pPr algn="l">
              <a:lnSpc>
                <a:spcPts val="4422"/>
              </a:lnSpc>
            </a:pPr>
            <a:r>
              <a:rPr lang="en-US" sz="4094" i="1" spc="38">
                <a:solidFill>
                  <a:srgbClr val="00587B"/>
                </a:solidFill>
                <a:latin typeface="Segoe UI 1"/>
                <a:ea typeface="Segoe UI 1"/>
                <a:cs typeface="Segoe UI 1"/>
                <a:sym typeface="Segoe UI 1"/>
              </a:rPr>
              <a:t>Fostering Inclusive Innovation and Entrepreneurship in New Jersey</a:t>
            </a:r>
          </a:p>
          <a:p>
            <a:pPr algn="l">
              <a:lnSpc>
                <a:spcPts val="4422"/>
              </a:lnSpc>
            </a:pPr>
            <a:endParaRPr lang="en-US" sz="4094" i="1" spc="38">
              <a:solidFill>
                <a:srgbClr val="00587B"/>
              </a:solidFill>
              <a:latin typeface="Segoe UI 1"/>
              <a:ea typeface="Segoe UI 1"/>
              <a:cs typeface="Segoe UI 1"/>
              <a:sym typeface="Segoe UI 1"/>
            </a:endParaRPr>
          </a:p>
          <a:p>
            <a:pPr>
              <a:lnSpc>
                <a:spcPts val="4422"/>
              </a:lnSpc>
            </a:pPr>
            <a:r>
              <a:rPr lang="en-US" sz="2400" b="1" i="1" spc="38">
                <a:solidFill>
                  <a:srgbClr val="00587B"/>
                </a:solidFill>
                <a:latin typeface="Segoe UI 1"/>
                <a:ea typeface="Segoe UI 1"/>
                <a:cs typeface="Segoe UI 1"/>
                <a:sym typeface="Segoe UI 1"/>
              </a:rPr>
              <a:t>August 2026</a:t>
            </a:r>
          </a:p>
        </p:txBody>
      </p:sp>
      <p:pic>
        <p:nvPicPr>
          <p:cNvPr id="26" name="Picture 25" descr="Icon&#10;&#10;AI-generated content may be incorrect.">
            <a:extLst>
              <a:ext uri="{FF2B5EF4-FFF2-40B4-BE49-F238E27FC236}">
                <a16:creationId xmlns:a16="http://schemas.microsoft.com/office/drawing/2014/main" id="{AC8D1E86-57BF-A1F6-3C8D-C43A91393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69743" y="8525733"/>
            <a:ext cx="2807095" cy="838386"/>
          </a:xfrm>
          <a:prstGeom prst="rect">
            <a:avLst/>
          </a:prstGeom>
        </p:spPr>
      </p:pic>
      <p:pic>
        <p:nvPicPr>
          <p:cNvPr id="28" name="Picture 27" descr="Logo&#10;&#10;AI-generated content may be incorrect.">
            <a:extLst>
              <a:ext uri="{FF2B5EF4-FFF2-40B4-BE49-F238E27FC236}">
                <a16:creationId xmlns:a16="http://schemas.microsoft.com/office/drawing/2014/main" id="{7BD4DCE4-BD8B-7AD8-0D5B-85F069B7B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13823"/>
            <a:ext cx="2768652" cy="1562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D387A-953D-31B2-B80B-ADA18B9E4AB9}"/>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DF2E6676-953A-444A-06AF-4097A74CD2BF}"/>
              </a:ext>
            </a:extLst>
          </p:cNvPr>
          <p:cNvSpPr/>
          <p:nvPr/>
        </p:nvSpPr>
        <p:spPr>
          <a:xfrm>
            <a:off x="0" y="9281922"/>
            <a:ext cx="18288000" cy="1005078"/>
          </a:xfrm>
          <a:custGeom>
            <a:avLst/>
            <a:gdLst/>
            <a:ahLst/>
            <a:cxnLst/>
            <a:rect l="l" t="t" r="r" b="b"/>
            <a:pathLst>
              <a:path w="24384000" h="1650111">
                <a:moveTo>
                  <a:pt x="0" y="0"/>
                </a:moveTo>
                <a:lnTo>
                  <a:pt x="24384000" y="0"/>
                </a:lnTo>
                <a:lnTo>
                  <a:pt x="24384000" y="1650111"/>
                </a:lnTo>
                <a:lnTo>
                  <a:pt x="0" y="1650111"/>
                </a:lnTo>
                <a:close/>
              </a:path>
            </a:pathLst>
          </a:custGeom>
          <a:solidFill>
            <a:srgbClr val="00597C"/>
          </a:solidFill>
        </p:spPr>
        <p:txBody>
          <a:bodyPr/>
          <a:lstStyle/>
          <a:p>
            <a:endParaRPr lang="en-US"/>
          </a:p>
        </p:txBody>
      </p:sp>
      <p:sp>
        <p:nvSpPr>
          <p:cNvPr id="6" name="TextBox 6">
            <a:extLst>
              <a:ext uri="{FF2B5EF4-FFF2-40B4-BE49-F238E27FC236}">
                <a16:creationId xmlns:a16="http://schemas.microsoft.com/office/drawing/2014/main" id="{44897E2E-CD6F-1A8D-7FDD-E0E94F28F068}"/>
              </a:ext>
            </a:extLst>
          </p:cNvPr>
          <p:cNvSpPr txBox="1"/>
          <p:nvPr/>
        </p:nvSpPr>
        <p:spPr>
          <a:xfrm>
            <a:off x="155092" y="9152567"/>
            <a:ext cx="18307050" cy="1263787"/>
          </a:xfrm>
          <a:prstGeom prst="rect">
            <a:avLst/>
          </a:prstGeom>
        </p:spPr>
        <p:txBody>
          <a:bodyPr lIns="50800" tIns="50800" rIns="50800" bIns="50800" rtlCol="0" anchor="ctr"/>
          <a:lstStyle/>
          <a:p>
            <a:pPr algn="ctr">
              <a:lnSpc>
                <a:spcPts val="2879"/>
              </a:lnSpc>
            </a:pPr>
            <a:endParaRPr/>
          </a:p>
          <a:p>
            <a:pPr algn="ctr">
              <a:lnSpc>
                <a:spcPts val="2879"/>
              </a:lnSpc>
            </a:pPr>
            <a:endParaRPr>
              <a:solidFill>
                <a:schemeClr val="tx2">
                  <a:lumMod val="76000"/>
                  <a:lumOff val="24000"/>
                </a:schemeClr>
              </a:solidFill>
            </a:endParaRPr>
          </a:p>
          <a:p>
            <a:pPr algn="ctr">
              <a:lnSpc>
                <a:spcPts val="2879"/>
              </a:lnSpc>
            </a:pPr>
            <a:r>
              <a:rPr lang="en-US" sz="2400">
                <a:solidFill>
                  <a:schemeClr val="bg1"/>
                </a:solidFill>
                <a:latin typeface="Arimo"/>
                <a:ea typeface="Arimo"/>
                <a:cs typeface="Arimo"/>
                <a:sym typeface="Arimo"/>
                <a:hlinkClick r:id="rId2" tooltip="https://www.njeda.gov/wp-content/uploads/2023/03/Appendix-C-Targeted-Industries-Definitions.pdf">
                  <a:extLst>
                    <a:ext uri="{A12FA001-AC4F-418D-AE19-62706E023703}">
                      <ahyp:hlinkClr xmlns:ahyp="http://schemas.microsoft.com/office/drawing/2018/hyperlinkcolor" val="tx"/>
                    </a:ext>
                  </a:extLst>
                </a:hlinkClick>
              </a:rPr>
              <a:t>Targeted Industries</a:t>
            </a:r>
            <a:r>
              <a:rPr lang="en-US" sz="2400">
                <a:solidFill>
                  <a:schemeClr val="bg1"/>
                </a:solidFill>
                <a:latin typeface="Arimo"/>
                <a:ea typeface="Arimo"/>
                <a:cs typeface="Arimo"/>
                <a:sym typeface="Arimo"/>
              </a:rPr>
              <a:t>  | </a:t>
            </a:r>
            <a:r>
              <a:rPr lang="en-US" sz="2400">
                <a:solidFill>
                  <a:schemeClr val="bg1"/>
                </a:solidFill>
                <a:latin typeface="Arimo"/>
                <a:ea typeface="Arimo"/>
                <a:cs typeface="Arimo"/>
                <a:sym typeface="Arimo"/>
                <a:hlinkClick r:id="rId3">
                  <a:extLst>
                    <a:ext uri="{A12FA001-AC4F-418D-AE19-62706E023703}">
                      <ahyp:hlinkClr xmlns:ahyp="http://schemas.microsoft.com/office/drawing/2018/hyperlinkcolor" val="tx"/>
                    </a:ext>
                  </a:extLst>
                </a:hlinkClick>
              </a:rPr>
              <a:t>Eligible</a:t>
            </a:r>
            <a:r>
              <a:rPr lang="en-US" sz="2400">
                <a:solidFill>
                  <a:schemeClr val="bg1"/>
                </a:solidFill>
                <a:latin typeface="Arimo"/>
                <a:ea typeface="Arimo"/>
                <a:cs typeface="Arimo"/>
                <a:sym typeface="Arimo"/>
                <a:hlinkClick r:id="rId3" tooltip="https://www.njeda.gov/wp-content/uploads/2023/03/NJIF-Eligible-Municipalities-FINAL-030723.pdf">
                  <a:extLst>
                    <a:ext uri="{A12FA001-AC4F-418D-AE19-62706E023703}">
                      <ahyp:hlinkClr xmlns:ahyp="http://schemas.microsoft.com/office/drawing/2018/hyperlinkcolor" val="tx"/>
                    </a:ext>
                  </a:extLst>
                </a:hlinkClick>
              </a:rPr>
              <a:t> Municipalities</a:t>
            </a:r>
            <a:endParaRPr lang="en-US" sz="2400">
              <a:solidFill>
                <a:schemeClr val="bg1"/>
              </a:solidFill>
              <a:latin typeface="Arimo"/>
              <a:ea typeface="Arimo"/>
              <a:cs typeface="Arimo"/>
            </a:endParaRPr>
          </a:p>
          <a:p>
            <a:pPr algn="ctr">
              <a:lnSpc>
                <a:spcPts val="2879"/>
              </a:lnSpc>
            </a:pPr>
            <a:r>
              <a:rPr lang="en-US" sz="2400" u="sng">
                <a:solidFill>
                  <a:srgbClr val="495057"/>
                </a:solidFill>
                <a:latin typeface="Arimo"/>
                <a:ea typeface="Arimo"/>
                <a:cs typeface="Arimo"/>
                <a:sym typeface="Arimo"/>
              </a:rPr>
              <a:t> </a:t>
            </a:r>
          </a:p>
          <a:p>
            <a:pPr algn="ctr">
              <a:lnSpc>
                <a:spcPts val="2879"/>
              </a:lnSpc>
            </a:pPr>
            <a:endParaRPr lang="en-US" sz="2400" u="sng">
              <a:solidFill>
                <a:srgbClr val="495057"/>
              </a:solidFill>
              <a:latin typeface="Arimo"/>
              <a:ea typeface="Arimo"/>
              <a:cs typeface="Arimo"/>
              <a:sym typeface="Arimo"/>
            </a:endParaRPr>
          </a:p>
        </p:txBody>
      </p:sp>
      <p:sp>
        <p:nvSpPr>
          <p:cNvPr id="7" name="TextBox 7">
            <a:extLst>
              <a:ext uri="{FF2B5EF4-FFF2-40B4-BE49-F238E27FC236}">
                <a16:creationId xmlns:a16="http://schemas.microsoft.com/office/drawing/2014/main" id="{FD2EB9D4-F315-FA3F-A5C9-82D4DA53EB75}"/>
              </a:ext>
            </a:extLst>
          </p:cNvPr>
          <p:cNvSpPr txBox="1"/>
          <p:nvPr/>
        </p:nvSpPr>
        <p:spPr>
          <a:xfrm>
            <a:off x="566603" y="485415"/>
            <a:ext cx="17226098" cy="1005078"/>
          </a:xfrm>
          <a:prstGeom prst="rect">
            <a:avLst/>
          </a:prstGeom>
        </p:spPr>
        <p:txBody>
          <a:bodyPr lIns="0" tIns="0" rIns="0" bIns="0" rtlCol="0" anchor="t">
            <a:spAutoFit/>
          </a:bodyPr>
          <a:lstStyle/>
          <a:p>
            <a:pPr algn="ctr">
              <a:lnSpc>
                <a:spcPts val="7776"/>
              </a:lnSpc>
            </a:pPr>
            <a:r>
              <a:rPr lang="en-US" sz="7200" spc="-43">
                <a:solidFill>
                  <a:srgbClr val="004461"/>
                </a:solidFill>
                <a:latin typeface="Segoe UI 2"/>
                <a:ea typeface="Segoe UI 2"/>
                <a:cs typeface="Segoe UI 2"/>
                <a:sym typeface="Segoe UI 2"/>
              </a:rPr>
              <a:t>Sample Application &amp; Eligibility Checklist</a:t>
            </a:r>
          </a:p>
        </p:txBody>
      </p:sp>
      <p:grpSp>
        <p:nvGrpSpPr>
          <p:cNvPr id="8" name="Group 8">
            <a:extLst>
              <a:ext uri="{FF2B5EF4-FFF2-40B4-BE49-F238E27FC236}">
                <a16:creationId xmlns:a16="http://schemas.microsoft.com/office/drawing/2014/main" id="{A3A7325D-5B2F-7813-C720-5A66BCA287B5}"/>
              </a:ext>
            </a:extLst>
          </p:cNvPr>
          <p:cNvGrpSpPr/>
          <p:nvPr/>
        </p:nvGrpSpPr>
        <p:grpSpPr>
          <a:xfrm>
            <a:off x="947738" y="1893661"/>
            <a:ext cx="8201025" cy="85725"/>
            <a:chOff x="0" y="0"/>
            <a:chExt cx="10934700" cy="114300"/>
          </a:xfrm>
        </p:grpSpPr>
        <p:sp>
          <p:nvSpPr>
            <p:cNvPr id="9" name="Freeform 9">
              <a:extLst>
                <a:ext uri="{FF2B5EF4-FFF2-40B4-BE49-F238E27FC236}">
                  <a16:creationId xmlns:a16="http://schemas.microsoft.com/office/drawing/2014/main" id="{F484D69F-3DBE-5C41-BA67-E1A878A28C45}"/>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D00"/>
            </a:solidFill>
          </p:spPr>
          <p:txBody>
            <a:bodyPr/>
            <a:lstStyle/>
            <a:p>
              <a:endParaRPr lang="en-US"/>
            </a:p>
          </p:txBody>
        </p:sp>
      </p:grpSp>
      <p:grpSp>
        <p:nvGrpSpPr>
          <p:cNvPr id="10" name="Group 10">
            <a:extLst>
              <a:ext uri="{FF2B5EF4-FFF2-40B4-BE49-F238E27FC236}">
                <a16:creationId xmlns:a16="http://schemas.microsoft.com/office/drawing/2014/main" id="{62D9E360-B246-DF98-1128-C0BDCAD7E9B5}"/>
              </a:ext>
            </a:extLst>
          </p:cNvPr>
          <p:cNvGrpSpPr/>
          <p:nvPr/>
        </p:nvGrpSpPr>
        <p:grpSpPr>
          <a:xfrm>
            <a:off x="9043988" y="1893661"/>
            <a:ext cx="8201025" cy="85725"/>
            <a:chOff x="0" y="0"/>
            <a:chExt cx="10934700" cy="114300"/>
          </a:xfrm>
        </p:grpSpPr>
        <p:sp>
          <p:nvSpPr>
            <p:cNvPr id="11" name="Freeform 11">
              <a:extLst>
                <a:ext uri="{FF2B5EF4-FFF2-40B4-BE49-F238E27FC236}">
                  <a16:creationId xmlns:a16="http://schemas.microsoft.com/office/drawing/2014/main" id="{83A1D2DC-7EE4-EE96-1D55-2978C3D4D67A}"/>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pic>
        <p:nvPicPr>
          <p:cNvPr id="37" name="Picture 36" descr="Text, logo&#10;&#10;AI-generated content may be incorrect.">
            <a:extLst>
              <a:ext uri="{FF2B5EF4-FFF2-40B4-BE49-F238E27FC236}">
                <a16:creationId xmlns:a16="http://schemas.microsoft.com/office/drawing/2014/main" id="{881773AD-B753-0BF1-5532-9029C1E2EC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23541" y="9171967"/>
            <a:ext cx="1909367" cy="1077283"/>
          </a:xfrm>
          <a:prstGeom prst="rect">
            <a:avLst/>
          </a:prstGeom>
        </p:spPr>
      </p:pic>
      <p:graphicFrame>
        <p:nvGraphicFramePr>
          <p:cNvPr id="3" name="Table 2">
            <a:extLst>
              <a:ext uri="{FF2B5EF4-FFF2-40B4-BE49-F238E27FC236}">
                <a16:creationId xmlns:a16="http://schemas.microsoft.com/office/drawing/2014/main" id="{7134E519-A4F0-DDFE-905E-EE7EBB0FCBD4}"/>
              </a:ext>
            </a:extLst>
          </p:cNvPr>
          <p:cNvGraphicFramePr>
            <a:graphicFrameLocks noGrp="1"/>
          </p:cNvGraphicFramePr>
          <p:nvPr>
            <p:extLst>
              <p:ext uri="{D42A27DB-BD31-4B8C-83A1-F6EECF244321}">
                <p14:modId xmlns:p14="http://schemas.microsoft.com/office/powerpoint/2010/main" val="2885814160"/>
              </p:ext>
            </p:extLst>
          </p:nvPr>
        </p:nvGraphicFramePr>
        <p:xfrm>
          <a:off x="1333501" y="2101937"/>
          <a:ext cx="16216561" cy="6920451"/>
        </p:xfrm>
        <a:graphic>
          <a:graphicData uri="http://schemas.openxmlformats.org/drawingml/2006/table">
            <a:tbl>
              <a:tblPr firstRow="1" bandRow="1">
                <a:tableStyleId>{5C22544A-7EE6-4342-B048-85BDC9FD1C3A}</a:tableStyleId>
              </a:tblPr>
              <a:tblGrid>
                <a:gridCol w="4332365">
                  <a:extLst>
                    <a:ext uri="{9D8B030D-6E8A-4147-A177-3AD203B41FA5}">
                      <a16:colId xmlns:a16="http://schemas.microsoft.com/office/drawing/2014/main" val="2794077609"/>
                    </a:ext>
                  </a:extLst>
                </a:gridCol>
                <a:gridCol w="3616930">
                  <a:extLst>
                    <a:ext uri="{9D8B030D-6E8A-4147-A177-3AD203B41FA5}">
                      <a16:colId xmlns:a16="http://schemas.microsoft.com/office/drawing/2014/main" val="3409871636"/>
                    </a:ext>
                  </a:extLst>
                </a:gridCol>
                <a:gridCol w="2741913">
                  <a:extLst>
                    <a:ext uri="{9D8B030D-6E8A-4147-A177-3AD203B41FA5}">
                      <a16:colId xmlns:a16="http://schemas.microsoft.com/office/drawing/2014/main" val="3280906809"/>
                    </a:ext>
                  </a:extLst>
                </a:gridCol>
                <a:gridCol w="2822593">
                  <a:extLst>
                    <a:ext uri="{9D8B030D-6E8A-4147-A177-3AD203B41FA5}">
                      <a16:colId xmlns:a16="http://schemas.microsoft.com/office/drawing/2014/main" val="1094029703"/>
                    </a:ext>
                  </a:extLst>
                </a:gridCol>
                <a:gridCol w="2702760">
                  <a:extLst>
                    <a:ext uri="{9D8B030D-6E8A-4147-A177-3AD203B41FA5}">
                      <a16:colId xmlns:a16="http://schemas.microsoft.com/office/drawing/2014/main" val="51873720"/>
                    </a:ext>
                  </a:extLst>
                </a:gridCol>
              </a:tblGrid>
              <a:tr h="950265">
                <a:tc>
                  <a:txBody>
                    <a:bodyPr/>
                    <a:lstStyle/>
                    <a:p>
                      <a:pPr algn="ctr"/>
                      <a:endParaRPr lang="en-US" sz="2000"/>
                    </a:p>
                    <a:p>
                      <a:pPr algn="ctr"/>
                      <a:r>
                        <a:rPr lang="en-US" sz="2000"/>
                        <a:t>Application Requirement</a:t>
                      </a:r>
                    </a:p>
                  </a:txBody>
                  <a:tcPr/>
                </a:tc>
                <a:tc>
                  <a:txBody>
                    <a:bodyPr/>
                    <a:lstStyle/>
                    <a:p>
                      <a:pPr algn="ctr"/>
                      <a:endParaRPr lang="en-US" sz="2000"/>
                    </a:p>
                    <a:p>
                      <a:pPr algn="ctr"/>
                      <a:r>
                        <a:rPr lang="en-US" sz="2000"/>
                        <a:t>Business Application</a:t>
                      </a:r>
                    </a:p>
                  </a:txBody>
                  <a:tcPr/>
                </a:tc>
                <a:tc>
                  <a:txBody>
                    <a:bodyPr/>
                    <a:lstStyle/>
                    <a:p>
                      <a:pPr algn="ctr"/>
                      <a:endParaRPr lang="en-US" sz="2000"/>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First Time</a:t>
                      </a:r>
                    </a:p>
                    <a:p>
                      <a:pPr algn="ctr"/>
                      <a:r>
                        <a:rPr lang="en-US" sz="2000"/>
                        <a:t>Entrepreneur 1</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lang="en-US" sz="2000"/>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First Time</a:t>
                      </a: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Entrepreneur 2</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lang="en-US" sz="2000"/>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Repeat </a:t>
                      </a: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Entrepreneur 3</a:t>
                      </a:r>
                    </a:p>
                  </a:txBody>
                  <a:tcPr/>
                </a:tc>
                <a:extLst>
                  <a:ext uri="{0D108BD9-81ED-4DB2-BD59-A6C34878D82A}">
                    <a16:rowId xmlns:a16="http://schemas.microsoft.com/office/drawing/2014/main" val="2154433888"/>
                  </a:ext>
                </a:extLst>
              </a:tr>
              <a:tr h="428211">
                <a:tc>
                  <a:txBody>
                    <a:bodyPr/>
                    <a:lstStyle/>
                    <a:p>
                      <a:pPr algn="r"/>
                      <a:r>
                        <a:rPr lang="en-US" sz="2000"/>
                        <a:t>Business Plan</a:t>
                      </a:r>
                    </a:p>
                  </a:txBody>
                  <a:tcPr/>
                </a:tc>
                <a:tc>
                  <a:txBody>
                    <a:bodyPr/>
                    <a:lstStyle/>
                    <a:p>
                      <a:pPr lvl="0" algn="ctr"/>
                      <a:r>
                        <a:rPr lang="en-US" sz="2000"/>
                        <a:t>✔</a:t>
                      </a:r>
                    </a:p>
                  </a:txBody>
                  <a:tcPr/>
                </a:tc>
                <a:tc>
                  <a:txBody>
                    <a:bodyPr/>
                    <a:lstStyle/>
                    <a:p>
                      <a:pPr lvl="0" algn="ctr"/>
                      <a:endParaRPr lang="en-US" sz="2000"/>
                    </a:p>
                  </a:txBody>
                  <a:tcPr/>
                </a:tc>
                <a:tc>
                  <a:txBody>
                    <a:bodyPr/>
                    <a:lstStyle/>
                    <a:p>
                      <a:pPr lvl="0" algn="ctr"/>
                      <a:endParaRPr lang="en-US" sz="2000"/>
                    </a:p>
                  </a:txBody>
                  <a:tcPr/>
                </a:tc>
                <a:tc>
                  <a:txBody>
                    <a:bodyPr/>
                    <a:lstStyle/>
                    <a:p>
                      <a:pPr lvl="0" algn="ctr"/>
                      <a:endParaRPr lang="en-US" sz="2000"/>
                    </a:p>
                  </a:txBody>
                  <a:tcPr/>
                </a:tc>
                <a:extLst>
                  <a:ext uri="{0D108BD9-81ED-4DB2-BD59-A6C34878D82A}">
                    <a16:rowId xmlns:a16="http://schemas.microsoft.com/office/drawing/2014/main" val="4262589833"/>
                  </a:ext>
                </a:extLst>
              </a:tr>
              <a:tr h="374347">
                <a:tc>
                  <a:txBody>
                    <a:bodyPr/>
                    <a:lstStyle/>
                    <a:p>
                      <a:pPr algn="r"/>
                      <a:r>
                        <a:rPr lang="en-US" sz="2000"/>
                        <a:t>Pitch Deck</a:t>
                      </a:r>
                    </a:p>
                  </a:txBody>
                  <a:tcPr/>
                </a:tc>
                <a:tc>
                  <a:txBody>
                    <a:bodyPr/>
                    <a:lstStyle/>
                    <a:p>
                      <a:pPr lvl="0" algn="ctr"/>
                      <a:r>
                        <a:rPr lang="en-US" sz="2000"/>
                        <a:t>✔</a:t>
                      </a:r>
                    </a:p>
                  </a:txBody>
                  <a:tcPr/>
                </a:tc>
                <a:tc>
                  <a:txBody>
                    <a:bodyPr/>
                    <a:lstStyle/>
                    <a:p>
                      <a:pPr lvl="0" algn="ctr"/>
                      <a:endParaRPr lang="en-US" sz="2000"/>
                    </a:p>
                  </a:txBody>
                  <a:tcPr/>
                </a:tc>
                <a:tc>
                  <a:txBody>
                    <a:bodyPr/>
                    <a:lstStyle/>
                    <a:p>
                      <a:pPr lvl="0" algn="ctr"/>
                      <a:endParaRPr lang="en-US" sz="2000"/>
                    </a:p>
                  </a:txBody>
                  <a:tcPr/>
                </a:tc>
                <a:tc>
                  <a:txBody>
                    <a:bodyPr/>
                    <a:lstStyle/>
                    <a:p>
                      <a:pPr lvl="0" algn="ctr"/>
                      <a:endParaRPr lang="en-US" sz="2000"/>
                    </a:p>
                  </a:txBody>
                  <a:tcPr/>
                </a:tc>
                <a:extLst>
                  <a:ext uri="{0D108BD9-81ED-4DB2-BD59-A6C34878D82A}">
                    <a16:rowId xmlns:a16="http://schemas.microsoft.com/office/drawing/2014/main" val="1841753125"/>
                  </a:ext>
                </a:extLst>
              </a:tr>
              <a:tr h="662306">
                <a:tc>
                  <a:txBody>
                    <a:bodyPr/>
                    <a:lstStyle/>
                    <a:p>
                      <a:pPr algn="r"/>
                      <a:r>
                        <a:rPr lang="en-US" sz="2000"/>
                        <a:t>Organizational Chart (e.g., 3 Entrepreneur Minimum)</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lvl="0" algn="ctr"/>
                      <a:endParaRPr lang="en-US" sz="2000"/>
                    </a:p>
                  </a:txBody>
                  <a:tcPr/>
                </a:tc>
                <a:tc>
                  <a:txBody>
                    <a:bodyPr/>
                    <a:lstStyle/>
                    <a:p>
                      <a:pPr lvl="0" algn="ctr"/>
                      <a:endParaRPr lang="en-US" sz="2000"/>
                    </a:p>
                  </a:txBody>
                  <a:tcPr/>
                </a:tc>
                <a:tc>
                  <a:txBody>
                    <a:bodyPr/>
                    <a:lstStyle/>
                    <a:p>
                      <a:pPr lvl="0" algn="ctr"/>
                      <a:endParaRPr lang="en-US" sz="2000"/>
                    </a:p>
                  </a:txBody>
                  <a:tcPr/>
                </a:tc>
                <a:extLst>
                  <a:ext uri="{0D108BD9-81ED-4DB2-BD59-A6C34878D82A}">
                    <a16:rowId xmlns:a16="http://schemas.microsoft.com/office/drawing/2014/main" val="2197708742"/>
                  </a:ext>
                </a:extLst>
              </a:tr>
              <a:tr h="662306">
                <a:tc>
                  <a: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lang="en-US" sz="2000"/>
                        <a:t>Targeted Industry &amp; Eligible Municipality</a:t>
                      </a:r>
                    </a:p>
                  </a:txBody>
                  <a:tcPr/>
                </a:tc>
                <a:tc>
                  <a:txBody>
                    <a:bodyPr/>
                    <a:lstStyle/>
                    <a:p>
                      <a:pPr lvl="0" algn="ctr"/>
                      <a:r>
                        <a:rPr lang="en-US" sz="2000"/>
                        <a:t>✔</a:t>
                      </a:r>
                    </a:p>
                  </a:txBody>
                  <a:tcPr/>
                </a:tc>
                <a:tc>
                  <a:txBody>
                    <a:bodyPr/>
                    <a:lstStyle/>
                    <a:p>
                      <a:pPr lvl="0" algn="ctr"/>
                      <a:endParaRPr lang="en-US" sz="2000"/>
                    </a:p>
                  </a:txBody>
                  <a:tcPr/>
                </a:tc>
                <a:tc>
                  <a:txBody>
                    <a:bodyPr/>
                    <a:lstStyle/>
                    <a:p>
                      <a:pPr lvl="0" algn="ctr"/>
                      <a:endParaRPr lang="en-US" sz="2000"/>
                    </a:p>
                  </a:txBody>
                  <a:tcPr/>
                </a:tc>
                <a:tc>
                  <a:txBody>
                    <a:bodyPr/>
                    <a:lstStyle/>
                    <a:p>
                      <a:pPr lvl="0" algn="ctr"/>
                      <a:endParaRPr lang="en-US" sz="2000"/>
                    </a:p>
                  </a:txBody>
                  <a:tcPr/>
                </a:tc>
                <a:extLst>
                  <a:ext uri="{0D108BD9-81ED-4DB2-BD59-A6C34878D82A}">
                    <a16:rowId xmlns:a16="http://schemas.microsoft.com/office/drawing/2014/main" val="1276660953"/>
                  </a:ext>
                </a:extLst>
              </a:tr>
              <a:tr h="374347">
                <a:tc>
                  <a:txBody>
                    <a:bodyPr/>
                    <a:lstStyle/>
                    <a:p>
                      <a:pPr algn="r"/>
                      <a:r>
                        <a:rPr lang="en-US" sz="2000"/>
                        <a:t>Personal Address Documentation</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extLst>
                  <a:ext uri="{0D108BD9-81ED-4DB2-BD59-A6C34878D82A}">
                    <a16:rowId xmlns:a16="http://schemas.microsoft.com/office/drawing/2014/main" val="781417644"/>
                  </a:ext>
                </a:extLst>
              </a:tr>
              <a:tr h="374347">
                <a:tc>
                  <a:txBody>
                    <a:bodyPr/>
                    <a:lstStyle/>
                    <a:p>
                      <a:pPr algn="r"/>
                      <a:r>
                        <a:rPr lang="en-US" sz="2000"/>
                        <a:t>Resume</a:t>
                      </a:r>
                    </a:p>
                  </a:txBody>
                  <a:tcPr/>
                </a:tc>
                <a:tc>
                  <a:txBody>
                    <a:bodyPr/>
                    <a:lstStyle/>
                    <a:p>
                      <a:pPr lvl="0" algn="ct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extLst>
                  <a:ext uri="{0D108BD9-81ED-4DB2-BD59-A6C34878D82A}">
                    <a16:rowId xmlns:a16="http://schemas.microsoft.com/office/drawing/2014/main" val="1843833671"/>
                  </a:ext>
                </a:extLst>
              </a:tr>
              <a:tr h="662306">
                <a:tc>
                  <a:txBody>
                    <a:bodyPr/>
                    <a:lstStyle/>
                    <a:p>
                      <a:pPr algn="r"/>
                      <a:r>
                        <a:rPr lang="en-US" sz="2000"/>
                        <a:t>NJ Gross Income Tax Payment (within 60 days of application)</a:t>
                      </a:r>
                    </a:p>
                  </a:txBody>
                  <a:tcPr/>
                </a:tc>
                <a:tc>
                  <a:txBody>
                    <a:bodyPr/>
                    <a:lstStyle/>
                    <a:p>
                      <a:pPr lvl="0" algn="ct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extLst>
                  <a:ext uri="{0D108BD9-81ED-4DB2-BD59-A6C34878D82A}">
                    <a16:rowId xmlns:a16="http://schemas.microsoft.com/office/drawing/2014/main" val="3273012401"/>
                  </a:ext>
                </a:extLst>
              </a:tr>
              <a:tr h="662306">
                <a:tc>
                  <a:txBody>
                    <a:bodyPr/>
                    <a:lstStyle/>
                    <a:p>
                      <a:pPr algn="r"/>
                      <a:r>
                        <a:rPr lang="en-US" sz="2000"/>
                        <a:t>Founder Equity (e.g., must hold a majority equity interest (&gt;50%)</a:t>
                      </a:r>
                    </a:p>
                  </a:txBody>
                  <a:tcPr/>
                </a:tc>
                <a:tc>
                  <a:txBody>
                    <a:bodyPr/>
                    <a:lstStyle/>
                    <a:p>
                      <a:pPr lvl="0" algn="ct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33%</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33%</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20%</a:t>
                      </a:r>
                    </a:p>
                  </a:txBody>
                  <a:tcPr/>
                </a:tc>
                <a:extLst>
                  <a:ext uri="{0D108BD9-81ED-4DB2-BD59-A6C34878D82A}">
                    <a16:rowId xmlns:a16="http://schemas.microsoft.com/office/drawing/2014/main" val="603662088"/>
                  </a:ext>
                </a:extLst>
              </a:tr>
              <a:tr h="662306">
                <a:tc>
                  <a:txBody>
                    <a:bodyPr/>
                    <a:lstStyle/>
                    <a:p>
                      <a:pPr algn="r"/>
                      <a:r>
                        <a:rPr lang="en-US" sz="2000"/>
                        <a:t>First Time Entrepreneur Status (e.g., At least half of the team)</a:t>
                      </a:r>
                    </a:p>
                  </a:txBody>
                  <a:tcPr/>
                </a:tc>
                <a:tc>
                  <a:txBody>
                    <a:bodyPr/>
                    <a:lstStyle/>
                    <a:p>
                      <a:pPr lvl="0" algn="ct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solidFill>
                      <a:srgbClr val="FFC000"/>
                    </a:solidFill>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solidFill>
                      <a:srgbClr val="FFC000"/>
                    </a:solidFill>
                  </a:tcPr>
                </a:tc>
                <a:tc>
                  <a:txBody>
                    <a:bodyPr/>
                    <a:lstStyle/>
                    <a:p>
                      <a:pPr lvl="0" algn="ctr"/>
                      <a:endParaRPr lang="en-US" sz="2000"/>
                    </a:p>
                  </a:txBody>
                  <a:tcPr/>
                </a:tc>
                <a:extLst>
                  <a:ext uri="{0D108BD9-81ED-4DB2-BD59-A6C34878D82A}">
                    <a16:rowId xmlns:a16="http://schemas.microsoft.com/office/drawing/2014/main" val="121242278"/>
                  </a:ext>
                </a:extLst>
              </a:tr>
              <a:tr h="374347">
                <a:tc>
                  <a:txBody>
                    <a:bodyPr/>
                    <a:lstStyle/>
                    <a:p>
                      <a:pPr algn="r"/>
                      <a:r>
                        <a:rPr lang="en-US" sz="2000"/>
                        <a:t>Stakeholder Bonuses (if applicable):</a:t>
                      </a:r>
                    </a:p>
                  </a:txBody>
                  <a:tcPr/>
                </a:tc>
                <a:tc>
                  <a:txBody>
                    <a:bodyPr/>
                    <a:lstStyle/>
                    <a:p>
                      <a:pPr lvl="0" algn="ct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extLst>
                  <a:ext uri="{0D108BD9-81ED-4DB2-BD59-A6C34878D82A}">
                    <a16:rowId xmlns:a16="http://schemas.microsoft.com/office/drawing/2014/main" val="2816787542"/>
                  </a:ext>
                </a:extLst>
              </a:tr>
              <a:tr h="374347">
                <a:tc>
                  <a:txBody>
                    <a:bodyPr/>
                    <a:lstStyle/>
                    <a:p>
                      <a:pPr algn="r"/>
                      <a:r>
                        <a:rPr lang="en-US" sz="2000"/>
                        <a:t>2 Year Mentorship Commitment </a:t>
                      </a:r>
                    </a:p>
                  </a:txBody>
                  <a:tcPr/>
                </a:tc>
                <a:tc>
                  <a:txBody>
                    <a:bodyPr/>
                    <a:lstStyle/>
                    <a:p>
                      <a:pPr lvl="0" algn="ctr"/>
                      <a:endParaRPr lang="en-US" sz="2000"/>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a:t>✔</a:t>
                      </a:r>
                    </a:p>
                  </a:txBody>
                  <a:tcPr/>
                </a:tc>
                <a:extLst>
                  <a:ext uri="{0D108BD9-81ED-4DB2-BD59-A6C34878D82A}">
                    <a16:rowId xmlns:a16="http://schemas.microsoft.com/office/drawing/2014/main" val="2653020739"/>
                  </a:ext>
                </a:extLst>
              </a:tr>
            </a:tbl>
          </a:graphicData>
        </a:graphic>
      </p:graphicFrame>
    </p:spTree>
    <p:extLst>
      <p:ext uri="{BB962C8B-B14F-4D97-AF65-F5344CB8AC3E}">
        <p14:creationId xmlns:p14="http://schemas.microsoft.com/office/powerpoint/2010/main" val="1413026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3B847-9B66-7706-2A8D-C962ECB951C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764771F-AD60-AEB3-9E57-37F107746790}"/>
              </a:ext>
            </a:extLst>
          </p:cNvPr>
          <p:cNvGrpSpPr/>
          <p:nvPr/>
        </p:nvGrpSpPr>
        <p:grpSpPr>
          <a:xfrm>
            <a:off x="-19050" y="9008728"/>
            <a:ext cx="18535650" cy="1740246"/>
            <a:chOff x="0" y="0"/>
            <a:chExt cx="24409400" cy="2320330"/>
          </a:xfrm>
        </p:grpSpPr>
        <p:sp>
          <p:nvSpPr>
            <p:cNvPr id="3" name="Freeform 3">
              <a:extLst>
                <a:ext uri="{FF2B5EF4-FFF2-40B4-BE49-F238E27FC236}">
                  <a16:creationId xmlns:a16="http://schemas.microsoft.com/office/drawing/2014/main" id="{C70454B5-28CE-4652-48F5-F2B4A803CA92}"/>
                </a:ext>
              </a:extLst>
            </p:cNvPr>
            <p:cNvSpPr/>
            <p:nvPr/>
          </p:nvSpPr>
          <p:spPr>
            <a:xfrm>
              <a:off x="12700" y="17587"/>
              <a:ext cx="24384000" cy="2285137"/>
            </a:xfrm>
            <a:custGeom>
              <a:avLst/>
              <a:gdLst/>
              <a:ahLst/>
              <a:cxnLst/>
              <a:rect l="l" t="t" r="r" b="b"/>
              <a:pathLst>
                <a:path w="24384000" h="2285137">
                  <a:moveTo>
                    <a:pt x="0" y="0"/>
                  </a:moveTo>
                  <a:lnTo>
                    <a:pt x="24384000" y="0"/>
                  </a:lnTo>
                  <a:lnTo>
                    <a:pt x="24384000" y="2285137"/>
                  </a:lnTo>
                  <a:lnTo>
                    <a:pt x="0" y="2285137"/>
                  </a:lnTo>
                  <a:close/>
                </a:path>
              </a:pathLst>
            </a:custGeom>
            <a:solidFill>
              <a:srgbClr val="00597C"/>
            </a:solidFill>
          </p:spPr>
          <p:txBody>
            <a:bodyPr/>
            <a:lstStyle/>
            <a:p>
              <a:endParaRPr lang="en-US"/>
            </a:p>
          </p:txBody>
        </p:sp>
        <p:sp>
          <p:nvSpPr>
            <p:cNvPr id="4" name="Freeform 4">
              <a:extLst>
                <a:ext uri="{FF2B5EF4-FFF2-40B4-BE49-F238E27FC236}">
                  <a16:creationId xmlns:a16="http://schemas.microsoft.com/office/drawing/2014/main" id="{CC94C2CC-007A-7BA9-9FFC-3D339DC109AB}"/>
                </a:ext>
              </a:extLst>
            </p:cNvPr>
            <p:cNvSpPr/>
            <p:nvPr/>
          </p:nvSpPr>
          <p:spPr>
            <a:xfrm>
              <a:off x="0" y="0"/>
              <a:ext cx="24409400" cy="2320311"/>
            </a:xfrm>
            <a:custGeom>
              <a:avLst/>
              <a:gdLst/>
              <a:ahLst/>
              <a:cxnLst/>
              <a:rect l="l" t="t" r="r" b="b"/>
              <a:pathLst>
                <a:path w="24409400" h="2320311">
                  <a:moveTo>
                    <a:pt x="12700" y="0"/>
                  </a:moveTo>
                  <a:lnTo>
                    <a:pt x="24396700" y="0"/>
                  </a:lnTo>
                  <a:cubicBezTo>
                    <a:pt x="24403686" y="0"/>
                    <a:pt x="24409400" y="7914"/>
                    <a:pt x="24409400" y="17587"/>
                  </a:cubicBezTo>
                  <a:lnTo>
                    <a:pt x="24409400" y="2302724"/>
                  </a:lnTo>
                  <a:cubicBezTo>
                    <a:pt x="24409400" y="2312397"/>
                    <a:pt x="24403686" y="2320311"/>
                    <a:pt x="24396700" y="2320311"/>
                  </a:cubicBezTo>
                  <a:lnTo>
                    <a:pt x="12700" y="2320311"/>
                  </a:lnTo>
                  <a:cubicBezTo>
                    <a:pt x="5715" y="2320311"/>
                    <a:pt x="0" y="2312397"/>
                    <a:pt x="0" y="2302724"/>
                  </a:cubicBezTo>
                  <a:lnTo>
                    <a:pt x="0" y="17587"/>
                  </a:lnTo>
                  <a:cubicBezTo>
                    <a:pt x="0" y="7914"/>
                    <a:pt x="5715" y="0"/>
                    <a:pt x="12700" y="0"/>
                  </a:cubicBezTo>
                  <a:moveTo>
                    <a:pt x="12700" y="35175"/>
                  </a:moveTo>
                  <a:lnTo>
                    <a:pt x="12700" y="17587"/>
                  </a:lnTo>
                  <a:lnTo>
                    <a:pt x="25400" y="17587"/>
                  </a:lnTo>
                  <a:lnTo>
                    <a:pt x="25400" y="2302724"/>
                  </a:lnTo>
                  <a:lnTo>
                    <a:pt x="12700" y="2302724"/>
                  </a:lnTo>
                  <a:lnTo>
                    <a:pt x="12700" y="2285137"/>
                  </a:lnTo>
                  <a:lnTo>
                    <a:pt x="24396700" y="2285137"/>
                  </a:lnTo>
                  <a:lnTo>
                    <a:pt x="24396700" y="2302724"/>
                  </a:lnTo>
                  <a:lnTo>
                    <a:pt x="24384000" y="2302724"/>
                  </a:lnTo>
                  <a:lnTo>
                    <a:pt x="24384000" y="17587"/>
                  </a:lnTo>
                  <a:lnTo>
                    <a:pt x="24396700" y="17587"/>
                  </a:lnTo>
                  <a:lnTo>
                    <a:pt x="24396700" y="35175"/>
                  </a:lnTo>
                  <a:lnTo>
                    <a:pt x="12700" y="35175"/>
                  </a:lnTo>
                  <a:close/>
                </a:path>
              </a:pathLst>
            </a:custGeom>
            <a:solidFill>
              <a:srgbClr val="000000"/>
            </a:solidFill>
          </p:spPr>
          <p:txBody>
            <a:bodyPr/>
            <a:lstStyle/>
            <a:p>
              <a:endParaRPr lang="en-US"/>
            </a:p>
          </p:txBody>
        </p:sp>
        <p:sp>
          <p:nvSpPr>
            <p:cNvPr id="5" name="TextBox 5">
              <a:extLst>
                <a:ext uri="{FF2B5EF4-FFF2-40B4-BE49-F238E27FC236}">
                  <a16:creationId xmlns:a16="http://schemas.microsoft.com/office/drawing/2014/main" id="{655C147B-3DB7-B56F-CD09-B08B9200BFB8}"/>
                </a:ext>
              </a:extLst>
            </p:cNvPr>
            <p:cNvSpPr txBox="1"/>
            <p:nvPr/>
          </p:nvSpPr>
          <p:spPr>
            <a:xfrm>
              <a:off x="0" y="0"/>
              <a:ext cx="24409400" cy="2320330"/>
            </a:xfrm>
            <a:prstGeom prst="rect">
              <a:avLst/>
            </a:prstGeom>
          </p:spPr>
          <p:txBody>
            <a:bodyPr lIns="50800" tIns="50800" rIns="50800" bIns="50800" rtlCol="0" anchor="ctr"/>
            <a:lstStyle/>
            <a:p>
              <a:pPr algn="ctr">
                <a:lnSpc>
                  <a:spcPts val="2879"/>
                </a:lnSpc>
              </a:pPr>
              <a:endParaRPr/>
            </a:p>
            <a:p>
              <a:pPr algn="ctr">
                <a:lnSpc>
                  <a:spcPts val="2879"/>
                </a:lnSpc>
              </a:pPr>
              <a:r>
                <a:rPr lang="en-US" sz="2400" u="sng" spc="22">
                  <a:solidFill>
                    <a:schemeClr val="bg1"/>
                  </a:solidFill>
                  <a:latin typeface="Segoe UI 1"/>
                  <a:ea typeface="Segoe UI 1"/>
                  <a:cs typeface="Segoe UI 1"/>
                  <a:sym typeface="Segoe UI 1"/>
                  <a:hlinkClick r:id="rId2" tooltip="https://www.njeda.gov/wp-content/uploads/2022/11/Program-Specifications.pdf">
                    <a:extLst>
                      <a:ext uri="{A12FA001-AC4F-418D-AE19-62706E023703}">
                        <ahyp:hlinkClr xmlns:ahyp="http://schemas.microsoft.com/office/drawing/2018/hyperlinkcolor" val="tx"/>
                      </a:ext>
                    </a:extLst>
                  </a:hlinkClick>
                </a:rPr>
                <a:t>NJIF Program Specifications</a:t>
              </a:r>
              <a:endParaRPr lang="en-US" sz="2400" u="sng" spc="22">
                <a:solidFill>
                  <a:schemeClr val="bg1"/>
                </a:solidFill>
                <a:latin typeface="Segoe UI 1"/>
                <a:ea typeface="Segoe UI 1"/>
                <a:cs typeface="Segoe UI 1"/>
                <a:sym typeface="Segoe UI 1"/>
                <a:hlinkClick r:id="rId3" tooltip="https://www.njeda.gov/wp-content/uploads/2022/11/Program-Specifications.pdf">
                  <a:extLst>
                    <a:ext uri="{A12FA001-AC4F-418D-AE19-62706E023703}">
                      <ahyp:hlinkClr xmlns:ahyp="http://schemas.microsoft.com/office/drawing/2018/hyperlinkcolor" val="tx"/>
                    </a:ext>
                  </a:extLst>
                </a:hlinkClick>
              </a:endParaRPr>
            </a:p>
            <a:p>
              <a:pPr algn="ctr">
                <a:lnSpc>
                  <a:spcPts val="2879"/>
                </a:lnSpc>
              </a:pPr>
              <a:endParaRPr lang="en-US" sz="2400" u="sng" spc="22">
                <a:solidFill>
                  <a:srgbClr val="0000FF"/>
                </a:solidFill>
                <a:latin typeface="Segoe UI 1"/>
                <a:ea typeface="Segoe UI 1"/>
                <a:cs typeface="Segoe UI 1"/>
                <a:sym typeface="Segoe UI 1"/>
                <a:hlinkClick r:id="rId3" tooltip="https://www.njeda.gov/wp-content/uploads/2022/11/Program-Specifications.pdf">
                  <a:extLst>
                    <a:ext uri="{A12FA001-AC4F-418D-AE19-62706E023703}">
                      <ahyp:hlinkClr xmlns:ahyp="http://schemas.microsoft.com/office/drawing/2018/hyperlinkcolor" val="tx"/>
                    </a:ext>
                  </a:extLst>
                </a:hlinkClick>
              </a:endParaRPr>
            </a:p>
            <a:p>
              <a:pPr algn="ctr">
                <a:lnSpc>
                  <a:spcPts val="2879"/>
                </a:lnSpc>
              </a:pPr>
              <a:endParaRPr lang="en-US" sz="2400" u="sng" spc="22">
                <a:solidFill>
                  <a:srgbClr val="0000FF"/>
                </a:solidFill>
                <a:latin typeface="Segoe UI 1"/>
                <a:ea typeface="Segoe UI 1"/>
                <a:cs typeface="Segoe UI 1"/>
                <a:sym typeface="Segoe UI 1"/>
                <a:hlinkClick r:id="rId3" tooltip="https://www.njeda.gov/wp-content/uploads/2022/11/Program-Specifications.pdf">
                  <a:extLst>
                    <a:ext uri="{A12FA001-AC4F-418D-AE19-62706E023703}">
                      <ahyp:hlinkClr xmlns:ahyp="http://schemas.microsoft.com/office/drawing/2018/hyperlinkcolor" val="tx"/>
                    </a:ext>
                  </a:extLst>
                </a:hlinkClick>
              </a:endParaRPr>
            </a:p>
          </p:txBody>
        </p:sp>
      </p:grpSp>
      <p:grpSp>
        <p:nvGrpSpPr>
          <p:cNvPr id="6" name="Group 6">
            <a:extLst>
              <a:ext uri="{FF2B5EF4-FFF2-40B4-BE49-F238E27FC236}">
                <a16:creationId xmlns:a16="http://schemas.microsoft.com/office/drawing/2014/main" id="{B12518E6-E9D2-8759-B692-EB3F1D43F708}"/>
              </a:ext>
            </a:extLst>
          </p:cNvPr>
          <p:cNvGrpSpPr/>
          <p:nvPr/>
        </p:nvGrpSpPr>
        <p:grpSpPr>
          <a:xfrm>
            <a:off x="947738" y="1893661"/>
            <a:ext cx="8201025" cy="85725"/>
            <a:chOff x="0" y="0"/>
            <a:chExt cx="10934700" cy="114300"/>
          </a:xfrm>
        </p:grpSpPr>
        <p:sp>
          <p:nvSpPr>
            <p:cNvPr id="7" name="Freeform 7">
              <a:extLst>
                <a:ext uri="{FF2B5EF4-FFF2-40B4-BE49-F238E27FC236}">
                  <a16:creationId xmlns:a16="http://schemas.microsoft.com/office/drawing/2014/main" id="{849C3678-D970-ABC2-5DE1-3A094B7D0461}"/>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grpSp>
        <p:nvGrpSpPr>
          <p:cNvPr id="8" name="Group 8">
            <a:extLst>
              <a:ext uri="{FF2B5EF4-FFF2-40B4-BE49-F238E27FC236}">
                <a16:creationId xmlns:a16="http://schemas.microsoft.com/office/drawing/2014/main" id="{3EC50ADF-C8D4-EDF2-2E28-AEBFDF77263A}"/>
              </a:ext>
            </a:extLst>
          </p:cNvPr>
          <p:cNvGrpSpPr/>
          <p:nvPr/>
        </p:nvGrpSpPr>
        <p:grpSpPr>
          <a:xfrm>
            <a:off x="9043988" y="1893661"/>
            <a:ext cx="8201025" cy="85725"/>
            <a:chOff x="0" y="0"/>
            <a:chExt cx="10934700" cy="114300"/>
          </a:xfrm>
        </p:grpSpPr>
        <p:sp>
          <p:nvSpPr>
            <p:cNvPr id="9" name="Freeform 9">
              <a:extLst>
                <a:ext uri="{FF2B5EF4-FFF2-40B4-BE49-F238E27FC236}">
                  <a16:creationId xmlns:a16="http://schemas.microsoft.com/office/drawing/2014/main" id="{8976ED90-CF1A-A0A3-7F12-8D60B84FCF03}"/>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sp>
        <p:nvSpPr>
          <p:cNvPr id="10" name="TextBox 10">
            <a:extLst>
              <a:ext uri="{FF2B5EF4-FFF2-40B4-BE49-F238E27FC236}">
                <a16:creationId xmlns:a16="http://schemas.microsoft.com/office/drawing/2014/main" id="{1F075722-1B93-554E-088A-2EF05740C79C}"/>
              </a:ext>
            </a:extLst>
          </p:cNvPr>
          <p:cNvSpPr txBox="1"/>
          <p:nvPr/>
        </p:nvSpPr>
        <p:spPr>
          <a:xfrm>
            <a:off x="1028700" y="2495513"/>
            <a:ext cx="10563946" cy="5360442"/>
          </a:xfrm>
          <a:prstGeom prst="rect">
            <a:avLst/>
          </a:prstGeom>
        </p:spPr>
        <p:txBody>
          <a:bodyPr lIns="0" tIns="0" rIns="0" bIns="0" rtlCol="0" anchor="t">
            <a:spAutoFit/>
          </a:bodyPr>
          <a:lstStyle/>
          <a:p>
            <a:pPr algn="l">
              <a:lnSpc>
                <a:spcPts val="3817"/>
              </a:lnSpc>
            </a:pPr>
            <a:r>
              <a:rPr lang="en-US" sz="2800" spc="29">
                <a:solidFill>
                  <a:srgbClr val="004461"/>
                </a:solidFill>
                <a:latin typeface="Segoe UI 3"/>
                <a:ea typeface="Segoe UI 3"/>
                <a:cs typeface="Segoe UI 3"/>
                <a:sym typeface="Segoe UI 3"/>
              </a:rPr>
              <a:t>If approved, applicants are required to register their business with the State of New Jersey within thirty (30) days of notice of their award notification.</a:t>
            </a:r>
            <a:endParaRPr lang="en-US" sz="2800" spc="29">
              <a:solidFill>
                <a:srgbClr val="004461"/>
              </a:solidFill>
              <a:latin typeface="Segoe UI 3"/>
              <a:ea typeface="Segoe UI 3"/>
              <a:cs typeface="Segoe UI 3"/>
            </a:endParaRPr>
          </a:p>
          <a:p>
            <a:pPr algn="l">
              <a:lnSpc>
                <a:spcPts val="3817"/>
              </a:lnSpc>
            </a:pPr>
            <a:endParaRPr lang="en-US" sz="2800" spc="29">
              <a:solidFill>
                <a:srgbClr val="004461"/>
              </a:solidFill>
              <a:latin typeface="Segoe UI 3"/>
              <a:ea typeface="Segoe UI 3"/>
              <a:cs typeface="Segoe UI 3"/>
            </a:endParaRPr>
          </a:p>
          <a:p>
            <a:pPr marL="457200" indent="-457200" algn="l">
              <a:lnSpc>
                <a:spcPts val="3817"/>
              </a:lnSpc>
              <a:buClr>
                <a:srgbClr val="84BF43"/>
              </a:buClr>
              <a:buFont typeface="System Font Regular"/>
              <a:buChar char="►"/>
            </a:pPr>
            <a:r>
              <a:rPr lang="en-US" sz="2800" spc="29">
                <a:solidFill>
                  <a:srgbClr val="004461"/>
                </a:solidFill>
                <a:latin typeface="Segoe UI 1"/>
                <a:ea typeface="Segoe UI 1"/>
                <a:cs typeface="Segoe UI 1"/>
                <a:sym typeface="Segoe UI 1"/>
              </a:rPr>
              <a:t>Formation and Business Registration Documents of Newly Formed Business </a:t>
            </a:r>
            <a:endParaRPr lang="en-US" sz="2800" spc="29">
              <a:solidFill>
                <a:srgbClr val="004461"/>
              </a:solidFill>
              <a:latin typeface="Segoe UI 1"/>
              <a:ea typeface="Segoe UI 1"/>
              <a:cs typeface="Segoe UI 1"/>
            </a:endParaRPr>
          </a:p>
          <a:p>
            <a:pPr marL="457200" indent="-457200" algn="l">
              <a:lnSpc>
                <a:spcPts val="3817"/>
              </a:lnSpc>
              <a:buClr>
                <a:srgbClr val="84BF43"/>
              </a:buClr>
              <a:buFont typeface="System Font Regular"/>
              <a:buChar char="►"/>
            </a:pPr>
            <a:r>
              <a:rPr lang="en-US" sz="2800" spc="29">
                <a:solidFill>
                  <a:srgbClr val="004461"/>
                </a:solidFill>
                <a:latin typeface="Segoe UI 1"/>
                <a:ea typeface="Segoe UI 1"/>
                <a:cs typeface="Segoe UI 1"/>
                <a:sym typeface="Segoe UI 1"/>
              </a:rPr>
              <a:t>A Valid New Jersey Tax Clearance Certificate</a:t>
            </a:r>
            <a:endParaRPr lang="en-US" sz="2800" spc="29">
              <a:solidFill>
                <a:srgbClr val="004461"/>
              </a:solidFill>
              <a:latin typeface="Segoe UI 1"/>
              <a:ea typeface="Segoe UI 1"/>
              <a:cs typeface="Segoe UI 1"/>
            </a:endParaRPr>
          </a:p>
          <a:p>
            <a:pPr marL="457200" indent="-457200" algn="l">
              <a:lnSpc>
                <a:spcPts val="3817"/>
              </a:lnSpc>
              <a:buClr>
                <a:srgbClr val="84BF43"/>
              </a:buClr>
              <a:buFont typeface="System Font Regular"/>
              <a:buChar char="►"/>
            </a:pPr>
            <a:r>
              <a:rPr lang="en-US" sz="2800" spc="29">
                <a:solidFill>
                  <a:srgbClr val="004461"/>
                </a:solidFill>
                <a:latin typeface="Segoe UI 1"/>
                <a:ea typeface="Segoe UI 1"/>
                <a:cs typeface="Segoe UI 1"/>
                <a:sym typeface="Segoe UI 1"/>
              </a:rPr>
              <a:t>Payroll Service Provider Contract (e.g., Bank payroll agreement &amp; accounts, Payroll software subscription, Payroll service provider agreement) </a:t>
            </a:r>
            <a:endParaRPr lang="en-US" sz="2800" spc="29">
              <a:solidFill>
                <a:srgbClr val="004461"/>
              </a:solidFill>
              <a:latin typeface="Segoe UI 1"/>
              <a:ea typeface="Segoe UI 1"/>
              <a:cs typeface="Segoe UI 1"/>
            </a:endParaRPr>
          </a:p>
          <a:p>
            <a:pPr marL="1484609" lvl="2" indent="-494870" algn="l">
              <a:lnSpc>
                <a:spcPts val="3817"/>
              </a:lnSpc>
            </a:pPr>
            <a:endParaRPr lang="en-US" sz="3180" spc="29">
              <a:solidFill>
                <a:srgbClr val="004461"/>
              </a:solidFill>
              <a:latin typeface="Segoe UI 1"/>
              <a:ea typeface="Segoe UI 1"/>
              <a:cs typeface="Segoe UI 1"/>
              <a:sym typeface="Segoe UI 1"/>
            </a:endParaRPr>
          </a:p>
        </p:txBody>
      </p:sp>
      <p:sp>
        <p:nvSpPr>
          <p:cNvPr id="11" name="Freeform 11">
            <a:extLst>
              <a:ext uri="{FF2B5EF4-FFF2-40B4-BE49-F238E27FC236}">
                <a16:creationId xmlns:a16="http://schemas.microsoft.com/office/drawing/2014/main" id="{7D51DD3D-1437-28B8-EB2D-45DFB5BA181E}"/>
              </a:ext>
            </a:extLst>
          </p:cNvPr>
          <p:cNvSpPr/>
          <p:nvPr/>
        </p:nvSpPr>
        <p:spPr>
          <a:xfrm>
            <a:off x="12384565" y="3086100"/>
            <a:ext cx="3585019" cy="4114800"/>
          </a:xfrm>
          <a:custGeom>
            <a:avLst/>
            <a:gdLst/>
            <a:ahLst/>
            <a:cxnLst/>
            <a:rect l="l" t="t" r="r" b="b"/>
            <a:pathLst>
              <a:path w="3585019" h="4114800">
                <a:moveTo>
                  <a:pt x="0" y="0"/>
                </a:moveTo>
                <a:lnTo>
                  <a:pt x="3585019" y="0"/>
                </a:lnTo>
                <a:lnTo>
                  <a:pt x="358501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TextBox 15">
            <a:extLst>
              <a:ext uri="{FF2B5EF4-FFF2-40B4-BE49-F238E27FC236}">
                <a16:creationId xmlns:a16="http://schemas.microsoft.com/office/drawing/2014/main" id="{0913B4BE-7126-D7C4-E4E1-096B534B3FA5}"/>
              </a:ext>
            </a:extLst>
          </p:cNvPr>
          <p:cNvSpPr txBox="1"/>
          <p:nvPr/>
        </p:nvSpPr>
        <p:spPr>
          <a:xfrm>
            <a:off x="692956" y="696004"/>
            <a:ext cx="17226098" cy="889603"/>
          </a:xfrm>
          <a:prstGeom prst="rect">
            <a:avLst/>
          </a:prstGeom>
        </p:spPr>
        <p:txBody>
          <a:bodyPr lIns="0" tIns="0" rIns="0" bIns="0" rtlCol="0" anchor="t">
            <a:spAutoFit/>
          </a:bodyPr>
          <a:lstStyle/>
          <a:p>
            <a:pPr algn="ctr">
              <a:lnSpc>
                <a:spcPts val="7776"/>
              </a:lnSpc>
            </a:pPr>
            <a:r>
              <a:rPr lang="en-US" sz="4800" spc="-43">
                <a:solidFill>
                  <a:srgbClr val="004461"/>
                </a:solidFill>
                <a:latin typeface="Segoe UI 2"/>
                <a:ea typeface="Segoe UI 2"/>
                <a:cs typeface="Segoe UI 2"/>
                <a:sym typeface="Segoe UI 2"/>
              </a:rPr>
              <a:t>30-Day Registration Period</a:t>
            </a:r>
            <a:endParaRPr lang="en-US" sz="4800" spc="-43">
              <a:solidFill>
                <a:srgbClr val="004461"/>
              </a:solidFill>
              <a:latin typeface="Segoe UI 2"/>
              <a:ea typeface="Segoe UI 2"/>
              <a:cs typeface="Segoe UI 2"/>
            </a:endParaRPr>
          </a:p>
        </p:txBody>
      </p:sp>
      <p:pic>
        <p:nvPicPr>
          <p:cNvPr id="23" name="Picture 22" descr="Text, logo&#10;&#10;AI-generated content may be incorrect.">
            <a:extLst>
              <a:ext uri="{FF2B5EF4-FFF2-40B4-BE49-F238E27FC236}">
                <a16:creationId xmlns:a16="http://schemas.microsoft.com/office/drawing/2014/main" id="{ADCF48CE-CB8C-4457-EF4F-52E26AC89A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23541" y="9171967"/>
            <a:ext cx="1909367" cy="1077283"/>
          </a:xfrm>
          <a:prstGeom prst="rect">
            <a:avLst/>
          </a:prstGeom>
        </p:spPr>
      </p:pic>
    </p:spTree>
    <p:extLst>
      <p:ext uri="{BB962C8B-B14F-4D97-AF65-F5344CB8AC3E}">
        <p14:creationId xmlns:p14="http://schemas.microsoft.com/office/powerpoint/2010/main" val="3392388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08899" y="2668238"/>
            <a:ext cx="7743825" cy="4397551"/>
          </a:xfrm>
          <a:prstGeom prst="rect">
            <a:avLst/>
          </a:prstGeom>
        </p:spPr>
        <p:txBody>
          <a:bodyPr vert="horz" wrap="square" lIns="0" tIns="8573" rIns="0" bIns="0" rtlCol="0" anchor="t">
            <a:spAutoFit/>
          </a:bodyPr>
          <a:lstStyle/>
          <a:p>
            <a:pPr marL="19050" marR="409575" indent="-635">
              <a:lnSpc>
                <a:spcPct val="102899"/>
              </a:lnSpc>
              <a:spcBef>
                <a:spcPts val="68"/>
              </a:spcBef>
            </a:pPr>
            <a:r>
              <a:rPr sz="2300">
                <a:latin typeface="Segoe UI Semilight"/>
                <a:cs typeface="Segoe UI Semilight"/>
              </a:rPr>
              <a:t>Awarded</a:t>
            </a:r>
            <a:r>
              <a:rPr sz="2300" spc="210">
                <a:latin typeface="Segoe UI Semilight"/>
                <a:cs typeface="Segoe UI Semilight"/>
              </a:rPr>
              <a:t> </a:t>
            </a:r>
            <a:r>
              <a:rPr sz="2300">
                <a:latin typeface="Segoe UI Semilight"/>
                <a:cs typeface="Segoe UI Semilight"/>
              </a:rPr>
              <a:t>grants</a:t>
            </a:r>
            <a:r>
              <a:rPr sz="2300" spc="-38">
                <a:latin typeface="Segoe UI Semilight"/>
                <a:cs typeface="Segoe UI Semilight"/>
              </a:rPr>
              <a:t> </a:t>
            </a:r>
            <a:r>
              <a:rPr sz="2300">
                <a:latin typeface="Segoe UI Semilight"/>
                <a:cs typeface="Segoe UI Semilight"/>
              </a:rPr>
              <a:t>will be</a:t>
            </a:r>
            <a:r>
              <a:rPr sz="2300" spc="-45">
                <a:latin typeface="Segoe UI Semilight"/>
                <a:cs typeface="Segoe UI Semilight"/>
              </a:rPr>
              <a:t> </a:t>
            </a:r>
            <a:r>
              <a:rPr sz="2300">
                <a:latin typeface="Segoe UI Semilight"/>
                <a:cs typeface="Segoe UI Semilight"/>
              </a:rPr>
              <a:t>disbursed</a:t>
            </a:r>
            <a:r>
              <a:rPr sz="2300" spc="195">
                <a:latin typeface="Segoe UI Semilight"/>
                <a:cs typeface="Segoe UI Semilight"/>
              </a:rPr>
              <a:t> </a:t>
            </a:r>
            <a:r>
              <a:rPr sz="2300">
                <a:latin typeface="Segoe UI Semilight"/>
                <a:cs typeface="Segoe UI Semilight"/>
              </a:rPr>
              <a:t>equally</a:t>
            </a:r>
            <a:r>
              <a:rPr sz="2300" spc="120">
                <a:latin typeface="Segoe UI Semilight"/>
                <a:cs typeface="Segoe UI Semilight"/>
              </a:rPr>
              <a:t> </a:t>
            </a:r>
            <a:r>
              <a:rPr sz="2300">
                <a:latin typeface="Segoe UI Semilight"/>
                <a:cs typeface="Segoe UI Semilight"/>
              </a:rPr>
              <a:t>over</a:t>
            </a:r>
            <a:r>
              <a:rPr sz="2300" spc="98">
                <a:latin typeface="Segoe UI Semilight"/>
                <a:cs typeface="Segoe UI Semilight"/>
              </a:rPr>
              <a:t> </a:t>
            </a:r>
            <a:r>
              <a:rPr sz="2300">
                <a:latin typeface="Segoe UI Semilight"/>
                <a:cs typeface="Segoe UI Semilight"/>
              </a:rPr>
              <a:t>the</a:t>
            </a:r>
            <a:r>
              <a:rPr sz="2300" spc="83">
                <a:latin typeface="Segoe UI Semilight"/>
                <a:cs typeface="Segoe UI Semilight"/>
              </a:rPr>
              <a:t> </a:t>
            </a:r>
            <a:r>
              <a:rPr sz="2300">
                <a:latin typeface="Segoe UI Semilight"/>
                <a:cs typeface="Segoe UI Semilight"/>
              </a:rPr>
              <a:t>course</a:t>
            </a:r>
            <a:r>
              <a:rPr sz="2300" spc="53">
                <a:latin typeface="Segoe UI Semilight"/>
                <a:cs typeface="Segoe UI Semilight"/>
              </a:rPr>
              <a:t> </a:t>
            </a:r>
            <a:r>
              <a:rPr sz="2300" spc="-38">
                <a:latin typeface="Segoe UI Semilight"/>
                <a:cs typeface="Segoe UI Semilight"/>
              </a:rPr>
              <a:t>of </a:t>
            </a:r>
            <a:r>
              <a:rPr sz="2300">
                <a:latin typeface="Segoe UI Semilight"/>
                <a:cs typeface="Segoe UI Semilight"/>
              </a:rPr>
              <a:t>eight</a:t>
            </a:r>
            <a:r>
              <a:rPr sz="2300" spc="-8">
                <a:latin typeface="Segoe UI Semilight"/>
                <a:cs typeface="Segoe UI Semilight"/>
              </a:rPr>
              <a:t> </a:t>
            </a:r>
            <a:r>
              <a:rPr sz="2300">
                <a:latin typeface="Segoe UI Semilight"/>
                <a:cs typeface="Segoe UI Semilight"/>
              </a:rPr>
              <a:t>(8)</a:t>
            </a:r>
            <a:r>
              <a:rPr sz="2300" spc="98">
                <a:latin typeface="Segoe UI Semilight"/>
                <a:cs typeface="Segoe UI Semilight"/>
              </a:rPr>
              <a:t> </a:t>
            </a:r>
            <a:r>
              <a:rPr sz="2300">
                <a:latin typeface="Segoe UI Semilight"/>
                <a:cs typeface="Segoe UI Semilight"/>
              </a:rPr>
              <a:t>quarters</a:t>
            </a:r>
            <a:r>
              <a:rPr sz="2300" spc="195">
                <a:latin typeface="Segoe UI Semilight"/>
                <a:cs typeface="Segoe UI Semilight"/>
              </a:rPr>
              <a:t> </a:t>
            </a:r>
            <a:r>
              <a:rPr sz="2300">
                <a:latin typeface="Segoe UI Semilight"/>
                <a:cs typeface="Segoe UI Semilight"/>
              </a:rPr>
              <a:t>following</a:t>
            </a:r>
            <a:r>
              <a:rPr lang="en-US" sz="2300" spc="90">
                <a:latin typeface="Segoe UI Semilight"/>
                <a:cs typeface="Segoe UI Semilight"/>
              </a:rPr>
              <a:t> NJ</a:t>
            </a:r>
            <a:r>
              <a:rPr lang="en-US" sz="2300">
                <a:latin typeface="Segoe UI Semilight"/>
                <a:cs typeface="Segoe UI Semilight"/>
              </a:rPr>
              <a:t>EDA</a:t>
            </a:r>
            <a:r>
              <a:rPr sz="2300" spc="23">
                <a:latin typeface="Segoe UI Semilight"/>
                <a:cs typeface="Segoe UI Semilight"/>
              </a:rPr>
              <a:t> </a:t>
            </a:r>
            <a:r>
              <a:rPr sz="2300">
                <a:latin typeface="Segoe UI Semilight"/>
                <a:cs typeface="Segoe UI Semilight"/>
              </a:rPr>
              <a:t>Board</a:t>
            </a:r>
            <a:r>
              <a:rPr sz="2300" spc="90">
                <a:latin typeface="Segoe UI Semilight"/>
                <a:cs typeface="Segoe UI Semilight"/>
              </a:rPr>
              <a:t> </a:t>
            </a:r>
            <a:r>
              <a:rPr sz="2300">
                <a:latin typeface="Segoe UI Semilight"/>
                <a:cs typeface="Segoe UI Semilight"/>
              </a:rPr>
              <a:t>approval</a:t>
            </a:r>
            <a:r>
              <a:rPr sz="2300" spc="105">
                <a:latin typeface="Segoe UI Semilight"/>
                <a:cs typeface="Segoe UI Semilight"/>
              </a:rPr>
              <a:t> </a:t>
            </a:r>
            <a:r>
              <a:rPr sz="2300">
                <a:latin typeface="Segoe UI Semilight"/>
                <a:cs typeface="Segoe UI Semilight"/>
              </a:rPr>
              <a:t>and</a:t>
            </a:r>
            <a:r>
              <a:rPr sz="2300" spc="90">
                <a:latin typeface="Segoe UI Semilight"/>
                <a:cs typeface="Segoe UI Semilight"/>
              </a:rPr>
              <a:t> </a:t>
            </a:r>
            <a:r>
              <a:rPr sz="2300" spc="-30">
                <a:latin typeface="Segoe UI Semilight"/>
                <a:cs typeface="Segoe UI Semilight"/>
              </a:rPr>
              <a:t>upon </a:t>
            </a:r>
            <a:r>
              <a:rPr sz="2300">
                <a:latin typeface="Segoe UI Semilight"/>
                <a:cs typeface="Segoe UI Semilight"/>
              </a:rPr>
              <a:t>submission</a:t>
            </a:r>
            <a:r>
              <a:rPr sz="2300" spc="90">
                <a:latin typeface="Segoe UI Semilight"/>
                <a:cs typeface="Segoe UI Semilight"/>
              </a:rPr>
              <a:t> </a:t>
            </a:r>
            <a:r>
              <a:rPr sz="2300">
                <a:latin typeface="Segoe UI Semilight"/>
                <a:cs typeface="Segoe UI Semilight"/>
              </a:rPr>
              <a:t>of</a:t>
            </a:r>
            <a:r>
              <a:rPr sz="2300" spc="98">
                <a:latin typeface="Segoe UI Semilight"/>
                <a:cs typeface="Segoe UI Semilight"/>
              </a:rPr>
              <a:t> </a:t>
            </a:r>
            <a:r>
              <a:rPr sz="2300">
                <a:latin typeface="Segoe UI Semilight"/>
                <a:cs typeface="Segoe UI Semilight"/>
              </a:rPr>
              <a:t>quarterly</a:t>
            </a:r>
            <a:r>
              <a:rPr sz="2300" spc="195">
                <a:latin typeface="Segoe UI Semilight"/>
                <a:cs typeface="Segoe UI Semilight"/>
              </a:rPr>
              <a:t> </a:t>
            </a:r>
            <a:r>
              <a:rPr sz="2300" spc="-15">
                <a:latin typeface="Segoe UI Semilight"/>
                <a:cs typeface="Segoe UI Semilight"/>
              </a:rPr>
              <a:t>deliverables*:</a:t>
            </a:r>
            <a:endParaRPr lang="en-US" sz="2300">
              <a:latin typeface="Segoe UI Semilight"/>
              <a:cs typeface="Segoe UI Semilight"/>
            </a:endParaRPr>
          </a:p>
          <a:p>
            <a:pPr>
              <a:spcBef>
                <a:spcPts val="195"/>
              </a:spcBef>
            </a:pPr>
            <a:endParaRPr sz="2300">
              <a:latin typeface="Segoe UI Semilight" panose="020B0402040204020203" pitchFamily="34" charset="0"/>
              <a:cs typeface="Segoe UI Semilight" panose="020B0402040204020203" pitchFamily="34" charset="0"/>
            </a:endParaRPr>
          </a:p>
          <a:p>
            <a:pPr marL="1134110" indent="-430530">
              <a:spcBef>
                <a:spcPts val="8"/>
              </a:spcBef>
              <a:buClr>
                <a:srgbClr val="84BF43"/>
              </a:buClr>
              <a:buFont typeface="System Font Regular"/>
              <a:buChar char="►"/>
              <a:tabLst>
                <a:tab pos="1134428" algn="l"/>
              </a:tabLst>
            </a:pPr>
            <a:r>
              <a:rPr sz="2300">
                <a:latin typeface="Segoe UI Semilight"/>
                <a:cs typeface="Segoe UI Semilight"/>
              </a:rPr>
              <a:t>A</a:t>
            </a:r>
            <a:r>
              <a:rPr sz="2300" spc="-23">
                <a:latin typeface="Segoe UI Semilight"/>
                <a:cs typeface="Segoe UI Semilight"/>
              </a:rPr>
              <a:t> </a:t>
            </a:r>
            <a:r>
              <a:rPr sz="2300">
                <a:latin typeface="Segoe UI Semilight"/>
                <a:cs typeface="Segoe UI Semilight"/>
              </a:rPr>
              <a:t>Certified</a:t>
            </a:r>
            <a:r>
              <a:rPr sz="2300" spc="315">
                <a:latin typeface="Segoe UI Semilight"/>
                <a:cs typeface="Segoe UI Semilight"/>
              </a:rPr>
              <a:t> </a:t>
            </a:r>
            <a:r>
              <a:rPr sz="2300">
                <a:latin typeface="Segoe UI Semilight"/>
                <a:cs typeface="Segoe UI Semilight"/>
              </a:rPr>
              <a:t>Organizational</a:t>
            </a:r>
            <a:r>
              <a:rPr sz="2300" spc="-45">
                <a:latin typeface="Segoe UI Semilight"/>
                <a:cs typeface="Segoe UI Semilight"/>
              </a:rPr>
              <a:t> </a:t>
            </a:r>
            <a:r>
              <a:rPr sz="2300" spc="-30">
                <a:latin typeface="Segoe UI Semilight"/>
                <a:cs typeface="Segoe UI Semilight"/>
              </a:rPr>
              <a:t>Chart</a:t>
            </a:r>
            <a:endParaRPr sz="2300">
              <a:latin typeface="Segoe UI Semilight"/>
              <a:cs typeface="Segoe UI Semilight"/>
            </a:endParaRPr>
          </a:p>
          <a:p>
            <a:pPr marL="1134110" indent="-430530">
              <a:spcBef>
                <a:spcPts val="158"/>
              </a:spcBef>
              <a:buClr>
                <a:srgbClr val="84BF43"/>
              </a:buClr>
              <a:buFont typeface="System Font Regular"/>
              <a:buChar char="►"/>
              <a:tabLst>
                <a:tab pos="1134428" algn="l"/>
              </a:tabLst>
            </a:pPr>
            <a:r>
              <a:rPr sz="2300">
                <a:latin typeface="Segoe UI Semilight"/>
                <a:cs typeface="Segoe UI Semilight"/>
              </a:rPr>
              <a:t>Quarterly</a:t>
            </a:r>
            <a:r>
              <a:rPr sz="2300" spc="338">
                <a:latin typeface="Segoe UI Semilight"/>
                <a:cs typeface="Segoe UI Semilight"/>
              </a:rPr>
              <a:t> </a:t>
            </a:r>
            <a:r>
              <a:rPr sz="2300">
                <a:latin typeface="Segoe UI Semilight"/>
                <a:cs typeface="Segoe UI Semilight"/>
              </a:rPr>
              <a:t>and</a:t>
            </a:r>
            <a:r>
              <a:rPr sz="2300" spc="60">
                <a:latin typeface="Segoe UI Semilight"/>
                <a:cs typeface="Segoe UI Semilight"/>
              </a:rPr>
              <a:t> </a:t>
            </a:r>
            <a:r>
              <a:rPr sz="2300">
                <a:latin typeface="Segoe UI Semilight"/>
                <a:cs typeface="Segoe UI Semilight"/>
              </a:rPr>
              <a:t>Annual</a:t>
            </a:r>
            <a:r>
              <a:rPr sz="2300" spc="188">
                <a:latin typeface="Segoe UI Semilight"/>
                <a:cs typeface="Segoe UI Semilight"/>
              </a:rPr>
              <a:t> </a:t>
            </a:r>
            <a:r>
              <a:rPr sz="2300">
                <a:latin typeface="Segoe UI Semilight"/>
                <a:cs typeface="Segoe UI Semilight"/>
              </a:rPr>
              <a:t>Financial</a:t>
            </a:r>
            <a:r>
              <a:rPr sz="2300" spc="-98">
                <a:latin typeface="Segoe UI Semilight"/>
                <a:cs typeface="Segoe UI Semilight"/>
              </a:rPr>
              <a:t> </a:t>
            </a:r>
            <a:r>
              <a:rPr sz="2300" spc="-15">
                <a:latin typeface="Segoe UI Semilight"/>
                <a:cs typeface="Segoe UI Semilight"/>
              </a:rPr>
              <a:t>Statements</a:t>
            </a:r>
            <a:endParaRPr sz="2300">
              <a:latin typeface="Segoe UI Semilight"/>
              <a:cs typeface="Segoe UI Semilight"/>
            </a:endParaRPr>
          </a:p>
          <a:p>
            <a:pPr marL="1133475" marR="7620" indent="-429260">
              <a:lnSpc>
                <a:spcPct val="101299"/>
              </a:lnSpc>
              <a:spcBef>
                <a:spcPts val="38"/>
              </a:spcBef>
              <a:buClr>
                <a:srgbClr val="84BF43"/>
              </a:buClr>
              <a:buFont typeface="System Font Regular"/>
              <a:buChar char="►"/>
              <a:tabLst>
                <a:tab pos="1133475" algn="l"/>
              </a:tabLst>
            </a:pPr>
            <a:r>
              <a:rPr sz="2300">
                <a:latin typeface="Segoe UI Semilight"/>
                <a:cs typeface="Segoe UI Semilight"/>
              </a:rPr>
              <a:t>Verification</a:t>
            </a:r>
            <a:r>
              <a:rPr sz="2300" spc="165">
                <a:latin typeface="Segoe UI Semilight"/>
                <a:cs typeface="Segoe UI Semilight"/>
              </a:rPr>
              <a:t> </a:t>
            </a:r>
            <a:r>
              <a:rPr sz="2300">
                <a:latin typeface="Segoe UI Semilight"/>
                <a:cs typeface="Segoe UI Semilight"/>
              </a:rPr>
              <a:t>of</a:t>
            </a:r>
            <a:r>
              <a:rPr sz="2300" spc="-15">
                <a:latin typeface="Segoe UI Semilight"/>
                <a:cs typeface="Segoe UI Semilight"/>
              </a:rPr>
              <a:t> </a:t>
            </a:r>
            <a:r>
              <a:rPr sz="2300">
                <a:latin typeface="Segoe UI Semilight"/>
                <a:cs typeface="Segoe UI Semilight"/>
              </a:rPr>
              <a:t>NJ</a:t>
            </a:r>
            <a:r>
              <a:rPr sz="2300" spc="38">
                <a:latin typeface="Segoe UI Semilight"/>
                <a:cs typeface="Segoe UI Semilight"/>
              </a:rPr>
              <a:t> </a:t>
            </a:r>
            <a:r>
              <a:rPr sz="2300">
                <a:latin typeface="Segoe UI Semilight"/>
                <a:cs typeface="Segoe UI Semilight"/>
              </a:rPr>
              <a:t>Gross</a:t>
            </a:r>
            <a:r>
              <a:rPr sz="2300" spc="75">
                <a:latin typeface="Segoe UI Semilight"/>
                <a:cs typeface="Segoe UI Semilight"/>
              </a:rPr>
              <a:t> </a:t>
            </a:r>
            <a:r>
              <a:rPr sz="2300">
                <a:latin typeface="Segoe UI Semilight"/>
                <a:cs typeface="Segoe UI Semilight"/>
              </a:rPr>
              <a:t>Income</a:t>
            </a:r>
            <a:r>
              <a:rPr sz="2300" spc="60">
                <a:latin typeface="Segoe UI Semilight"/>
                <a:cs typeface="Segoe UI Semilight"/>
              </a:rPr>
              <a:t> </a:t>
            </a:r>
            <a:r>
              <a:rPr sz="2300">
                <a:latin typeface="Segoe UI Semilight"/>
                <a:cs typeface="Segoe UI Semilight"/>
              </a:rPr>
              <a:t>Tax</a:t>
            </a:r>
            <a:r>
              <a:rPr sz="2300" spc="90">
                <a:latin typeface="Segoe UI Semilight"/>
                <a:cs typeface="Segoe UI Semilight"/>
              </a:rPr>
              <a:t> </a:t>
            </a:r>
            <a:r>
              <a:rPr sz="2300">
                <a:latin typeface="Segoe UI Semilight"/>
                <a:cs typeface="Segoe UI Semilight"/>
              </a:rPr>
              <a:t>Withheld</a:t>
            </a:r>
            <a:r>
              <a:rPr sz="2300" spc="83">
                <a:latin typeface="Segoe UI Semilight"/>
                <a:cs typeface="Segoe UI Semilight"/>
              </a:rPr>
              <a:t> </a:t>
            </a:r>
            <a:r>
              <a:rPr sz="2300">
                <a:latin typeface="Segoe UI Semilight"/>
                <a:cs typeface="Segoe UI Semilight"/>
              </a:rPr>
              <a:t>and</a:t>
            </a:r>
            <a:r>
              <a:rPr sz="2300" spc="-8">
                <a:latin typeface="Segoe UI Semilight"/>
                <a:cs typeface="Segoe UI Semilight"/>
              </a:rPr>
              <a:t> </a:t>
            </a:r>
            <a:r>
              <a:rPr sz="2300" spc="-30">
                <a:latin typeface="Segoe UI Semilight"/>
                <a:cs typeface="Segoe UI Semilight"/>
              </a:rPr>
              <a:t>Paid </a:t>
            </a:r>
            <a:r>
              <a:rPr sz="2300">
                <a:latin typeface="Segoe UI Semilight"/>
                <a:cs typeface="Segoe UI Semilight"/>
              </a:rPr>
              <a:t>for</a:t>
            </a:r>
            <a:r>
              <a:rPr sz="2300" spc="8">
                <a:latin typeface="Segoe UI Semilight"/>
                <a:cs typeface="Segoe UI Semilight"/>
              </a:rPr>
              <a:t> </a:t>
            </a:r>
            <a:r>
              <a:rPr sz="2300">
                <a:latin typeface="Segoe UI Semilight"/>
                <a:cs typeface="Segoe UI Semilight"/>
              </a:rPr>
              <a:t>all</a:t>
            </a:r>
            <a:r>
              <a:rPr sz="2300" spc="-135">
                <a:latin typeface="Segoe UI Semilight"/>
                <a:cs typeface="Segoe UI Semilight"/>
              </a:rPr>
              <a:t> </a:t>
            </a:r>
            <a:r>
              <a:rPr sz="2300">
                <a:latin typeface="Segoe UI Semilight"/>
                <a:cs typeface="Segoe UI Semilight"/>
              </a:rPr>
              <a:t>entrepreneur</a:t>
            </a:r>
            <a:r>
              <a:rPr sz="2300" spc="338">
                <a:latin typeface="Segoe UI Semilight"/>
                <a:cs typeface="Segoe UI Semilight"/>
              </a:rPr>
              <a:t> </a:t>
            </a:r>
            <a:r>
              <a:rPr sz="2300" spc="-15">
                <a:latin typeface="Segoe UI Semilight"/>
                <a:cs typeface="Segoe UI Semilight"/>
              </a:rPr>
              <a:t>leaders</a:t>
            </a:r>
            <a:endParaRPr sz="2300">
              <a:latin typeface="Segoe UI Semilight"/>
              <a:cs typeface="Segoe UI Semilight"/>
            </a:endParaRPr>
          </a:p>
          <a:p>
            <a:pPr marL="1134110" indent="-430530">
              <a:spcBef>
                <a:spcPts val="233"/>
              </a:spcBef>
              <a:buClr>
                <a:srgbClr val="84BF43"/>
              </a:buClr>
              <a:buFont typeface="System Font Regular"/>
              <a:buChar char="►"/>
              <a:tabLst>
                <a:tab pos="1134428" algn="l"/>
              </a:tabLst>
            </a:pPr>
            <a:r>
              <a:rPr sz="2300">
                <a:latin typeface="Segoe UI Semilight"/>
                <a:cs typeface="Segoe UI Semilight"/>
              </a:rPr>
              <a:t>Evidence</a:t>
            </a:r>
            <a:r>
              <a:rPr sz="2300" spc="113">
                <a:latin typeface="Segoe UI Semilight"/>
                <a:cs typeface="Segoe UI Semilight"/>
              </a:rPr>
              <a:t> </a:t>
            </a:r>
            <a:r>
              <a:rPr sz="2300">
                <a:latin typeface="Segoe UI Semilight"/>
                <a:cs typeface="Segoe UI Semilight"/>
              </a:rPr>
              <a:t>of</a:t>
            </a:r>
            <a:r>
              <a:rPr sz="2300" spc="38">
                <a:latin typeface="Segoe UI Semilight"/>
                <a:cs typeface="Segoe UI Semilight"/>
              </a:rPr>
              <a:t> </a:t>
            </a:r>
            <a:r>
              <a:rPr sz="2300">
                <a:latin typeface="Segoe UI Semilight"/>
                <a:cs typeface="Segoe UI Semilight"/>
              </a:rPr>
              <a:t>Mentorship</a:t>
            </a:r>
            <a:r>
              <a:rPr sz="2300" spc="75">
                <a:latin typeface="Segoe UI Semilight"/>
                <a:cs typeface="Segoe UI Semilight"/>
              </a:rPr>
              <a:t> </a:t>
            </a:r>
            <a:r>
              <a:rPr sz="2300" spc="-15">
                <a:latin typeface="Segoe UI Semilight"/>
                <a:cs typeface="Segoe UI Semilight"/>
              </a:rPr>
              <a:t>Engagement</a:t>
            </a:r>
            <a:endParaRPr sz="2300">
              <a:latin typeface="Segoe UI Semilight"/>
              <a:cs typeface="Segoe UI Semilight"/>
            </a:endParaRPr>
          </a:p>
          <a:p>
            <a:pPr marL="1134110" indent="-430530">
              <a:spcBef>
                <a:spcPts val="75"/>
              </a:spcBef>
              <a:buClr>
                <a:srgbClr val="84BF43"/>
              </a:buClr>
              <a:buFont typeface="System Font Regular"/>
              <a:buChar char="►"/>
              <a:tabLst>
                <a:tab pos="1134428" algn="l"/>
              </a:tabLst>
            </a:pPr>
            <a:r>
              <a:rPr sz="2300">
                <a:latin typeface="Segoe UI Semilight"/>
                <a:cs typeface="Segoe UI Semilight"/>
              </a:rPr>
              <a:t>Evidence</a:t>
            </a:r>
            <a:r>
              <a:rPr sz="2300" spc="158">
                <a:latin typeface="Segoe UI Semilight"/>
                <a:cs typeface="Segoe UI Semilight"/>
              </a:rPr>
              <a:t> </a:t>
            </a:r>
            <a:r>
              <a:rPr sz="2300">
                <a:latin typeface="Segoe UI Semilight"/>
                <a:cs typeface="Segoe UI Semilight"/>
              </a:rPr>
              <a:t>the</a:t>
            </a:r>
            <a:r>
              <a:rPr sz="2300" spc="90">
                <a:latin typeface="Segoe UI Semilight"/>
                <a:cs typeface="Segoe UI Semilight"/>
              </a:rPr>
              <a:t> </a:t>
            </a:r>
            <a:r>
              <a:rPr sz="2300">
                <a:latin typeface="Segoe UI Semilight"/>
                <a:cs typeface="Segoe UI Semilight"/>
              </a:rPr>
              <a:t>Business</a:t>
            </a:r>
            <a:r>
              <a:rPr sz="2300" spc="171">
                <a:latin typeface="Segoe UI Semilight"/>
                <a:cs typeface="Segoe UI Semilight"/>
              </a:rPr>
              <a:t> </a:t>
            </a:r>
            <a:r>
              <a:rPr sz="2300">
                <a:latin typeface="Segoe UI Semilight"/>
                <a:cs typeface="Segoe UI Semilight"/>
              </a:rPr>
              <a:t>Remains</a:t>
            </a:r>
            <a:r>
              <a:rPr sz="2300" spc="75">
                <a:latin typeface="Segoe UI Semilight"/>
                <a:cs typeface="Segoe UI Semilight"/>
              </a:rPr>
              <a:t> </a:t>
            </a:r>
            <a:r>
              <a:rPr sz="2300">
                <a:latin typeface="Segoe UI Semilight"/>
                <a:cs typeface="Segoe UI Semilight"/>
              </a:rPr>
              <a:t>Located</a:t>
            </a:r>
            <a:r>
              <a:rPr sz="2300" spc="105">
                <a:latin typeface="Segoe UI Semilight"/>
                <a:cs typeface="Segoe UI Semilight"/>
              </a:rPr>
              <a:t> </a:t>
            </a:r>
            <a:r>
              <a:rPr sz="2300">
                <a:latin typeface="Segoe UI Semilight"/>
                <a:cs typeface="Segoe UI Semilight"/>
              </a:rPr>
              <a:t>in</a:t>
            </a:r>
            <a:r>
              <a:rPr sz="2300" spc="-15">
                <a:latin typeface="Segoe UI Semilight"/>
                <a:cs typeface="Segoe UI Semilight"/>
              </a:rPr>
              <a:t> </a:t>
            </a:r>
            <a:r>
              <a:rPr sz="2300">
                <a:latin typeface="Segoe UI Semilight"/>
                <a:cs typeface="Segoe UI Semilight"/>
              </a:rPr>
              <a:t>an</a:t>
            </a:r>
            <a:r>
              <a:rPr sz="2300" spc="-15">
                <a:latin typeface="Segoe UI Semilight"/>
                <a:cs typeface="Segoe UI Semilight"/>
              </a:rPr>
              <a:t> Eligible</a:t>
            </a:r>
            <a:r>
              <a:rPr lang="en-US" sz="2300">
                <a:latin typeface="Segoe UI Semilight"/>
                <a:cs typeface="Segoe UI Semilight"/>
              </a:rPr>
              <a:t> </a:t>
            </a:r>
            <a:r>
              <a:rPr sz="2300" spc="-15">
                <a:latin typeface="Segoe UI Semilight"/>
                <a:cs typeface="Segoe UI Semilight"/>
              </a:rPr>
              <a:t>Municipality</a:t>
            </a:r>
            <a:endParaRPr sz="2300">
              <a:latin typeface="Segoe UI Semilight"/>
              <a:cs typeface="Segoe UI Semilight"/>
            </a:endParaRPr>
          </a:p>
          <a:p>
            <a:pPr marL="1134110" indent="-430530">
              <a:spcBef>
                <a:spcPts val="143"/>
              </a:spcBef>
              <a:buClr>
                <a:srgbClr val="84BF43"/>
              </a:buClr>
              <a:buFont typeface="System Font Regular"/>
              <a:buChar char="►"/>
              <a:tabLst>
                <a:tab pos="1134428" algn="l"/>
              </a:tabLst>
            </a:pPr>
            <a:r>
              <a:rPr sz="2300">
                <a:latin typeface="Segoe UI Semilight"/>
                <a:cs typeface="Segoe UI Semilight"/>
              </a:rPr>
              <a:t>Individual</a:t>
            </a:r>
            <a:r>
              <a:rPr sz="2300" spc="38">
                <a:latin typeface="Segoe UI Semilight"/>
                <a:cs typeface="Segoe UI Semilight"/>
              </a:rPr>
              <a:t> </a:t>
            </a:r>
            <a:r>
              <a:rPr sz="2300">
                <a:latin typeface="Segoe UI Semilight"/>
                <a:cs typeface="Segoe UI Semilight"/>
              </a:rPr>
              <a:t>Tax</a:t>
            </a:r>
            <a:r>
              <a:rPr sz="2300" spc="-23">
                <a:latin typeface="Segoe UI Semilight"/>
                <a:cs typeface="Segoe UI Semilight"/>
              </a:rPr>
              <a:t> </a:t>
            </a:r>
            <a:r>
              <a:rPr sz="2300" spc="-15">
                <a:latin typeface="Segoe UI Semilight"/>
                <a:cs typeface="Segoe UI Semilight"/>
              </a:rPr>
              <a:t>Filings</a:t>
            </a:r>
            <a:endParaRPr sz="2300">
              <a:latin typeface="Segoe UI Semilight"/>
              <a:cs typeface="Segoe UI Semilight"/>
            </a:endParaRPr>
          </a:p>
        </p:txBody>
      </p:sp>
      <p:pic>
        <p:nvPicPr>
          <p:cNvPr id="3" name="object 3"/>
          <p:cNvPicPr/>
          <p:nvPr/>
        </p:nvPicPr>
        <p:blipFill>
          <a:blip r:embed="rId2" cstate="print"/>
          <a:stretch>
            <a:fillRect/>
          </a:stretch>
        </p:blipFill>
        <p:spPr>
          <a:xfrm>
            <a:off x="9701213" y="2657475"/>
            <a:ext cx="7500936" cy="5043486"/>
          </a:xfrm>
          <a:prstGeom prst="rect">
            <a:avLst/>
          </a:prstGeom>
        </p:spPr>
      </p:pic>
      <p:sp>
        <p:nvSpPr>
          <p:cNvPr id="4" name="object 4"/>
          <p:cNvSpPr txBox="1">
            <a:spLocks noGrp="1"/>
          </p:cNvSpPr>
          <p:nvPr>
            <p:ph type="title"/>
          </p:nvPr>
        </p:nvSpPr>
        <p:spPr>
          <a:xfrm>
            <a:off x="745757" y="427631"/>
            <a:ext cx="16213933" cy="1284004"/>
          </a:xfrm>
          <a:prstGeom prst="rect">
            <a:avLst/>
          </a:prstGeom>
        </p:spPr>
        <p:txBody>
          <a:bodyPr vert="horz" wrap="square" lIns="0" tIns="540066" rIns="0" bIns="0" rtlCol="0" anchor="ctr">
            <a:spAutoFit/>
          </a:bodyPr>
          <a:lstStyle/>
          <a:p>
            <a:pPr marL="642938">
              <a:lnSpc>
                <a:spcPct val="100000"/>
              </a:lnSpc>
              <a:spcBef>
                <a:spcPts val="158"/>
              </a:spcBef>
            </a:pPr>
            <a:r>
              <a:rPr sz="4800">
                <a:solidFill>
                  <a:srgbClr val="00597C"/>
                </a:solidFill>
                <a:latin typeface="Segoe UI Semilight" panose="020B0402040204020203" pitchFamily="34" charset="0"/>
                <a:cs typeface="Segoe UI Semilight" panose="020B0402040204020203" pitchFamily="34" charset="0"/>
              </a:rPr>
              <a:t>Award</a:t>
            </a:r>
            <a:r>
              <a:rPr sz="4800" spc="-263">
                <a:solidFill>
                  <a:srgbClr val="00597C"/>
                </a:solidFill>
                <a:latin typeface="Segoe UI Semilight" panose="020B0402040204020203" pitchFamily="34" charset="0"/>
                <a:cs typeface="Segoe UI Semilight" panose="020B0402040204020203" pitchFamily="34" charset="0"/>
              </a:rPr>
              <a:t> </a:t>
            </a:r>
            <a:r>
              <a:rPr sz="4800" spc="-30">
                <a:solidFill>
                  <a:srgbClr val="00597C"/>
                </a:solidFill>
                <a:latin typeface="Segoe UI Semilight" panose="020B0402040204020203" pitchFamily="34" charset="0"/>
                <a:cs typeface="Segoe UI Semilight" panose="020B0402040204020203" pitchFamily="34" charset="0"/>
              </a:rPr>
              <a:t>Disbursement</a:t>
            </a:r>
            <a:r>
              <a:rPr sz="4800" spc="-248">
                <a:solidFill>
                  <a:srgbClr val="00597C"/>
                </a:solidFill>
                <a:latin typeface="Segoe UI Semilight" panose="020B0402040204020203" pitchFamily="34" charset="0"/>
                <a:cs typeface="Segoe UI Semilight" panose="020B0402040204020203" pitchFamily="34" charset="0"/>
              </a:rPr>
              <a:t> </a:t>
            </a:r>
            <a:r>
              <a:rPr sz="4800">
                <a:solidFill>
                  <a:srgbClr val="00597C"/>
                </a:solidFill>
                <a:latin typeface="Segoe UI Semilight" panose="020B0402040204020203" pitchFamily="34" charset="0"/>
                <a:cs typeface="Segoe UI Semilight" panose="020B0402040204020203" pitchFamily="34" charset="0"/>
              </a:rPr>
              <a:t>&amp;</a:t>
            </a:r>
            <a:r>
              <a:rPr sz="4800" spc="-240">
                <a:solidFill>
                  <a:srgbClr val="00597C"/>
                </a:solidFill>
                <a:latin typeface="Segoe UI Semilight" panose="020B0402040204020203" pitchFamily="34" charset="0"/>
                <a:cs typeface="Segoe UI Semilight" panose="020B0402040204020203" pitchFamily="34" charset="0"/>
              </a:rPr>
              <a:t> </a:t>
            </a:r>
            <a:r>
              <a:rPr sz="4800">
                <a:solidFill>
                  <a:srgbClr val="00597C"/>
                </a:solidFill>
                <a:latin typeface="Segoe UI Semilight" panose="020B0402040204020203" pitchFamily="34" charset="0"/>
                <a:cs typeface="Segoe UI Semilight" panose="020B0402040204020203" pitchFamily="34" charset="0"/>
              </a:rPr>
              <a:t>Ongoing</a:t>
            </a:r>
            <a:r>
              <a:rPr sz="4800" spc="-83">
                <a:solidFill>
                  <a:srgbClr val="00597C"/>
                </a:solidFill>
                <a:latin typeface="Segoe UI Semilight" panose="020B0402040204020203" pitchFamily="34" charset="0"/>
                <a:cs typeface="Segoe UI Semilight" panose="020B0402040204020203" pitchFamily="34" charset="0"/>
              </a:rPr>
              <a:t> </a:t>
            </a:r>
            <a:r>
              <a:rPr sz="4800">
                <a:solidFill>
                  <a:srgbClr val="00597C"/>
                </a:solidFill>
                <a:latin typeface="Segoe UI Semilight" panose="020B0402040204020203" pitchFamily="34" charset="0"/>
                <a:cs typeface="Segoe UI Semilight" panose="020B0402040204020203" pitchFamily="34" charset="0"/>
              </a:rPr>
              <a:t>Compliance</a:t>
            </a:r>
            <a:r>
              <a:rPr sz="4800" spc="-113">
                <a:solidFill>
                  <a:srgbClr val="00597C"/>
                </a:solidFill>
                <a:latin typeface="Segoe UI Semilight" panose="020B0402040204020203" pitchFamily="34" charset="0"/>
                <a:cs typeface="Segoe UI Semilight" panose="020B0402040204020203" pitchFamily="34" charset="0"/>
              </a:rPr>
              <a:t> </a:t>
            </a:r>
            <a:r>
              <a:rPr sz="4800" spc="-15">
                <a:solidFill>
                  <a:srgbClr val="00597C"/>
                </a:solidFill>
                <a:latin typeface="Segoe UI Semilight" panose="020B0402040204020203" pitchFamily="34" charset="0"/>
                <a:cs typeface="Segoe UI Semilight" panose="020B0402040204020203" pitchFamily="34" charset="0"/>
              </a:rPr>
              <a:t>Requirements</a:t>
            </a:r>
            <a:endParaRPr sz="4800">
              <a:solidFill>
                <a:srgbClr val="00597C"/>
              </a:solidFill>
              <a:latin typeface="Segoe UI Semilight" panose="020B0402040204020203" pitchFamily="34" charset="0"/>
              <a:cs typeface="Segoe UI Semilight" panose="020B0402040204020203" pitchFamily="34" charset="0"/>
            </a:endParaRPr>
          </a:p>
        </p:txBody>
      </p:sp>
      <p:grpSp>
        <p:nvGrpSpPr>
          <p:cNvPr id="8" name="object 8"/>
          <p:cNvGrpSpPr/>
          <p:nvPr/>
        </p:nvGrpSpPr>
        <p:grpSpPr>
          <a:xfrm>
            <a:off x="-2382" y="9041606"/>
            <a:ext cx="18300383" cy="1255395"/>
            <a:chOff x="-1588" y="6027737"/>
            <a:chExt cx="12200255" cy="836930"/>
          </a:xfrm>
        </p:grpSpPr>
        <p:sp>
          <p:nvSpPr>
            <p:cNvPr id="9" name="object 9"/>
            <p:cNvSpPr/>
            <p:nvPr/>
          </p:nvSpPr>
          <p:spPr>
            <a:xfrm>
              <a:off x="4762" y="6034087"/>
              <a:ext cx="12187555" cy="824230"/>
            </a:xfrm>
            <a:custGeom>
              <a:avLst/>
              <a:gdLst/>
              <a:ahLst/>
              <a:cxnLst/>
              <a:rect l="l" t="t" r="r" b="b"/>
              <a:pathLst>
                <a:path w="12187555" h="824229">
                  <a:moveTo>
                    <a:pt x="12187237" y="0"/>
                  </a:moveTo>
                  <a:lnTo>
                    <a:pt x="0" y="0"/>
                  </a:lnTo>
                  <a:lnTo>
                    <a:pt x="0" y="823912"/>
                  </a:lnTo>
                  <a:lnTo>
                    <a:pt x="12187237" y="823912"/>
                  </a:lnTo>
                  <a:lnTo>
                    <a:pt x="12187237" y="0"/>
                  </a:lnTo>
                  <a:close/>
                </a:path>
              </a:pathLst>
            </a:custGeom>
            <a:solidFill>
              <a:srgbClr val="00597C"/>
            </a:solidFill>
          </p:spPr>
          <p:txBody>
            <a:bodyPr wrap="square" lIns="0" tIns="0" rIns="0" bIns="0" rtlCol="0"/>
            <a:lstStyle/>
            <a:p>
              <a:endParaRPr sz="2700"/>
            </a:p>
          </p:txBody>
        </p:sp>
        <p:sp>
          <p:nvSpPr>
            <p:cNvPr id="10" name="object 10"/>
            <p:cNvSpPr/>
            <p:nvPr/>
          </p:nvSpPr>
          <p:spPr>
            <a:xfrm>
              <a:off x="4761" y="6034087"/>
              <a:ext cx="12187555" cy="824230"/>
            </a:xfrm>
            <a:custGeom>
              <a:avLst/>
              <a:gdLst/>
              <a:ahLst/>
              <a:cxnLst/>
              <a:rect l="l" t="t" r="r" b="b"/>
              <a:pathLst>
                <a:path w="12187555" h="824229">
                  <a:moveTo>
                    <a:pt x="12187237" y="0"/>
                  </a:moveTo>
                  <a:lnTo>
                    <a:pt x="0" y="0"/>
                  </a:lnTo>
                  <a:lnTo>
                    <a:pt x="0" y="823912"/>
                  </a:lnTo>
                </a:path>
              </a:pathLst>
            </a:custGeom>
            <a:ln w="12700">
              <a:solidFill>
                <a:srgbClr val="000000"/>
              </a:solidFill>
            </a:ln>
          </p:spPr>
          <p:txBody>
            <a:bodyPr wrap="square" lIns="0" tIns="0" rIns="0" bIns="0" rtlCol="0"/>
            <a:lstStyle/>
            <a:p>
              <a:endParaRPr sz="2700"/>
            </a:p>
          </p:txBody>
        </p:sp>
      </p:grpSp>
      <p:grpSp>
        <p:nvGrpSpPr>
          <p:cNvPr id="11" name="Group 40">
            <a:extLst>
              <a:ext uri="{FF2B5EF4-FFF2-40B4-BE49-F238E27FC236}">
                <a16:creationId xmlns:a16="http://schemas.microsoft.com/office/drawing/2014/main" id="{BCC8D630-45D1-B662-29E7-2EAE55DC0DA4}"/>
              </a:ext>
            </a:extLst>
          </p:cNvPr>
          <p:cNvGrpSpPr/>
          <p:nvPr/>
        </p:nvGrpSpPr>
        <p:grpSpPr>
          <a:xfrm>
            <a:off x="1981200" y="2018949"/>
            <a:ext cx="8201025" cy="85725"/>
            <a:chOff x="0" y="0"/>
            <a:chExt cx="10934700" cy="114300"/>
          </a:xfrm>
        </p:grpSpPr>
        <p:sp>
          <p:nvSpPr>
            <p:cNvPr id="12" name="Freeform 41">
              <a:extLst>
                <a:ext uri="{FF2B5EF4-FFF2-40B4-BE49-F238E27FC236}">
                  <a16:creationId xmlns:a16="http://schemas.microsoft.com/office/drawing/2014/main" id="{691C79C9-640E-0A3E-0866-C51BFF379C06}"/>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grpSp>
        <p:nvGrpSpPr>
          <p:cNvPr id="13" name="Group 38">
            <a:extLst>
              <a:ext uri="{FF2B5EF4-FFF2-40B4-BE49-F238E27FC236}">
                <a16:creationId xmlns:a16="http://schemas.microsoft.com/office/drawing/2014/main" id="{34617E60-52B9-ECD1-B5F2-39C3168ED959}"/>
              </a:ext>
            </a:extLst>
          </p:cNvPr>
          <p:cNvGrpSpPr/>
          <p:nvPr/>
        </p:nvGrpSpPr>
        <p:grpSpPr>
          <a:xfrm>
            <a:off x="8765041" y="2018948"/>
            <a:ext cx="6962095" cy="85725"/>
            <a:chOff x="0" y="0"/>
            <a:chExt cx="10934700" cy="114300"/>
          </a:xfrm>
        </p:grpSpPr>
        <p:sp>
          <p:nvSpPr>
            <p:cNvPr id="14" name="Freeform 39">
              <a:extLst>
                <a:ext uri="{FF2B5EF4-FFF2-40B4-BE49-F238E27FC236}">
                  <a16:creationId xmlns:a16="http://schemas.microsoft.com/office/drawing/2014/main" id="{37137F45-B681-2E6C-4BED-41D69E386CC4}"/>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pic>
        <p:nvPicPr>
          <p:cNvPr id="15" name="Picture 14" descr="Text, logo&#10;&#10;AI-generated content may be incorrect.">
            <a:extLst>
              <a:ext uri="{FF2B5EF4-FFF2-40B4-BE49-F238E27FC236}">
                <a16:creationId xmlns:a16="http://schemas.microsoft.com/office/drawing/2014/main" id="{53C3E5FA-47C1-7BFC-E11F-020ED9A54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3541" y="9171967"/>
            <a:ext cx="1909367" cy="107728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2B19DD2-FBB5-7916-15B7-2B32F2C7DD96}"/>
              </a:ext>
            </a:extLst>
          </p:cNvPr>
          <p:cNvGraphicFramePr/>
          <p:nvPr>
            <p:extLst>
              <p:ext uri="{D42A27DB-BD31-4B8C-83A1-F6EECF244321}">
                <p14:modId xmlns:p14="http://schemas.microsoft.com/office/powerpoint/2010/main" val="3093095745"/>
              </p:ext>
            </p:extLst>
          </p:nvPr>
        </p:nvGraphicFramePr>
        <p:xfrm>
          <a:off x="1300605" y="3674561"/>
          <a:ext cx="16101055" cy="2792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Graphic 15" descr="Hourglass 90% with solid fill">
            <a:extLst>
              <a:ext uri="{FF2B5EF4-FFF2-40B4-BE49-F238E27FC236}">
                <a16:creationId xmlns:a16="http://schemas.microsoft.com/office/drawing/2014/main" id="{B017A37C-4106-A45F-F16C-61952FBF764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5397027" y="7281038"/>
            <a:ext cx="2859225" cy="2859225"/>
          </a:xfrm>
          <a:prstGeom prst="rect">
            <a:avLst/>
          </a:prstGeom>
        </p:spPr>
      </p:pic>
      <p:sp>
        <p:nvSpPr>
          <p:cNvPr id="4" name="Oval 3">
            <a:extLst>
              <a:ext uri="{FF2B5EF4-FFF2-40B4-BE49-F238E27FC236}">
                <a16:creationId xmlns:a16="http://schemas.microsoft.com/office/drawing/2014/main" id="{963456D0-F28A-CBAF-EFE9-782AB4540695}"/>
              </a:ext>
            </a:extLst>
          </p:cNvPr>
          <p:cNvSpPr/>
          <p:nvPr/>
        </p:nvSpPr>
        <p:spPr>
          <a:xfrm>
            <a:off x="1066801" y="2975377"/>
            <a:ext cx="2178424" cy="3096519"/>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Up 4">
            <a:extLst>
              <a:ext uri="{FF2B5EF4-FFF2-40B4-BE49-F238E27FC236}">
                <a16:creationId xmlns:a16="http://schemas.microsoft.com/office/drawing/2014/main" id="{A0285D5C-54FB-FC90-34B1-6E44ABA4885B}"/>
              </a:ext>
            </a:extLst>
          </p:cNvPr>
          <p:cNvSpPr/>
          <p:nvPr/>
        </p:nvSpPr>
        <p:spPr>
          <a:xfrm rot="1920000">
            <a:off x="1409715" y="6182825"/>
            <a:ext cx="545771" cy="568295"/>
          </a:xfrm>
          <a:prstGeom prst="up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784664D-0ECE-606F-1730-D5944766E498}"/>
              </a:ext>
            </a:extLst>
          </p:cNvPr>
          <p:cNvSpPr txBox="1"/>
          <p:nvPr/>
        </p:nvSpPr>
        <p:spPr>
          <a:xfrm>
            <a:off x="354106" y="6739235"/>
            <a:ext cx="4393382" cy="461665"/>
          </a:xfrm>
          <a:prstGeom prst="rect">
            <a:avLst/>
          </a:prstGeom>
          <a:noFill/>
        </p:spPr>
        <p:txBody>
          <a:bodyPr wrap="none" rtlCol="0">
            <a:spAutoFit/>
          </a:bodyPr>
          <a:lstStyle/>
          <a:p>
            <a:r>
              <a:rPr lang="en-US" sz="2400" b="1"/>
              <a:t>Congratulations, you are here!</a:t>
            </a:r>
          </a:p>
        </p:txBody>
      </p:sp>
      <p:sp>
        <p:nvSpPr>
          <p:cNvPr id="32" name="object 4">
            <a:extLst>
              <a:ext uri="{FF2B5EF4-FFF2-40B4-BE49-F238E27FC236}">
                <a16:creationId xmlns:a16="http://schemas.microsoft.com/office/drawing/2014/main" id="{54A7EF35-58FE-E81F-4592-E931F61DF563}"/>
              </a:ext>
            </a:extLst>
          </p:cNvPr>
          <p:cNvSpPr txBox="1">
            <a:spLocks/>
          </p:cNvSpPr>
          <p:nvPr/>
        </p:nvSpPr>
        <p:spPr>
          <a:xfrm>
            <a:off x="328706" y="401275"/>
            <a:ext cx="16213933" cy="1284004"/>
          </a:xfrm>
          <a:prstGeom prst="rect">
            <a:avLst/>
          </a:prstGeom>
        </p:spPr>
        <p:txBody>
          <a:bodyPr vert="horz" wrap="square" lIns="0" tIns="540066" rIns="0" bIns="0" rtlCol="0" anchor="ctr">
            <a:sp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642620" algn="ctr">
              <a:lnSpc>
                <a:spcPct val="100000"/>
              </a:lnSpc>
              <a:spcBef>
                <a:spcPts val="158"/>
              </a:spcBef>
            </a:pPr>
            <a:r>
              <a:rPr lang="en-US" sz="4800">
                <a:solidFill>
                  <a:srgbClr val="00597C"/>
                </a:solidFill>
                <a:latin typeface="Segoe UI Semilight"/>
                <a:cs typeface="Segoe UI Semilight"/>
              </a:rPr>
              <a:t>NJIF 2026-2027 Timeline</a:t>
            </a:r>
            <a:endParaRPr lang="en-US"/>
          </a:p>
        </p:txBody>
      </p:sp>
      <p:grpSp>
        <p:nvGrpSpPr>
          <p:cNvPr id="3" name="Group 40">
            <a:extLst>
              <a:ext uri="{FF2B5EF4-FFF2-40B4-BE49-F238E27FC236}">
                <a16:creationId xmlns:a16="http://schemas.microsoft.com/office/drawing/2014/main" id="{2360FCEC-4617-C035-8B5D-F1C1A657F9C2}"/>
              </a:ext>
            </a:extLst>
          </p:cNvPr>
          <p:cNvGrpSpPr/>
          <p:nvPr/>
        </p:nvGrpSpPr>
        <p:grpSpPr>
          <a:xfrm>
            <a:off x="1981200" y="2018949"/>
            <a:ext cx="8201025" cy="85725"/>
            <a:chOff x="0" y="0"/>
            <a:chExt cx="10934700" cy="114300"/>
          </a:xfrm>
        </p:grpSpPr>
        <p:sp>
          <p:nvSpPr>
            <p:cNvPr id="7" name="Freeform 41">
              <a:extLst>
                <a:ext uri="{FF2B5EF4-FFF2-40B4-BE49-F238E27FC236}">
                  <a16:creationId xmlns:a16="http://schemas.microsoft.com/office/drawing/2014/main" id="{8CB22F3E-173D-9BE1-3180-BEA9F1AAE4CC}"/>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grpSp>
        <p:nvGrpSpPr>
          <p:cNvPr id="13" name="Group 38">
            <a:extLst>
              <a:ext uri="{FF2B5EF4-FFF2-40B4-BE49-F238E27FC236}">
                <a16:creationId xmlns:a16="http://schemas.microsoft.com/office/drawing/2014/main" id="{B48FF25A-2D60-59AA-FAA5-1AFD2A17322A}"/>
              </a:ext>
            </a:extLst>
          </p:cNvPr>
          <p:cNvGrpSpPr/>
          <p:nvPr/>
        </p:nvGrpSpPr>
        <p:grpSpPr>
          <a:xfrm>
            <a:off x="8765041" y="2018948"/>
            <a:ext cx="6962095" cy="85725"/>
            <a:chOff x="0" y="0"/>
            <a:chExt cx="10934700" cy="114300"/>
          </a:xfrm>
        </p:grpSpPr>
        <p:sp>
          <p:nvSpPr>
            <p:cNvPr id="14" name="Freeform 39">
              <a:extLst>
                <a:ext uri="{FF2B5EF4-FFF2-40B4-BE49-F238E27FC236}">
                  <a16:creationId xmlns:a16="http://schemas.microsoft.com/office/drawing/2014/main" id="{92A86EA0-CBBB-725E-DB60-4EA9F755396F}"/>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sp>
        <p:nvSpPr>
          <p:cNvPr id="8" name="TextBox 7">
            <a:extLst>
              <a:ext uri="{FF2B5EF4-FFF2-40B4-BE49-F238E27FC236}">
                <a16:creationId xmlns:a16="http://schemas.microsoft.com/office/drawing/2014/main" id="{506404BA-C871-BD6D-AAD9-315B3B224C73}"/>
              </a:ext>
            </a:extLst>
          </p:cNvPr>
          <p:cNvSpPr txBox="1"/>
          <p:nvPr/>
        </p:nvSpPr>
        <p:spPr>
          <a:xfrm>
            <a:off x="4909313" y="8710650"/>
            <a:ext cx="8883637" cy="954107"/>
          </a:xfrm>
          <a:prstGeom prst="rect">
            <a:avLst/>
          </a:prstGeom>
          <a:noFill/>
        </p:spPr>
        <p:txBody>
          <a:bodyPr wrap="square" rtlCol="0">
            <a:spAutoFit/>
          </a:bodyPr>
          <a:lstStyle/>
          <a:p>
            <a:pPr algn="ctr"/>
            <a:r>
              <a:rPr lang="en-US" sz="2800" b="1" i="1"/>
              <a:t>Note: </a:t>
            </a:r>
            <a:r>
              <a:rPr lang="en-US" sz="2800" i="1"/>
              <a:t>All dates and milestones shown are for planning purposes only and are subject to change.</a:t>
            </a:r>
          </a:p>
        </p:txBody>
      </p:sp>
    </p:spTree>
    <p:extLst>
      <p:ext uri="{BB962C8B-B14F-4D97-AF65-F5344CB8AC3E}">
        <p14:creationId xmlns:p14="http://schemas.microsoft.com/office/powerpoint/2010/main" val="355407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476250" y="2449773"/>
            <a:ext cx="17335499" cy="8105104"/>
          </a:xfrm>
          <a:prstGeom prst="rect">
            <a:avLst/>
          </a:prstGeom>
        </p:spPr>
        <p:txBody>
          <a:bodyPr vert="horz" wrap="square" lIns="0" tIns="94298" rIns="0" bIns="0" rtlCol="0">
            <a:spAutoFit/>
          </a:bodyPr>
          <a:lstStyle/>
          <a:p>
            <a:pPr marL="19050" algn="ctr">
              <a:spcBef>
                <a:spcPts val="743"/>
              </a:spcBef>
              <a:buClr>
                <a:srgbClr val="0461C1"/>
              </a:buClr>
              <a:tabLst>
                <a:tab pos="533400" algn="l"/>
              </a:tabLst>
            </a:pPr>
            <a:r>
              <a:rPr lang="en-US" sz="3600" b="1">
                <a:latin typeface="Segoe UI Semilight" panose="020B0402040204020203" pitchFamily="34" charset="0"/>
                <a:cs typeface="Segoe UI Semilight" panose="020B0402040204020203" pitchFamily="34" charset="0"/>
              </a:rPr>
              <a:t>Cohort III KEY DATES:</a:t>
            </a:r>
          </a:p>
          <a:p>
            <a:pPr marL="19050" algn="ctr">
              <a:spcBef>
                <a:spcPts val="743"/>
              </a:spcBef>
              <a:buClr>
                <a:srgbClr val="0461C1"/>
              </a:buClr>
              <a:tabLst>
                <a:tab pos="533400" algn="l"/>
              </a:tabLst>
            </a:pPr>
            <a:r>
              <a:rPr lang="en-US" sz="3600" b="1">
                <a:latin typeface="Segoe UI Semilight" panose="020B0402040204020203" pitchFamily="34" charset="0"/>
                <a:cs typeface="Segoe UI Semilight" panose="020B0402040204020203" pitchFamily="34" charset="0"/>
              </a:rPr>
              <a:t>Q&amp;A Period: </a:t>
            </a:r>
            <a:r>
              <a:rPr lang="en-US" sz="3600">
                <a:latin typeface="Segoe UI Semilight" panose="020B0402040204020203" pitchFamily="34" charset="0"/>
                <a:cs typeface="Segoe UI Semilight" panose="020B0402040204020203" pitchFamily="34" charset="0"/>
              </a:rPr>
              <a:t>Wednesday, August 19, 2026	- Wednesday, September 9, 2026</a:t>
            </a:r>
          </a:p>
          <a:p>
            <a:pPr marL="19050" algn="ctr">
              <a:spcBef>
                <a:spcPts val="743"/>
              </a:spcBef>
              <a:buClr>
                <a:srgbClr val="0461C1"/>
              </a:buClr>
              <a:tabLst>
                <a:tab pos="533400" algn="l"/>
              </a:tabLst>
            </a:pPr>
            <a:r>
              <a:rPr lang="en-US" sz="3600" b="1">
                <a:latin typeface="Segoe UI Semilight" panose="020B0402040204020203" pitchFamily="34" charset="0"/>
                <a:cs typeface="Segoe UI Semilight" panose="020B0402040204020203" pitchFamily="34" charset="0"/>
              </a:rPr>
              <a:t>Application Period: </a:t>
            </a:r>
            <a:r>
              <a:rPr lang="en-US" sz="3600">
                <a:latin typeface="Segoe UI Semilight" panose="020B0402040204020203" pitchFamily="34" charset="0"/>
                <a:cs typeface="Segoe UI Semilight" panose="020B0402040204020203" pitchFamily="34" charset="0"/>
              </a:rPr>
              <a:t>Wednesday, September 9, 2026	- Friday, December 4, 2026</a:t>
            </a:r>
          </a:p>
          <a:p>
            <a:pPr marL="19050" algn="ctr">
              <a:spcBef>
                <a:spcPts val="743"/>
              </a:spcBef>
              <a:buClr>
                <a:srgbClr val="0461C1"/>
              </a:buClr>
              <a:tabLst>
                <a:tab pos="533400" algn="l"/>
              </a:tabLst>
            </a:pPr>
            <a:r>
              <a:rPr lang="en-US" sz="3600" b="1">
                <a:latin typeface="Segoe UI Semilight" panose="020B0402040204020203" pitchFamily="34" charset="0"/>
                <a:cs typeface="Segoe UI Semilight" panose="020B0402040204020203" pitchFamily="34" charset="0"/>
              </a:rPr>
              <a:t>Available Funding: </a:t>
            </a:r>
            <a:r>
              <a:rPr lang="en-US" sz="3600">
                <a:latin typeface="Segoe UI Semilight" panose="020B0402040204020203" pitchFamily="34" charset="0"/>
                <a:cs typeface="Segoe UI Semilight" panose="020B0402040204020203" pitchFamily="34" charset="0"/>
              </a:rPr>
              <a:t>$2,500,000</a:t>
            </a:r>
          </a:p>
          <a:p>
            <a:pPr marL="19050" algn="ctr">
              <a:spcBef>
                <a:spcPts val="743"/>
              </a:spcBef>
              <a:buClr>
                <a:srgbClr val="0461C1"/>
              </a:buClr>
              <a:tabLst>
                <a:tab pos="533400" algn="l"/>
              </a:tabLst>
            </a:pPr>
            <a:r>
              <a:rPr lang="en-US" sz="3600" b="1">
                <a:latin typeface="Segoe UI Semilight" panose="020B0402040204020203" pitchFamily="34" charset="0"/>
                <a:cs typeface="Segoe UI Semilight" panose="020B0402040204020203" pitchFamily="34" charset="0"/>
              </a:rPr>
              <a:t>Program Anticipated Start: </a:t>
            </a:r>
            <a:r>
              <a:rPr lang="en-US" sz="3600">
                <a:latin typeface="Segoe UI Semilight" panose="020B0402040204020203" pitchFamily="34" charset="0"/>
                <a:cs typeface="Segoe UI Semilight" panose="020B0402040204020203" pitchFamily="34" charset="0"/>
              </a:rPr>
              <a:t>November 2027</a:t>
            </a:r>
          </a:p>
          <a:p>
            <a:pPr marL="19050" algn="ctr">
              <a:spcBef>
                <a:spcPts val="743"/>
              </a:spcBef>
              <a:buClr>
                <a:srgbClr val="0461C1"/>
              </a:buClr>
              <a:tabLst>
                <a:tab pos="533400" algn="l"/>
              </a:tabLst>
            </a:pPr>
            <a:endParaRPr lang="en-US" sz="3600">
              <a:latin typeface="Segoe UI Semilight" panose="020B0402040204020203" pitchFamily="34" charset="0"/>
              <a:cs typeface="Segoe UI Semilight" panose="020B0402040204020203" pitchFamily="34" charset="0"/>
            </a:endParaRPr>
          </a:p>
          <a:p>
            <a:pPr marL="19050" algn="ctr">
              <a:spcBef>
                <a:spcPts val="743"/>
              </a:spcBef>
              <a:buClr>
                <a:srgbClr val="0461C1"/>
              </a:buClr>
              <a:tabLst>
                <a:tab pos="533400" algn="l"/>
              </a:tabLst>
            </a:pPr>
            <a:r>
              <a:rPr lang="en-US" sz="3600">
                <a:latin typeface="Segoe UI Semilight" panose="020B0402040204020203" pitchFamily="34" charset="0"/>
                <a:cs typeface="Segoe UI Semilight" panose="020B0402040204020203" pitchFamily="34" charset="0"/>
              </a:rPr>
              <a:t>There</a:t>
            </a:r>
            <a:r>
              <a:rPr lang="en-US" sz="3600" spc="195">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is a</a:t>
            </a:r>
            <a:r>
              <a:rPr lang="en-US" sz="3600" spc="23">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$250</a:t>
            </a:r>
            <a:r>
              <a:rPr lang="en-US" sz="3600" spc="-8">
                <a:latin typeface="Segoe UI Semilight" panose="020B0402040204020203" pitchFamily="34" charset="0"/>
                <a:cs typeface="Segoe UI Semilight" panose="020B0402040204020203" pitchFamily="34" charset="0"/>
              </a:rPr>
              <a:t> </a:t>
            </a:r>
            <a:r>
              <a:rPr lang="en-US" sz="3600" spc="-15">
                <a:latin typeface="Segoe UI Semilight" panose="020B0402040204020203" pitchFamily="34" charset="0"/>
                <a:cs typeface="Segoe UI Semilight" panose="020B0402040204020203" pitchFamily="34" charset="0"/>
              </a:rPr>
              <a:t>non-</a:t>
            </a:r>
            <a:r>
              <a:rPr lang="en-US" sz="3600">
                <a:latin typeface="Segoe UI Semilight" panose="020B0402040204020203" pitchFamily="34" charset="0"/>
                <a:cs typeface="Segoe UI Semilight" panose="020B0402040204020203" pitchFamily="34" charset="0"/>
              </a:rPr>
              <a:t>refundable</a:t>
            </a:r>
            <a:r>
              <a:rPr lang="en-US" sz="3600" spc="39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application</a:t>
            </a:r>
            <a:r>
              <a:rPr lang="en-US" sz="3600" spc="-3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fee</a:t>
            </a:r>
            <a:r>
              <a:rPr lang="en-US" sz="3600" spc="233">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due</a:t>
            </a:r>
            <a:r>
              <a:rPr lang="en-US" sz="3600" spc="98">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at</a:t>
            </a:r>
            <a:r>
              <a:rPr lang="en-US" sz="3600" spc="3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the</a:t>
            </a:r>
            <a:r>
              <a:rPr lang="en-US" sz="3600" spc="113">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time</a:t>
            </a:r>
            <a:r>
              <a:rPr lang="en-US" sz="3600" spc="-15">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of</a:t>
            </a:r>
            <a:r>
              <a:rPr lang="en-US" sz="3600" spc="9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application</a:t>
            </a:r>
            <a:r>
              <a:rPr lang="en-US" sz="3600" spc="8">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submission.</a:t>
            </a:r>
            <a:r>
              <a:rPr lang="en-US" sz="3600" spc="165">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Questions</a:t>
            </a:r>
            <a:r>
              <a:rPr lang="en-US" sz="3600" spc="21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concerning</a:t>
            </a:r>
            <a:r>
              <a:rPr lang="en-US" sz="3600" spc="21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the</a:t>
            </a:r>
            <a:r>
              <a:rPr lang="en-US" sz="3600" spc="113">
                <a:latin typeface="Segoe UI Semilight" panose="020B0402040204020203" pitchFamily="34" charset="0"/>
                <a:cs typeface="Segoe UI Semilight" panose="020B0402040204020203" pitchFamily="34" charset="0"/>
              </a:rPr>
              <a:t> </a:t>
            </a:r>
            <a:r>
              <a:rPr lang="en-US" sz="3600" spc="-30">
                <a:latin typeface="Segoe UI Semilight" panose="020B0402040204020203" pitchFamily="34" charset="0"/>
                <a:cs typeface="Segoe UI Semilight" panose="020B0402040204020203" pitchFamily="34" charset="0"/>
              </a:rPr>
              <a:t>NJIF </a:t>
            </a:r>
            <a:r>
              <a:rPr lang="en-US" sz="3600">
                <a:latin typeface="Segoe UI Semilight" panose="020B0402040204020203" pitchFamily="34" charset="0"/>
                <a:cs typeface="Segoe UI Semilight" panose="020B0402040204020203" pitchFamily="34" charset="0"/>
              </a:rPr>
              <a:t>Program </a:t>
            </a:r>
            <a:r>
              <a:rPr lang="en-US" sz="3600" spc="15">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should</a:t>
            </a:r>
            <a:r>
              <a:rPr lang="en-US" sz="3600" spc="12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be</a:t>
            </a:r>
            <a:r>
              <a:rPr lang="en-US" sz="3600" spc="-30">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submitted</a:t>
            </a:r>
            <a:r>
              <a:rPr lang="en-US" sz="3600" spc="158">
                <a:latin typeface="Segoe UI Semilight" panose="020B0402040204020203" pitchFamily="34" charset="0"/>
                <a:cs typeface="Segoe UI Semilight" panose="020B0402040204020203" pitchFamily="34" charset="0"/>
              </a:rPr>
              <a:t> </a:t>
            </a:r>
            <a:r>
              <a:rPr lang="en-US" sz="3600">
                <a:latin typeface="Segoe UI Semilight" panose="020B0402040204020203" pitchFamily="34" charset="0"/>
                <a:cs typeface="Segoe UI Semilight" panose="020B0402040204020203" pitchFamily="34" charset="0"/>
              </a:rPr>
              <a:t>to</a:t>
            </a:r>
            <a:r>
              <a:rPr lang="en-US" sz="3600" spc="30">
                <a:latin typeface="Segoe UI Semilight" panose="020B0402040204020203" pitchFamily="34" charset="0"/>
                <a:cs typeface="Segoe UI Semilight" panose="020B0402040204020203" pitchFamily="34" charset="0"/>
              </a:rPr>
              <a:t> </a:t>
            </a:r>
            <a:r>
              <a:rPr lang="en-US" sz="3600" u="sng" spc="-15">
                <a:solidFill>
                  <a:srgbClr val="0000FF"/>
                </a:solidFill>
                <a:uFill>
                  <a:solidFill>
                    <a:srgbClr val="0461C1"/>
                  </a:solidFill>
                </a:uFill>
                <a:latin typeface="Segoe UI Semilight" panose="020B0402040204020203" pitchFamily="34" charset="0"/>
                <a:cs typeface="Segoe UI Semilight" panose="020B0402040204020203" pitchFamily="34" charset="0"/>
                <a:hlinkClick r:id="rId2"/>
              </a:rPr>
              <a:t>NJInnovationFellows@njeda.gov</a:t>
            </a:r>
            <a:endParaRPr lang="en-US" sz="3600">
              <a:latin typeface="Segoe UI Semilight" panose="020B0402040204020203" pitchFamily="34" charset="0"/>
              <a:cs typeface="Segoe UI Semilight" panose="020B0402040204020203" pitchFamily="34" charset="0"/>
            </a:endParaRPr>
          </a:p>
          <a:p>
            <a:pPr marL="19050" algn="ctr">
              <a:spcBef>
                <a:spcPts val="743"/>
              </a:spcBef>
              <a:buClr>
                <a:srgbClr val="0461C1"/>
              </a:buClr>
              <a:tabLst>
                <a:tab pos="533400" algn="l"/>
              </a:tabLst>
            </a:pPr>
            <a:endParaRPr lang="en-US" sz="3600">
              <a:solidFill>
                <a:srgbClr val="323130"/>
              </a:solidFill>
              <a:latin typeface="Segoe UI Semilight" panose="020B0402040204020203" pitchFamily="34" charset="0"/>
              <a:cs typeface="Segoe UI Semilight" panose="020B0402040204020203" pitchFamily="34" charset="0"/>
            </a:endParaRPr>
          </a:p>
          <a:p>
            <a:pPr marL="19050" algn="ctr">
              <a:spcBef>
                <a:spcPts val="743"/>
              </a:spcBef>
              <a:buClr>
                <a:srgbClr val="0461C1"/>
              </a:buClr>
              <a:tabLst>
                <a:tab pos="533400" algn="l"/>
              </a:tabLst>
            </a:pPr>
            <a:r>
              <a:rPr lang="en-US" sz="3600">
                <a:solidFill>
                  <a:srgbClr val="323130"/>
                </a:solidFill>
                <a:latin typeface="Segoe UI Semilight" panose="020B0402040204020203" pitchFamily="34" charset="0"/>
                <a:cs typeface="Segoe UI Semilight" panose="020B0402040204020203" pitchFamily="34" charset="0"/>
              </a:rPr>
              <a:t>All information related to the program can be found at njeda.com/new-jersey-innovation-fellows-program. </a:t>
            </a:r>
          </a:p>
          <a:p>
            <a:pPr marL="19050" algn="ctr">
              <a:spcBef>
                <a:spcPts val="743"/>
              </a:spcBef>
              <a:buClr>
                <a:srgbClr val="0461C1"/>
              </a:buClr>
              <a:tabLst>
                <a:tab pos="533400" algn="l"/>
              </a:tabLst>
            </a:pPr>
            <a:endParaRPr lang="en-US" sz="3600">
              <a:solidFill>
                <a:srgbClr val="323130"/>
              </a:solidFill>
              <a:latin typeface="Segoe UI Semilight" panose="020B0402040204020203" pitchFamily="34" charset="0"/>
              <a:cs typeface="Segoe UI Semilight" panose="020B0402040204020203" pitchFamily="34" charset="0"/>
            </a:endParaRPr>
          </a:p>
        </p:txBody>
      </p:sp>
      <p:sp>
        <p:nvSpPr>
          <p:cNvPr id="13" name="Title 12">
            <a:extLst>
              <a:ext uri="{FF2B5EF4-FFF2-40B4-BE49-F238E27FC236}">
                <a16:creationId xmlns:a16="http://schemas.microsoft.com/office/drawing/2014/main" id="{FECE61E7-D837-0B23-4634-DA61743D8018}"/>
              </a:ext>
            </a:extLst>
          </p:cNvPr>
          <p:cNvSpPr>
            <a:spLocks noGrp="1"/>
          </p:cNvSpPr>
          <p:nvPr>
            <p:ph type="title"/>
          </p:nvPr>
        </p:nvSpPr>
        <p:spPr>
          <a:xfrm>
            <a:off x="4572000" y="931152"/>
            <a:ext cx="10420350" cy="877163"/>
          </a:xfrm>
        </p:spPr>
        <p:txBody>
          <a:bodyPr>
            <a:normAutofit fontScale="90000"/>
          </a:bodyPr>
          <a:lstStyle/>
          <a:p>
            <a:r>
              <a:rPr lang="en-US">
                <a:solidFill>
                  <a:srgbClr val="00597C"/>
                </a:solidFill>
                <a:latin typeface="Segoe UI Semilight" panose="020B0402040204020203" pitchFamily="34" charset="0"/>
                <a:cs typeface="Segoe UI Semilight" panose="020B0402040204020203" pitchFamily="34" charset="0"/>
              </a:rPr>
              <a:t>Important Program Material</a:t>
            </a:r>
          </a:p>
        </p:txBody>
      </p:sp>
      <p:grpSp>
        <p:nvGrpSpPr>
          <p:cNvPr id="2" name="Group 40">
            <a:extLst>
              <a:ext uri="{FF2B5EF4-FFF2-40B4-BE49-F238E27FC236}">
                <a16:creationId xmlns:a16="http://schemas.microsoft.com/office/drawing/2014/main" id="{D9B59405-400C-A7BC-1DBA-BFD17EFDDB54}"/>
              </a:ext>
            </a:extLst>
          </p:cNvPr>
          <p:cNvGrpSpPr/>
          <p:nvPr/>
        </p:nvGrpSpPr>
        <p:grpSpPr>
          <a:xfrm>
            <a:off x="1981200" y="2018949"/>
            <a:ext cx="8201025" cy="85725"/>
            <a:chOff x="0" y="0"/>
            <a:chExt cx="10934700" cy="114300"/>
          </a:xfrm>
        </p:grpSpPr>
        <p:sp>
          <p:nvSpPr>
            <p:cNvPr id="10" name="Freeform 41">
              <a:extLst>
                <a:ext uri="{FF2B5EF4-FFF2-40B4-BE49-F238E27FC236}">
                  <a16:creationId xmlns:a16="http://schemas.microsoft.com/office/drawing/2014/main" id="{E06FC2DC-97F6-55D4-44BD-4C86DD75AE62}"/>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grpSp>
        <p:nvGrpSpPr>
          <p:cNvPr id="11" name="Group 38">
            <a:extLst>
              <a:ext uri="{FF2B5EF4-FFF2-40B4-BE49-F238E27FC236}">
                <a16:creationId xmlns:a16="http://schemas.microsoft.com/office/drawing/2014/main" id="{1DF11204-EEF0-1CB9-20E8-98EF06D9FE4C}"/>
              </a:ext>
            </a:extLst>
          </p:cNvPr>
          <p:cNvGrpSpPr/>
          <p:nvPr/>
        </p:nvGrpSpPr>
        <p:grpSpPr>
          <a:xfrm>
            <a:off x="8765041" y="2018948"/>
            <a:ext cx="6962095" cy="85725"/>
            <a:chOff x="0" y="0"/>
            <a:chExt cx="10934700" cy="114300"/>
          </a:xfrm>
        </p:grpSpPr>
        <p:sp>
          <p:nvSpPr>
            <p:cNvPr id="12" name="Freeform 39">
              <a:extLst>
                <a:ext uri="{FF2B5EF4-FFF2-40B4-BE49-F238E27FC236}">
                  <a16:creationId xmlns:a16="http://schemas.microsoft.com/office/drawing/2014/main" id="{E16AB638-DA30-DC8A-A092-D3B4B7806B4B}"/>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15" name="Group 5">
            <a:extLst>
              <a:ext uri="{FF2B5EF4-FFF2-40B4-BE49-F238E27FC236}">
                <a16:creationId xmlns:a16="http://schemas.microsoft.com/office/drawing/2014/main" id="{DE9A10AB-196D-13F4-2632-789B27205156}"/>
              </a:ext>
            </a:extLst>
          </p:cNvPr>
          <p:cNvGrpSpPr/>
          <p:nvPr/>
        </p:nvGrpSpPr>
        <p:grpSpPr>
          <a:xfrm>
            <a:off x="10608431" y="-6912981"/>
            <a:ext cx="9699522" cy="8487082"/>
            <a:chOff x="0" y="0"/>
            <a:chExt cx="812800" cy="711200"/>
          </a:xfrm>
        </p:grpSpPr>
        <p:sp>
          <p:nvSpPr>
            <p:cNvPr id="16" name="Freeform 6">
              <a:extLst>
                <a:ext uri="{FF2B5EF4-FFF2-40B4-BE49-F238E27FC236}">
                  <a16:creationId xmlns:a16="http://schemas.microsoft.com/office/drawing/2014/main" id="{F2DEEEC3-74C9-3107-8C25-07FDAA4C9E58}"/>
                </a:ext>
              </a:extLst>
            </p:cNvPr>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17" name="TextBox 7">
              <a:extLst>
                <a:ext uri="{FF2B5EF4-FFF2-40B4-BE49-F238E27FC236}">
                  <a16:creationId xmlns:a16="http://schemas.microsoft.com/office/drawing/2014/main" id="{CE4BAA64-E957-1672-8A85-C9794C1CA60A}"/>
                </a:ext>
              </a:extLst>
            </p:cNvPr>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18" name="Group 8">
            <a:extLst>
              <a:ext uri="{FF2B5EF4-FFF2-40B4-BE49-F238E27FC236}">
                <a16:creationId xmlns:a16="http://schemas.microsoft.com/office/drawing/2014/main" id="{473CFA44-1723-8FCA-D796-590CA4E8E39E}"/>
              </a:ext>
            </a:extLst>
          </p:cNvPr>
          <p:cNvGrpSpPr/>
          <p:nvPr/>
        </p:nvGrpSpPr>
        <p:grpSpPr>
          <a:xfrm>
            <a:off x="1028700" y="8936831"/>
            <a:ext cx="3086100" cy="2700338"/>
            <a:chOff x="0" y="0"/>
            <a:chExt cx="812800" cy="711200"/>
          </a:xfrm>
        </p:grpSpPr>
        <p:sp>
          <p:nvSpPr>
            <p:cNvPr id="19" name="Freeform 9">
              <a:extLst>
                <a:ext uri="{FF2B5EF4-FFF2-40B4-BE49-F238E27FC236}">
                  <a16:creationId xmlns:a16="http://schemas.microsoft.com/office/drawing/2014/main" id="{C9F0C3CD-2B5C-1108-DE04-D28F20A92212}"/>
                </a:ext>
              </a:extLst>
            </p:cNvPr>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20" name="TextBox 10">
              <a:extLst>
                <a:ext uri="{FF2B5EF4-FFF2-40B4-BE49-F238E27FC236}">
                  <a16:creationId xmlns:a16="http://schemas.microsoft.com/office/drawing/2014/main" id="{E0FAFA85-880D-195F-844A-F8256B4F14FC}"/>
                </a:ext>
              </a:extLst>
            </p:cNvPr>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pic>
        <p:nvPicPr>
          <p:cNvPr id="21" name="Picture 20" descr="Logo&#10;&#10;AI-generated content may be incorrect.">
            <a:extLst>
              <a:ext uri="{FF2B5EF4-FFF2-40B4-BE49-F238E27FC236}">
                <a16:creationId xmlns:a16="http://schemas.microsoft.com/office/drawing/2014/main" id="{98D6F02F-7A95-8B73-6887-D35591867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3400" y="8701125"/>
            <a:ext cx="2006652" cy="113217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4"/>
          <p:cNvGrpSpPr/>
          <p:nvPr/>
        </p:nvGrpSpPr>
        <p:grpSpPr>
          <a:xfrm>
            <a:off x="10270836" y="-6705772"/>
            <a:ext cx="10250758" cy="8969413"/>
            <a:chOff x="0" y="0"/>
            <a:chExt cx="812800" cy="711200"/>
          </a:xfrm>
        </p:grpSpPr>
        <p:sp>
          <p:nvSpPr>
            <p:cNvPr id="15" name="Freeform 15"/>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16" name="TextBox 16"/>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17" name="Group 17"/>
          <p:cNvGrpSpPr/>
          <p:nvPr/>
        </p:nvGrpSpPr>
        <p:grpSpPr>
          <a:xfrm>
            <a:off x="1028700" y="8936831"/>
            <a:ext cx="3086100" cy="2700338"/>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19" name="TextBox 19"/>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pic>
        <p:nvPicPr>
          <p:cNvPr id="24" name="Picture 23" descr="Logo&#10;&#10;AI-generated content may be incorrect.">
            <a:extLst>
              <a:ext uri="{FF2B5EF4-FFF2-40B4-BE49-F238E27FC236}">
                <a16:creationId xmlns:a16="http://schemas.microsoft.com/office/drawing/2014/main" id="{9A530C75-A7B8-723E-7318-3FB53777B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5341" y="2409591"/>
            <a:ext cx="8737315" cy="4929677"/>
          </a:xfrm>
          <a:prstGeom prst="rect">
            <a:avLst/>
          </a:prstGeom>
        </p:spPr>
      </p:pic>
      <p:sp>
        <p:nvSpPr>
          <p:cNvPr id="3" name="TextBox 17">
            <a:extLst>
              <a:ext uri="{FF2B5EF4-FFF2-40B4-BE49-F238E27FC236}">
                <a16:creationId xmlns:a16="http://schemas.microsoft.com/office/drawing/2014/main" id="{E0CE1CF3-1586-E7E4-C94E-3131CDB3D61D}"/>
              </a:ext>
            </a:extLst>
          </p:cNvPr>
          <p:cNvSpPr txBox="1"/>
          <p:nvPr/>
        </p:nvSpPr>
        <p:spPr>
          <a:xfrm>
            <a:off x="7734887" y="8054985"/>
            <a:ext cx="2676437" cy="512405"/>
          </a:xfrm>
          <a:prstGeom prst="rect">
            <a:avLst/>
          </a:prstGeom>
        </p:spPr>
        <p:txBody>
          <a:bodyPr lIns="0" tIns="0" rIns="0" bIns="0" rtlCol="0" anchor="t">
            <a:spAutoFit/>
          </a:bodyPr>
          <a:lstStyle/>
          <a:p>
            <a:pPr algn="l">
              <a:lnSpc>
                <a:spcPts val="3959"/>
              </a:lnSpc>
              <a:spcBef>
                <a:spcPct val="0"/>
              </a:spcBef>
            </a:pPr>
            <a:r>
              <a:rPr lang="en-US" sz="3599">
                <a:solidFill>
                  <a:srgbClr val="84BF43"/>
                </a:solidFill>
                <a:latin typeface="Bebas"/>
                <a:ea typeface="Bebas"/>
                <a:cs typeface="Bebas"/>
                <a:sym typeface="Bebas"/>
              </a:rPr>
              <a:t>@NEWJERSEYEDA</a:t>
            </a:r>
          </a:p>
        </p:txBody>
      </p:sp>
      <p:sp>
        <p:nvSpPr>
          <p:cNvPr id="6" name="TextBox 18">
            <a:extLst>
              <a:ext uri="{FF2B5EF4-FFF2-40B4-BE49-F238E27FC236}">
                <a16:creationId xmlns:a16="http://schemas.microsoft.com/office/drawing/2014/main" id="{19ED2A78-B6C5-4546-35D3-B6CEC6DFE0B2}"/>
              </a:ext>
            </a:extLst>
          </p:cNvPr>
          <p:cNvSpPr txBox="1"/>
          <p:nvPr/>
        </p:nvSpPr>
        <p:spPr>
          <a:xfrm>
            <a:off x="7664228" y="9351264"/>
            <a:ext cx="2888962" cy="538609"/>
          </a:xfrm>
          <a:prstGeom prst="rect">
            <a:avLst/>
          </a:prstGeom>
        </p:spPr>
        <p:txBody>
          <a:bodyPr wrap="square" lIns="0" tIns="0" rIns="0" bIns="0" rtlCol="0" anchor="t">
            <a:spAutoFit/>
          </a:bodyPr>
          <a:lstStyle/>
          <a:p>
            <a:pPr algn="ctr">
              <a:lnSpc>
                <a:spcPts val="4219"/>
              </a:lnSpc>
              <a:spcBef>
                <a:spcPct val="0"/>
              </a:spcBef>
            </a:pPr>
            <a:r>
              <a:rPr lang="en-US" sz="4000">
                <a:solidFill>
                  <a:srgbClr val="84BF43"/>
                </a:solidFill>
                <a:latin typeface="Bebas"/>
                <a:ea typeface="Bebas"/>
                <a:cs typeface="Bebas"/>
                <a:sym typeface="Bebas"/>
              </a:rPr>
              <a:t>WWW.NJEDA.GOV</a:t>
            </a:r>
          </a:p>
        </p:txBody>
      </p:sp>
      <p:pic>
        <p:nvPicPr>
          <p:cNvPr id="8" name="Picture 7" descr="Icon&#10;&#10;AI-generated content may be incorrect.">
            <a:extLst>
              <a:ext uri="{FF2B5EF4-FFF2-40B4-BE49-F238E27FC236}">
                <a16:creationId xmlns:a16="http://schemas.microsoft.com/office/drawing/2014/main" id="{7D5A2F2C-24E8-B116-551E-5A67C5D20B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5614" y="8449139"/>
            <a:ext cx="2807095" cy="838386"/>
          </a:xfrm>
          <a:prstGeom prst="rect">
            <a:avLst/>
          </a:prstGeom>
        </p:spPr>
      </p:pic>
      <p:sp>
        <p:nvSpPr>
          <p:cNvPr id="10" name="AutoShape 19">
            <a:extLst>
              <a:ext uri="{FF2B5EF4-FFF2-40B4-BE49-F238E27FC236}">
                <a16:creationId xmlns:a16="http://schemas.microsoft.com/office/drawing/2014/main" id="{9AB8FEBF-FE7F-23E5-696A-AE0AD7023AC1}"/>
              </a:ext>
            </a:extLst>
          </p:cNvPr>
          <p:cNvSpPr/>
          <p:nvPr/>
        </p:nvSpPr>
        <p:spPr>
          <a:xfrm>
            <a:off x="7873485" y="9260298"/>
            <a:ext cx="2395705" cy="0"/>
          </a:xfrm>
          <a:prstGeom prst="line">
            <a:avLst/>
          </a:prstGeom>
          <a:ln w="54935" cap="flat">
            <a:solidFill>
              <a:srgbClr val="0B4F70"/>
            </a:solidFill>
            <a:prstDash val="solid"/>
            <a:headEnd type="none" w="sm" len="sm"/>
            <a:tailEnd type="none" w="sm" len="sm"/>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26779" y="2800505"/>
            <a:ext cx="8146452" cy="25400"/>
            <a:chOff x="12700" y="0"/>
            <a:chExt cx="13491718" cy="25400"/>
          </a:xfrm>
        </p:grpSpPr>
        <p:sp>
          <p:nvSpPr>
            <p:cNvPr id="3" name="Freeform 3"/>
            <p:cNvSpPr/>
            <p:nvPr/>
          </p:nvSpPr>
          <p:spPr>
            <a:xfrm>
              <a:off x="12700" y="12700"/>
              <a:ext cx="13491718" cy="0"/>
            </a:xfrm>
            <a:custGeom>
              <a:avLst/>
              <a:gdLst/>
              <a:ahLst/>
              <a:cxnLst/>
              <a:rect l="l" t="t" r="r" b="b"/>
              <a:pathLst>
                <a:path w="13491718">
                  <a:moveTo>
                    <a:pt x="0" y="0"/>
                  </a:moveTo>
                  <a:lnTo>
                    <a:pt x="13491718" y="0"/>
                  </a:lnTo>
                </a:path>
              </a:pathLst>
            </a:custGeom>
            <a:solidFill>
              <a:srgbClr val="5B9BD5"/>
            </a:solidFill>
          </p:spPr>
          <p:txBody>
            <a:bodyPr/>
            <a:lstStyle/>
            <a:p>
              <a:endParaRPr lang="en-US"/>
            </a:p>
          </p:txBody>
        </p:sp>
        <p:sp>
          <p:nvSpPr>
            <p:cNvPr id="4" name="Freeform 4"/>
            <p:cNvSpPr/>
            <p:nvPr/>
          </p:nvSpPr>
          <p:spPr>
            <a:xfrm>
              <a:off x="12700" y="0"/>
              <a:ext cx="13491718" cy="25400"/>
            </a:xfrm>
            <a:custGeom>
              <a:avLst/>
              <a:gdLst/>
              <a:ahLst/>
              <a:cxnLst/>
              <a:rect l="l" t="t" r="r" b="b"/>
              <a:pathLst>
                <a:path w="13491718" h="25400">
                  <a:moveTo>
                    <a:pt x="0" y="0"/>
                  </a:moveTo>
                  <a:lnTo>
                    <a:pt x="13491718" y="0"/>
                  </a:lnTo>
                  <a:lnTo>
                    <a:pt x="13491718" y="25400"/>
                  </a:lnTo>
                  <a:lnTo>
                    <a:pt x="0" y="25400"/>
                  </a:lnTo>
                  <a:close/>
                </a:path>
              </a:pathLst>
            </a:custGeom>
            <a:solidFill>
              <a:srgbClr val="5B9BD5"/>
            </a:solidFill>
          </p:spPr>
          <p:txBody>
            <a:bodyPr/>
            <a:lstStyle/>
            <a:p>
              <a:endParaRPr lang="en-US"/>
            </a:p>
          </p:txBody>
        </p:sp>
      </p:grpSp>
      <p:grpSp>
        <p:nvGrpSpPr>
          <p:cNvPr id="5" name="Group 5"/>
          <p:cNvGrpSpPr/>
          <p:nvPr/>
        </p:nvGrpSpPr>
        <p:grpSpPr>
          <a:xfrm>
            <a:off x="7026779" y="3903908"/>
            <a:ext cx="8146452" cy="25400"/>
            <a:chOff x="12700" y="0"/>
            <a:chExt cx="13491718" cy="25400"/>
          </a:xfrm>
        </p:grpSpPr>
        <p:sp>
          <p:nvSpPr>
            <p:cNvPr id="6" name="Freeform 6"/>
            <p:cNvSpPr/>
            <p:nvPr/>
          </p:nvSpPr>
          <p:spPr>
            <a:xfrm>
              <a:off x="12700" y="12700"/>
              <a:ext cx="13491718" cy="0"/>
            </a:xfrm>
            <a:custGeom>
              <a:avLst/>
              <a:gdLst/>
              <a:ahLst/>
              <a:cxnLst/>
              <a:rect l="l" t="t" r="r" b="b"/>
              <a:pathLst>
                <a:path w="13491718">
                  <a:moveTo>
                    <a:pt x="0" y="0"/>
                  </a:moveTo>
                  <a:lnTo>
                    <a:pt x="13491718" y="0"/>
                  </a:lnTo>
                </a:path>
              </a:pathLst>
            </a:custGeom>
            <a:solidFill>
              <a:srgbClr val="5B9BD5"/>
            </a:solidFill>
          </p:spPr>
          <p:txBody>
            <a:bodyPr/>
            <a:lstStyle/>
            <a:p>
              <a:endParaRPr lang="en-US"/>
            </a:p>
          </p:txBody>
        </p:sp>
        <p:sp>
          <p:nvSpPr>
            <p:cNvPr id="7" name="Freeform 7"/>
            <p:cNvSpPr/>
            <p:nvPr/>
          </p:nvSpPr>
          <p:spPr>
            <a:xfrm>
              <a:off x="12700" y="0"/>
              <a:ext cx="13491718" cy="25400"/>
            </a:xfrm>
            <a:custGeom>
              <a:avLst/>
              <a:gdLst/>
              <a:ahLst/>
              <a:cxnLst/>
              <a:rect l="l" t="t" r="r" b="b"/>
              <a:pathLst>
                <a:path w="13491718" h="25400">
                  <a:moveTo>
                    <a:pt x="0" y="0"/>
                  </a:moveTo>
                  <a:lnTo>
                    <a:pt x="13491718" y="0"/>
                  </a:lnTo>
                  <a:lnTo>
                    <a:pt x="13491718" y="25400"/>
                  </a:lnTo>
                  <a:lnTo>
                    <a:pt x="0" y="25400"/>
                  </a:lnTo>
                  <a:close/>
                </a:path>
              </a:pathLst>
            </a:custGeom>
            <a:solidFill>
              <a:srgbClr val="5B9BD5"/>
            </a:solidFill>
          </p:spPr>
          <p:txBody>
            <a:bodyPr/>
            <a:lstStyle/>
            <a:p>
              <a:endParaRPr lang="en-US"/>
            </a:p>
          </p:txBody>
        </p:sp>
      </p:grpSp>
      <p:grpSp>
        <p:nvGrpSpPr>
          <p:cNvPr id="8" name="Group 8"/>
          <p:cNvGrpSpPr/>
          <p:nvPr/>
        </p:nvGrpSpPr>
        <p:grpSpPr>
          <a:xfrm>
            <a:off x="7026779" y="5010757"/>
            <a:ext cx="8146452" cy="25400"/>
            <a:chOff x="12700" y="0"/>
            <a:chExt cx="13491718" cy="25400"/>
          </a:xfrm>
        </p:grpSpPr>
        <p:sp>
          <p:nvSpPr>
            <p:cNvPr id="9" name="Freeform 9"/>
            <p:cNvSpPr/>
            <p:nvPr/>
          </p:nvSpPr>
          <p:spPr>
            <a:xfrm>
              <a:off x="12700" y="12700"/>
              <a:ext cx="13491718" cy="0"/>
            </a:xfrm>
            <a:custGeom>
              <a:avLst/>
              <a:gdLst/>
              <a:ahLst/>
              <a:cxnLst/>
              <a:rect l="l" t="t" r="r" b="b"/>
              <a:pathLst>
                <a:path w="13491718">
                  <a:moveTo>
                    <a:pt x="0" y="0"/>
                  </a:moveTo>
                  <a:lnTo>
                    <a:pt x="13491718" y="0"/>
                  </a:lnTo>
                </a:path>
              </a:pathLst>
            </a:custGeom>
            <a:solidFill>
              <a:srgbClr val="5B9BD5"/>
            </a:solidFill>
          </p:spPr>
          <p:txBody>
            <a:bodyPr/>
            <a:lstStyle/>
            <a:p>
              <a:endParaRPr lang="en-US"/>
            </a:p>
          </p:txBody>
        </p:sp>
        <p:sp>
          <p:nvSpPr>
            <p:cNvPr id="10" name="Freeform 10"/>
            <p:cNvSpPr/>
            <p:nvPr/>
          </p:nvSpPr>
          <p:spPr>
            <a:xfrm>
              <a:off x="12700" y="0"/>
              <a:ext cx="13491718" cy="25400"/>
            </a:xfrm>
            <a:custGeom>
              <a:avLst/>
              <a:gdLst/>
              <a:ahLst/>
              <a:cxnLst/>
              <a:rect l="l" t="t" r="r" b="b"/>
              <a:pathLst>
                <a:path w="13491718" h="25400">
                  <a:moveTo>
                    <a:pt x="0" y="0"/>
                  </a:moveTo>
                  <a:lnTo>
                    <a:pt x="13491718" y="0"/>
                  </a:lnTo>
                  <a:lnTo>
                    <a:pt x="13491718" y="25400"/>
                  </a:lnTo>
                  <a:lnTo>
                    <a:pt x="0" y="25400"/>
                  </a:lnTo>
                  <a:close/>
                </a:path>
              </a:pathLst>
            </a:custGeom>
            <a:solidFill>
              <a:srgbClr val="5B9BD5"/>
            </a:solidFill>
          </p:spPr>
          <p:txBody>
            <a:bodyPr/>
            <a:lstStyle/>
            <a:p>
              <a:endParaRPr lang="en-US"/>
            </a:p>
          </p:txBody>
        </p:sp>
      </p:grpSp>
      <p:grpSp>
        <p:nvGrpSpPr>
          <p:cNvPr id="11" name="Group 11"/>
          <p:cNvGrpSpPr/>
          <p:nvPr/>
        </p:nvGrpSpPr>
        <p:grpSpPr>
          <a:xfrm>
            <a:off x="7026779" y="6125275"/>
            <a:ext cx="8146452" cy="25400"/>
            <a:chOff x="12700" y="0"/>
            <a:chExt cx="13491718" cy="25400"/>
          </a:xfrm>
        </p:grpSpPr>
        <p:sp>
          <p:nvSpPr>
            <p:cNvPr id="12" name="Freeform 12"/>
            <p:cNvSpPr/>
            <p:nvPr/>
          </p:nvSpPr>
          <p:spPr>
            <a:xfrm>
              <a:off x="12700" y="12700"/>
              <a:ext cx="13491718" cy="0"/>
            </a:xfrm>
            <a:custGeom>
              <a:avLst/>
              <a:gdLst/>
              <a:ahLst/>
              <a:cxnLst/>
              <a:rect l="l" t="t" r="r" b="b"/>
              <a:pathLst>
                <a:path w="13491718">
                  <a:moveTo>
                    <a:pt x="0" y="0"/>
                  </a:moveTo>
                  <a:lnTo>
                    <a:pt x="13491718" y="0"/>
                  </a:lnTo>
                </a:path>
              </a:pathLst>
            </a:custGeom>
            <a:solidFill>
              <a:srgbClr val="5B9BD5"/>
            </a:solidFill>
          </p:spPr>
          <p:txBody>
            <a:bodyPr/>
            <a:lstStyle/>
            <a:p>
              <a:endParaRPr lang="en-US"/>
            </a:p>
          </p:txBody>
        </p:sp>
        <p:sp>
          <p:nvSpPr>
            <p:cNvPr id="13" name="Freeform 13"/>
            <p:cNvSpPr/>
            <p:nvPr/>
          </p:nvSpPr>
          <p:spPr>
            <a:xfrm>
              <a:off x="12700" y="0"/>
              <a:ext cx="13491718" cy="25400"/>
            </a:xfrm>
            <a:custGeom>
              <a:avLst/>
              <a:gdLst/>
              <a:ahLst/>
              <a:cxnLst/>
              <a:rect l="l" t="t" r="r" b="b"/>
              <a:pathLst>
                <a:path w="13491718" h="25400">
                  <a:moveTo>
                    <a:pt x="0" y="0"/>
                  </a:moveTo>
                  <a:lnTo>
                    <a:pt x="13491718" y="0"/>
                  </a:lnTo>
                  <a:lnTo>
                    <a:pt x="13491718" y="25400"/>
                  </a:lnTo>
                  <a:lnTo>
                    <a:pt x="0" y="25400"/>
                  </a:lnTo>
                  <a:close/>
                </a:path>
              </a:pathLst>
            </a:custGeom>
            <a:solidFill>
              <a:srgbClr val="5B9BD5"/>
            </a:solidFill>
          </p:spPr>
          <p:txBody>
            <a:bodyPr/>
            <a:lstStyle/>
            <a:p>
              <a:endParaRPr lang="en-US"/>
            </a:p>
          </p:txBody>
        </p:sp>
      </p:grpSp>
      <p:grpSp>
        <p:nvGrpSpPr>
          <p:cNvPr id="14" name="Group 14"/>
          <p:cNvGrpSpPr/>
          <p:nvPr/>
        </p:nvGrpSpPr>
        <p:grpSpPr>
          <a:xfrm>
            <a:off x="7026779" y="7232124"/>
            <a:ext cx="8146452" cy="25400"/>
            <a:chOff x="12700" y="0"/>
            <a:chExt cx="13491718" cy="25400"/>
          </a:xfrm>
        </p:grpSpPr>
        <p:sp>
          <p:nvSpPr>
            <p:cNvPr id="15" name="Freeform 15"/>
            <p:cNvSpPr/>
            <p:nvPr/>
          </p:nvSpPr>
          <p:spPr>
            <a:xfrm>
              <a:off x="12700" y="12700"/>
              <a:ext cx="13491718" cy="0"/>
            </a:xfrm>
            <a:custGeom>
              <a:avLst/>
              <a:gdLst/>
              <a:ahLst/>
              <a:cxnLst/>
              <a:rect l="l" t="t" r="r" b="b"/>
              <a:pathLst>
                <a:path w="13491718">
                  <a:moveTo>
                    <a:pt x="0" y="0"/>
                  </a:moveTo>
                  <a:lnTo>
                    <a:pt x="13491718" y="0"/>
                  </a:lnTo>
                </a:path>
              </a:pathLst>
            </a:custGeom>
            <a:solidFill>
              <a:srgbClr val="5B9BD5"/>
            </a:solidFill>
          </p:spPr>
          <p:txBody>
            <a:bodyPr/>
            <a:lstStyle/>
            <a:p>
              <a:endParaRPr lang="en-US"/>
            </a:p>
          </p:txBody>
        </p:sp>
        <p:sp>
          <p:nvSpPr>
            <p:cNvPr id="16" name="Freeform 16"/>
            <p:cNvSpPr/>
            <p:nvPr/>
          </p:nvSpPr>
          <p:spPr>
            <a:xfrm>
              <a:off x="12700" y="0"/>
              <a:ext cx="13491718" cy="25400"/>
            </a:xfrm>
            <a:custGeom>
              <a:avLst/>
              <a:gdLst/>
              <a:ahLst/>
              <a:cxnLst/>
              <a:rect l="l" t="t" r="r" b="b"/>
              <a:pathLst>
                <a:path w="13491718" h="25400">
                  <a:moveTo>
                    <a:pt x="0" y="0"/>
                  </a:moveTo>
                  <a:lnTo>
                    <a:pt x="13491718" y="0"/>
                  </a:lnTo>
                  <a:lnTo>
                    <a:pt x="13491718" y="25400"/>
                  </a:lnTo>
                  <a:lnTo>
                    <a:pt x="0" y="25400"/>
                  </a:lnTo>
                  <a:close/>
                </a:path>
              </a:pathLst>
            </a:custGeom>
            <a:solidFill>
              <a:srgbClr val="5B9BD5"/>
            </a:solidFill>
          </p:spPr>
          <p:txBody>
            <a:bodyPr/>
            <a:lstStyle/>
            <a:p>
              <a:endParaRPr lang="en-US"/>
            </a:p>
          </p:txBody>
        </p:sp>
      </p:grpSp>
      <p:grpSp>
        <p:nvGrpSpPr>
          <p:cNvPr id="17" name="Group 17"/>
          <p:cNvGrpSpPr/>
          <p:nvPr/>
        </p:nvGrpSpPr>
        <p:grpSpPr>
          <a:xfrm>
            <a:off x="-9525" y="9039882"/>
            <a:ext cx="18307050" cy="1256643"/>
            <a:chOff x="0" y="0"/>
            <a:chExt cx="24409400" cy="1675524"/>
          </a:xfrm>
        </p:grpSpPr>
        <p:sp>
          <p:nvSpPr>
            <p:cNvPr id="18" name="Freeform 18"/>
            <p:cNvSpPr/>
            <p:nvPr/>
          </p:nvSpPr>
          <p:spPr>
            <a:xfrm>
              <a:off x="12700" y="12700"/>
              <a:ext cx="24384000" cy="1650111"/>
            </a:xfrm>
            <a:custGeom>
              <a:avLst/>
              <a:gdLst/>
              <a:ahLst/>
              <a:cxnLst/>
              <a:rect l="l" t="t" r="r" b="b"/>
              <a:pathLst>
                <a:path w="24384000" h="1650111">
                  <a:moveTo>
                    <a:pt x="0" y="0"/>
                  </a:moveTo>
                  <a:lnTo>
                    <a:pt x="24384000" y="0"/>
                  </a:lnTo>
                  <a:lnTo>
                    <a:pt x="24384000" y="1650111"/>
                  </a:lnTo>
                  <a:lnTo>
                    <a:pt x="0" y="1650111"/>
                  </a:lnTo>
                  <a:close/>
                </a:path>
              </a:pathLst>
            </a:custGeom>
            <a:solidFill>
              <a:srgbClr val="00597C"/>
            </a:solidFill>
          </p:spPr>
          <p:txBody>
            <a:bodyPr/>
            <a:lstStyle/>
            <a:p>
              <a:endParaRPr lang="en-US"/>
            </a:p>
          </p:txBody>
        </p:sp>
        <p:sp>
          <p:nvSpPr>
            <p:cNvPr id="19" name="Freeform 19"/>
            <p:cNvSpPr/>
            <p:nvPr/>
          </p:nvSpPr>
          <p:spPr>
            <a:xfrm>
              <a:off x="0" y="0"/>
              <a:ext cx="24409400" cy="1675511"/>
            </a:xfrm>
            <a:custGeom>
              <a:avLst/>
              <a:gdLst/>
              <a:ahLst/>
              <a:cxnLst/>
              <a:rect l="l" t="t" r="r" b="b"/>
              <a:pathLst>
                <a:path w="24409400" h="1675511">
                  <a:moveTo>
                    <a:pt x="12700" y="0"/>
                  </a:moveTo>
                  <a:lnTo>
                    <a:pt x="24396700" y="0"/>
                  </a:lnTo>
                  <a:cubicBezTo>
                    <a:pt x="24403686" y="0"/>
                    <a:pt x="24409400" y="5715"/>
                    <a:pt x="24409400" y="12700"/>
                  </a:cubicBezTo>
                  <a:lnTo>
                    <a:pt x="24409400" y="1662811"/>
                  </a:lnTo>
                  <a:cubicBezTo>
                    <a:pt x="24409400" y="1669796"/>
                    <a:pt x="24403686" y="1675511"/>
                    <a:pt x="24396700" y="1675511"/>
                  </a:cubicBezTo>
                  <a:lnTo>
                    <a:pt x="12700" y="1675511"/>
                  </a:lnTo>
                  <a:cubicBezTo>
                    <a:pt x="5715" y="1675511"/>
                    <a:pt x="0" y="1669796"/>
                    <a:pt x="0" y="1662811"/>
                  </a:cubicBezTo>
                  <a:lnTo>
                    <a:pt x="0" y="12700"/>
                  </a:lnTo>
                  <a:cubicBezTo>
                    <a:pt x="0" y="5715"/>
                    <a:pt x="5715" y="0"/>
                    <a:pt x="12700" y="0"/>
                  </a:cubicBezTo>
                  <a:moveTo>
                    <a:pt x="12700" y="25400"/>
                  </a:moveTo>
                  <a:lnTo>
                    <a:pt x="12700" y="12700"/>
                  </a:lnTo>
                  <a:lnTo>
                    <a:pt x="25400" y="12700"/>
                  </a:lnTo>
                  <a:lnTo>
                    <a:pt x="25400" y="1662811"/>
                  </a:lnTo>
                  <a:lnTo>
                    <a:pt x="12700" y="1662811"/>
                  </a:lnTo>
                  <a:lnTo>
                    <a:pt x="12700" y="1650111"/>
                  </a:lnTo>
                  <a:lnTo>
                    <a:pt x="24396700" y="1650111"/>
                  </a:lnTo>
                  <a:lnTo>
                    <a:pt x="24396700" y="1662811"/>
                  </a:lnTo>
                  <a:lnTo>
                    <a:pt x="24384000" y="1662811"/>
                  </a:lnTo>
                  <a:lnTo>
                    <a:pt x="24384000" y="12700"/>
                  </a:lnTo>
                  <a:lnTo>
                    <a:pt x="24396700" y="12700"/>
                  </a:lnTo>
                  <a:lnTo>
                    <a:pt x="24396700" y="25400"/>
                  </a:lnTo>
                  <a:lnTo>
                    <a:pt x="12700" y="25400"/>
                  </a:lnTo>
                  <a:close/>
                </a:path>
              </a:pathLst>
            </a:custGeom>
            <a:solidFill>
              <a:srgbClr val="000000"/>
            </a:solidFill>
          </p:spPr>
          <p:txBody>
            <a:bodyPr/>
            <a:lstStyle/>
            <a:p>
              <a:endParaRPr lang="en-US"/>
            </a:p>
          </p:txBody>
        </p:sp>
      </p:grpSp>
      <p:grpSp>
        <p:nvGrpSpPr>
          <p:cNvPr id="20" name="Group 20"/>
          <p:cNvGrpSpPr/>
          <p:nvPr/>
        </p:nvGrpSpPr>
        <p:grpSpPr>
          <a:xfrm>
            <a:off x="6431220" y="1464272"/>
            <a:ext cx="211120" cy="6247744"/>
            <a:chOff x="0" y="0"/>
            <a:chExt cx="40858" cy="2042241"/>
          </a:xfrm>
        </p:grpSpPr>
        <p:sp>
          <p:nvSpPr>
            <p:cNvPr id="21" name="Freeform 21"/>
            <p:cNvSpPr/>
            <p:nvPr/>
          </p:nvSpPr>
          <p:spPr>
            <a:xfrm>
              <a:off x="0" y="0"/>
              <a:ext cx="40858" cy="2042241"/>
            </a:xfrm>
            <a:custGeom>
              <a:avLst/>
              <a:gdLst/>
              <a:ahLst/>
              <a:cxnLst/>
              <a:rect l="l" t="t" r="r" b="b"/>
              <a:pathLst>
                <a:path w="40858" h="2042241">
                  <a:moveTo>
                    <a:pt x="0" y="0"/>
                  </a:moveTo>
                  <a:lnTo>
                    <a:pt x="40858" y="0"/>
                  </a:lnTo>
                  <a:lnTo>
                    <a:pt x="40858" y="2042241"/>
                  </a:lnTo>
                  <a:lnTo>
                    <a:pt x="0" y="2042241"/>
                  </a:lnTo>
                  <a:close/>
                </a:path>
              </a:pathLst>
            </a:custGeom>
            <a:solidFill>
              <a:srgbClr val="84BF43"/>
            </a:solidFill>
          </p:spPr>
          <p:txBody>
            <a:bodyPr/>
            <a:lstStyle/>
            <a:p>
              <a:endParaRPr lang="en-US"/>
            </a:p>
          </p:txBody>
        </p:sp>
        <p:sp>
          <p:nvSpPr>
            <p:cNvPr id="22" name="TextBox 22"/>
            <p:cNvSpPr txBox="1"/>
            <p:nvPr/>
          </p:nvSpPr>
          <p:spPr>
            <a:xfrm>
              <a:off x="0" y="0"/>
              <a:ext cx="40858" cy="2042241"/>
            </a:xfrm>
            <a:prstGeom prst="rect">
              <a:avLst/>
            </a:prstGeom>
          </p:spPr>
          <p:txBody>
            <a:bodyPr lIns="50800" tIns="50800" rIns="50800" bIns="50800" rtlCol="0" anchor="ctr"/>
            <a:lstStyle/>
            <a:p>
              <a:pPr algn="ctr">
                <a:lnSpc>
                  <a:spcPts val="2879"/>
                </a:lnSpc>
              </a:pPr>
              <a:endParaRPr/>
            </a:p>
          </p:txBody>
        </p:sp>
      </p:grpSp>
      <p:sp>
        <p:nvSpPr>
          <p:cNvPr id="23" name="TextBox 23"/>
          <p:cNvSpPr txBox="1"/>
          <p:nvPr/>
        </p:nvSpPr>
        <p:spPr>
          <a:xfrm>
            <a:off x="1324726" y="1245885"/>
            <a:ext cx="4878324" cy="1986153"/>
          </a:xfrm>
          <a:prstGeom prst="rect">
            <a:avLst/>
          </a:prstGeom>
        </p:spPr>
        <p:txBody>
          <a:bodyPr lIns="0" tIns="0" rIns="0" bIns="0" rtlCol="0" anchor="t">
            <a:spAutoFit/>
          </a:bodyPr>
          <a:lstStyle/>
          <a:p>
            <a:pPr algn="l">
              <a:lnSpc>
                <a:spcPts val="7776"/>
              </a:lnSpc>
            </a:pPr>
            <a:r>
              <a:rPr lang="en-US" sz="7200" spc="-43">
                <a:solidFill>
                  <a:srgbClr val="004461"/>
                </a:solidFill>
                <a:latin typeface="Segoe UI 2"/>
                <a:ea typeface="Segoe UI 2"/>
                <a:cs typeface="Segoe UI 2"/>
                <a:sym typeface="Segoe UI 2"/>
              </a:rPr>
              <a:t>Table of Contents</a:t>
            </a:r>
          </a:p>
        </p:txBody>
      </p:sp>
      <p:sp>
        <p:nvSpPr>
          <p:cNvPr id="24" name="TextBox 24"/>
          <p:cNvSpPr txBox="1"/>
          <p:nvPr/>
        </p:nvSpPr>
        <p:spPr>
          <a:xfrm>
            <a:off x="7118034" y="2020791"/>
            <a:ext cx="7963952" cy="515543"/>
          </a:xfrm>
          <a:prstGeom prst="rect">
            <a:avLst/>
          </a:prstGeom>
        </p:spPr>
        <p:txBody>
          <a:bodyPr lIns="0" tIns="0" rIns="0" bIns="0" rtlCol="0" anchor="t">
            <a:spAutoFit/>
          </a:bodyPr>
          <a:lstStyle/>
          <a:p>
            <a:pPr algn="l">
              <a:lnSpc>
                <a:spcPts val="4043"/>
              </a:lnSpc>
            </a:pPr>
            <a:r>
              <a:rPr lang="en-US" sz="3743" spc="-22">
                <a:solidFill>
                  <a:srgbClr val="004461"/>
                </a:solidFill>
                <a:latin typeface="Segoe UI 1"/>
                <a:ea typeface="Segoe UI 1"/>
                <a:cs typeface="Segoe UI 1"/>
                <a:sym typeface="Segoe UI 1"/>
              </a:rPr>
              <a:t>About NJEDA</a:t>
            </a:r>
          </a:p>
        </p:txBody>
      </p:sp>
      <p:sp>
        <p:nvSpPr>
          <p:cNvPr id="25" name="TextBox 25"/>
          <p:cNvSpPr txBox="1"/>
          <p:nvPr/>
        </p:nvSpPr>
        <p:spPr>
          <a:xfrm>
            <a:off x="7118034" y="3127639"/>
            <a:ext cx="7963952" cy="515543"/>
          </a:xfrm>
          <a:prstGeom prst="rect">
            <a:avLst/>
          </a:prstGeom>
        </p:spPr>
        <p:txBody>
          <a:bodyPr lIns="0" tIns="0" rIns="0" bIns="0" rtlCol="0" anchor="t">
            <a:spAutoFit/>
          </a:bodyPr>
          <a:lstStyle/>
          <a:p>
            <a:pPr algn="l">
              <a:lnSpc>
                <a:spcPts val="4043"/>
              </a:lnSpc>
            </a:pPr>
            <a:r>
              <a:rPr lang="en-US" sz="3743" spc="35">
                <a:solidFill>
                  <a:srgbClr val="004461"/>
                </a:solidFill>
                <a:latin typeface="Segoe UI 1"/>
                <a:ea typeface="Segoe UI 1"/>
                <a:cs typeface="Segoe UI 1"/>
                <a:sym typeface="Segoe UI 1"/>
              </a:rPr>
              <a:t>Support for Early-Stage Innovation </a:t>
            </a:r>
          </a:p>
        </p:txBody>
      </p:sp>
      <p:sp>
        <p:nvSpPr>
          <p:cNvPr id="26" name="TextBox 26"/>
          <p:cNvSpPr txBox="1"/>
          <p:nvPr/>
        </p:nvSpPr>
        <p:spPr>
          <a:xfrm>
            <a:off x="7118034" y="4234488"/>
            <a:ext cx="7963952" cy="515543"/>
          </a:xfrm>
          <a:prstGeom prst="rect">
            <a:avLst/>
          </a:prstGeom>
        </p:spPr>
        <p:txBody>
          <a:bodyPr lIns="0" tIns="0" rIns="0" bIns="0" rtlCol="0" anchor="t">
            <a:spAutoFit/>
          </a:bodyPr>
          <a:lstStyle/>
          <a:p>
            <a:pPr algn="l">
              <a:lnSpc>
                <a:spcPts val="4043"/>
              </a:lnSpc>
            </a:pPr>
            <a:r>
              <a:rPr lang="en-US" sz="3743" spc="35">
                <a:solidFill>
                  <a:srgbClr val="004461"/>
                </a:solidFill>
                <a:latin typeface="Segoe UI 1"/>
                <a:ea typeface="Segoe UI 1"/>
                <a:cs typeface="Segoe UI 1"/>
                <a:sym typeface="Segoe UI 1"/>
              </a:rPr>
              <a:t>NJIF Overview &amp; Program Structure</a:t>
            </a:r>
          </a:p>
        </p:txBody>
      </p:sp>
      <p:sp>
        <p:nvSpPr>
          <p:cNvPr id="27" name="TextBox 27"/>
          <p:cNvSpPr txBox="1"/>
          <p:nvPr/>
        </p:nvSpPr>
        <p:spPr>
          <a:xfrm>
            <a:off x="7118034" y="5341338"/>
            <a:ext cx="7963952" cy="515543"/>
          </a:xfrm>
          <a:prstGeom prst="rect">
            <a:avLst/>
          </a:prstGeom>
        </p:spPr>
        <p:txBody>
          <a:bodyPr lIns="0" tIns="0" rIns="0" bIns="0" rtlCol="0" anchor="t">
            <a:spAutoFit/>
          </a:bodyPr>
          <a:lstStyle/>
          <a:p>
            <a:pPr algn="l">
              <a:lnSpc>
                <a:spcPts val="4043"/>
              </a:lnSpc>
            </a:pPr>
            <a:r>
              <a:rPr lang="en-US" sz="3743" spc="35">
                <a:solidFill>
                  <a:srgbClr val="004461"/>
                </a:solidFill>
                <a:latin typeface="Segoe UI 1"/>
                <a:ea typeface="Segoe UI 1"/>
                <a:cs typeface="Segoe UI 1"/>
                <a:sym typeface="Segoe UI 1"/>
              </a:rPr>
              <a:t>Application Process &amp; Eligibility </a:t>
            </a:r>
          </a:p>
        </p:txBody>
      </p:sp>
      <p:sp>
        <p:nvSpPr>
          <p:cNvPr id="28" name="TextBox 28"/>
          <p:cNvSpPr txBox="1"/>
          <p:nvPr/>
        </p:nvSpPr>
        <p:spPr>
          <a:xfrm>
            <a:off x="7118034" y="6448187"/>
            <a:ext cx="9510604" cy="512961"/>
          </a:xfrm>
          <a:prstGeom prst="rect">
            <a:avLst/>
          </a:prstGeom>
        </p:spPr>
        <p:txBody>
          <a:bodyPr wrap="square" lIns="0" tIns="0" rIns="0" bIns="0" rtlCol="0" anchor="t">
            <a:spAutoFit/>
          </a:bodyPr>
          <a:lstStyle/>
          <a:p>
            <a:pPr algn="l">
              <a:lnSpc>
                <a:spcPts val="4043"/>
              </a:lnSpc>
            </a:pPr>
            <a:r>
              <a:rPr lang="en-US" sz="3700" spc="35">
                <a:solidFill>
                  <a:srgbClr val="004461"/>
                </a:solidFill>
                <a:latin typeface="Segoe UI 1"/>
                <a:ea typeface="Segoe UI 1"/>
                <a:cs typeface="Segoe UI 1"/>
                <a:sym typeface="Segoe UI 1"/>
              </a:rPr>
              <a:t>Looking Ahead: Important Program Material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510903" y="3115866"/>
            <a:ext cx="15506253" cy="5334794"/>
          </a:xfrm>
          <a:prstGeom prst="rect">
            <a:avLst/>
          </a:prstGeom>
        </p:spPr>
        <p:txBody>
          <a:bodyPr lIns="0" tIns="0" rIns="0" bIns="0" rtlCol="0" anchor="t">
            <a:spAutoFit/>
          </a:bodyPr>
          <a:lstStyle/>
          <a:p>
            <a:pPr algn="l">
              <a:lnSpc>
                <a:spcPts val="3240"/>
              </a:lnSpc>
            </a:pPr>
            <a:r>
              <a:rPr lang="en-US" sz="3000" spc="28">
                <a:solidFill>
                  <a:srgbClr val="004461"/>
                </a:solidFill>
                <a:latin typeface="Segoe UI 1"/>
                <a:ea typeface="Segoe UI 1"/>
                <a:cs typeface="Segoe UI 1"/>
                <a:sym typeface="Segoe UI 1"/>
              </a:rPr>
              <a:t>The New Jersey Economic Development Authority (NJEDA) grows the state’s economy and increases equitable access to opportunity by supporting high-quality job creation, catalyzing investment, and fostering vibrant, inclusive community development. The NJEDA works in partnership with a diverse range of stakeholders to implement programs and initiatives that improve quality of life, enhance economic vitality, and strengthen New Jersey’s long-term economic competitiveness.</a:t>
            </a:r>
          </a:p>
          <a:p>
            <a:pPr algn="l">
              <a:lnSpc>
                <a:spcPts val="3240"/>
              </a:lnSpc>
            </a:pPr>
            <a:endParaRPr lang="en-US" sz="3000" spc="28">
              <a:solidFill>
                <a:srgbClr val="004461"/>
              </a:solidFill>
              <a:latin typeface="Segoe UI 1"/>
              <a:ea typeface="Segoe UI 1"/>
              <a:cs typeface="Segoe UI 1"/>
              <a:sym typeface="Segoe UI 1"/>
            </a:endParaRPr>
          </a:p>
          <a:p>
            <a:pPr algn="l">
              <a:lnSpc>
                <a:spcPts val="3240"/>
              </a:lnSpc>
            </a:pPr>
            <a:endParaRPr lang="en-US" sz="3000" spc="28">
              <a:solidFill>
                <a:srgbClr val="004461"/>
              </a:solidFill>
              <a:latin typeface="Segoe UI 1"/>
              <a:ea typeface="Segoe UI 1"/>
              <a:cs typeface="Segoe UI 1"/>
              <a:sym typeface="Segoe UI 1"/>
            </a:endParaRPr>
          </a:p>
          <a:p>
            <a:pPr algn="l">
              <a:lnSpc>
                <a:spcPts val="3240"/>
              </a:lnSpc>
            </a:pPr>
            <a:endParaRPr lang="en-US" sz="3000" spc="28">
              <a:solidFill>
                <a:srgbClr val="004461"/>
              </a:solidFill>
              <a:latin typeface="Segoe UI 1"/>
              <a:ea typeface="Segoe UI 1"/>
              <a:cs typeface="Segoe UI 1"/>
              <a:sym typeface="Segoe UI 1"/>
            </a:endParaRPr>
          </a:p>
          <a:p>
            <a:pPr algn="l">
              <a:lnSpc>
                <a:spcPts val="3240"/>
              </a:lnSpc>
            </a:pPr>
            <a:endParaRPr lang="en-US" sz="3000" spc="28">
              <a:solidFill>
                <a:srgbClr val="004461"/>
              </a:solidFill>
              <a:latin typeface="Segoe UI 1"/>
              <a:ea typeface="Segoe UI 1"/>
              <a:cs typeface="Segoe UI 1"/>
              <a:sym typeface="Segoe UI 1"/>
            </a:endParaRPr>
          </a:p>
          <a:p>
            <a:pPr algn="l">
              <a:lnSpc>
                <a:spcPts val="3240"/>
              </a:lnSpc>
            </a:pPr>
            <a:r>
              <a:rPr lang="en-US" sz="3000" spc="28">
                <a:solidFill>
                  <a:srgbClr val="004461"/>
                </a:solidFill>
                <a:latin typeface="Segoe UI 1"/>
                <a:ea typeface="Segoe UI 1"/>
                <a:cs typeface="Segoe UI 1"/>
                <a:sym typeface="Segoe UI 1"/>
              </a:rPr>
              <a:t>Supports high-quality job creation, catalyze private investment and build the country’s most diverse innovation ecosystem in New Jersey. The division provides value added business engagement and products aimed at commercial businesses within the strategic sectors.</a:t>
            </a:r>
          </a:p>
        </p:txBody>
      </p:sp>
      <p:sp>
        <p:nvSpPr>
          <p:cNvPr id="6" name="TextBox 6"/>
          <p:cNvSpPr txBox="1"/>
          <p:nvPr/>
        </p:nvSpPr>
        <p:spPr>
          <a:xfrm>
            <a:off x="-233550" y="374611"/>
            <a:ext cx="4865419" cy="1810367"/>
          </a:xfrm>
          <a:prstGeom prst="rect">
            <a:avLst/>
          </a:prstGeom>
        </p:spPr>
        <p:txBody>
          <a:bodyPr wrap="square" lIns="0" tIns="0" rIns="0" bIns="0" rtlCol="0" anchor="t">
            <a:spAutoFit/>
          </a:bodyPr>
          <a:lstStyle/>
          <a:p>
            <a:pPr algn="ctr">
              <a:lnSpc>
                <a:spcPts val="7279"/>
              </a:lnSpc>
            </a:pPr>
            <a:r>
              <a:rPr lang="en-US" sz="5199" b="1">
                <a:solidFill>
                  <a:srgbClr val="004461"/>
                </a:solidFill>
                <a:latin typeface="Canva Sans Bold"/>
                <a:ea typeface="Canva Sans Bold"/>
                <a:cs typeface="Canva Sans Bold"/>
                <a:sym typeface="Canva Sans Bold"/>
              </a:rPr>
              <a:t>NJEDA Mission</a:t>
            </a:r>
          </a:p>
        </p:txBody>
      </p:sp>
      <p:sp>
        <p:nvSpPr>
          <p:cNvPr id="7" name="TextBox 7"/>
          <p:cNvSpPr txBox="1"/>
          <p:nvPr/>
        </p:nvSpPr>
        <p:spPr>
          <a:xfrm>
            <a:off x="1364091" y="6226546"/>
            <a:ext cx="12703342" cy="874214"/>
          </a:xfrm>
          <a:prstGeom prst="rect">
            <a:avLst/>
          </a:prstGeom>
        </p:spPr>
        <p:txBody>
          <a:bodyPr wrap="square" lIns="0" tIns="0" rIns="0" bIns="0" rtlCol="0" anchor="t">
            <a:spAutoFit/>
          </a:bodyPr>
          <a:lstStyle/>
          <a:p>
            <a:pPr algn="ctr">
              <a:lnSpc>
                <a:spcPts val="7279"/>
              </a:lnSpc>
            </a:pPr>
            <a:r>
              <a:rPr lang="fr-FR" sz="5150" b="1">
                <a:solidFill>
                  <a:srgbClr val="004461"/>
                </a:solidFill>
                <a:latin typeface="Canva Sans Bold"/>
                <a:ea typeface="Canva Sans Bold"/>
                <a:cs typeface="Canva Sans Bold"/>
                <a:sym typeface="Canva Sans Bold"/>
              </a:rPr>
              <a:t>Economic Transformation (ET) Division </a:t>
            </a:r>
            <a:endParaRPr lang="en-US" sz="5150" b="1">
              <a:solidFill>
                <a:srgbClr val="004461"/>
              </a:solidFill>
              <a:latin typeface="Canva Sans Bold"/>
              <a:ea typeface="Canva Sans Bold"/>
              <a:cs typeface="Canva Sans Bold"/>
              <a:sym typeface="Canva Sans Bold"/>
            </a:endParaRPr>
          </a:p>
        </p:txBody>
      </p:sp>
      <p:grpSp>
        <p:nvGrpSpPr>
          <p:cNvPr id="8" name="Group 8"/>
          <p:cNvGrpSpPr/>
          <p:nvPr/>
        </p:nvGrpSpPr>
        <p:grpSpPr>
          <a:xfrm>
            <a:off x="10890873" y="-5776213"/>
            <a:ext cx="9699522" cy="8487082"/>
            <a:chOff x="0" y="0"/>
            <a:chExt cx="812800" cy="711200"/>
          </a:xfrm>
        </p:grpSpPr>
        <p:sp>
          <p:nvSpPr>
            <p:cNvPr id="9" name="Freeform 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10" name="TextBox 10"/>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11" name="Group 11"/>
          <p:cNvGrpSpPr/>
          <p:nvPr/>
        </p:nvGrpSpPr>
        <p:grpSpPr>
          <a:xfrm>
            <a:off x="1028700" y="8936831"/>
            <a:ext cx="3086100" cy="2700338"/>
            <a:chOff x="0" y="0"/>
            <a:chExt cx="812800" cy="711200"/>
          </a:xfrm>
        </p:grpSpPr>
        <p:sp>
          <p:nvSpPr>
            <p:cNvPr id="12" name="Freeform 1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13" name="TextBox 13"/>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pic>
        <p:nvPicPr>
          <p:cNvPr id="15" name="Picture 14" descr="Logo&#10;&#10;AI-generated content may be incorrect.">
            <a:extLst>
              <a:ext uri="{FF2B5EF4-FFF2-40B4-BE49-F238E27FC236}">
                <a16:creationId xmlns:a16="http://schemas.microsoft.com/office/drawing/2014/main" id="{1FCCF8FA-8FFF-D21E-C1CD-217C790BC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3400" y="8701125"/>
            <a:ext cx="2006652" cy="1132172"/>
          </a:xfrm>
          <a:prstGeom prst="rect">
            <a:avLst/>
          </a:prstGeom>
        </p:spPr>
      </p:pic>
      <p:grpSp>
        <p:nvGrpSpPr>
          <p:cNvPr id="16" name="Group 14">
            <a:extLst>
              <a:ext uri="{FF2B5EF4-FFF2-40B4-BE49-F238E27FC236}">
                <a16:creationId xmlns:a16="http://schemas.microsoft.com/office/drawing/2014/main" id="{6FA4C5EF-70D9-7D80-F7FE-D8EC2FFAE927}"/>
              </a:ext>
            </a:extLst>
          </p:cNvPr>
          <p:cNvGrpSpPr/>
          <p:nvPr/>
        </p:nvGrpSpPr>
        <p:grpSpPr>
          <a:xfrm>
            <a:off x="5762328" y="2344619"/>
            <a:ext cx="8115300" cy="85725"/>
            <a:chOff x="57150" y="0"/>
            <a:chExt cx="10820400" cy="114300"/>
          </a:xfrm>
        </p:grpSpPr>
        <p:sp>
          <p:nvSpPr>
            <p:cNvPr id="14" name="Freeform 15">
              <a:extLst>
                <a:ext uri="{FF2B5EF4-FFF2-40B4-BE49-F238E27FC236}">
                  <a16:creationId xmlns:a16="http://schemas.microsoft.com/office/drawing/2014/main" id="{2521715E-84BA-0448-A249-0E5F6391CB9F}"/>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19" name="Group 16">
            <a:extLst>
              <a:ext uri="{FF2B5EF4-FFF2-40B4-BE49-F238E27FC236}">
                <a16:creationId xmlns:a16="http://schemas.microsoft.com/office/drawing/2014/main" id="{A590E7D1-DFC6-FBF6-FCE5-632B265DCBCD}"/>
              </a:ext>
            </a:extLst>
          </p:cNvPr>
          <p:cNvGrpSpPr/>
          <p:nvPr/>
        </p:nvGrpSpPr>
        <p:grpSpPr>
          <a:xfrm>
            <a:off x="-2222599" y="2340057"/>
            <a:ext cx="8115300" cy="85725"/>
            <a:chOff x="57150" y="0"/>
            <a:chExt cx="10820400" cy="114300"/>
          </a:xfrm>
        </p:grpSpPr>
        <p:sp>
          <p:nvSpPr>
            <p:cNvPr id="18" name="Freeform 17">
              <a:extLst>
                <a:ext uri="{FF2B5EF4-FFF2-40B4-BE49-F238E27FC236}">
                  <a16:creationId xmlns:a16="http://schemas.microsoft.com/office/drawing/2014/main" id="{3395C87F-1981-A06E-FC1D-A3D2752E63BD}"/>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711701" y="569024"/>
            <a:ext cx="17457420" cy="1005078"/>
          </a:xfrm>
          <a:prstGeom prst="rect">
            <a:avLst/>
          </a:prstGeom>
        </p:spPr>
        <p:txBody>
          <a:bodyPr lIns="0" tIns="0" rIns="0" bIns="0" rtlCol="0" anchor="t">
            <a:spAutoFit/>
          </a:bodyPr>
          <a:lstStyle/>
          <a:p>
            <a:pPr algn="ctr">
              <a:lnSpc>
                <a:spcPts val="7776"/>
              </a:lnSpc>
            </a:pPr>
            <a:r>
              <a:rPr lang="en-US" sz="7200" spc="-43">
                <a:solidFill>
                  <a:srgbClr val="004461"/>
                </a:solidFill>
                <a:latin typeface="Segoe UI 2"/>
                <a:ea typeface="Segoe UI 2"/>
                <a:cs typeface="Segoe UI 2"/>
                <a:sym typeface="Segoe UI 2"/>
              </a:rPr>
              <a:t>Early-Stage Support </a:t>
            </a:r>
          </a:p>
        </p:txBody>
      </p:sp>
      <p:sp>
        <p:nvSpPr>
          <p:cNvPr id="4" name="Freeform 4" descr="Diagram  Description automatically generated"/>
          <p:cNvSpPr/>
          <p:nvPr/>
        </p:nvSpPr>
        <p:spPr>
          <a:xfrm>
            <a:off x="4118654" y="1789981"/>
            <a:ext cx="12436624" cy="7306517"/>
          </a:xfrm>
          <a:custGeom>
            <a:avLst/>
            <a:gdLst/>
            <a:ahLst/>
            <a:cxnLst/>
            <a:rect l="l" t="t" r="r" b="b"/>
            <a:pathLst>
              <a:path w="12436624" h="7306517">
                <a:moveTo>
                  <a:pt x="0" y="0"/>
                </a:moveTo>
                <a:lnTo>
                  <a:pt x="12436624" y="0"/>
                </a:lnTo>
                <a:lnTo>
                  <a:pt x="12436624" y="7306517"/>
                </a:lnTo>
                <a:lnTo>
                  <a:pt x="0" y="7306517"/>
                </a:lnTo>
                <a:lnTo>
                  <a:pt x="0" y="0"/>
                </a:lnTo>
                <a:close/>
              </a:path>
            </a:pathLst>
          </a:custGeom>
          <a:blipFill>
            <a:blip r:embed="rId2"/>
            <a:stretch>
              <a:fillRect l="-97" r="-97"/>
            </a:stretch>
          </a:blipFill>
        </p:spPr>
        <p:txBody>
          <a:bodyPr/>
          <a:lstStyle/>
          <a:p>
            <a:endParaRPr lang="en-US"/>
          </a:p>
        </p:txBody>
      </p:sp>
      <p:grpSp>
        <p:nvGrpSpPr>
          <p:cNvPr id="5" name="Group 5"/>
          <p:cNvGrpSpPr/>
          <p:nvPr/>
        </p:nvGrpSpPr>
        <p:grpSpPr>
          <a:xfrm>
            <a:off x="10608431" y="-6912981"/>
            <a:ext cx="9699522" cy="8487082"/>
            <a:chOff x="0" y="0"/>
            <a:chExt cx="812800" cy="711200"/>
          </a:xfrm>
        </p:grpSpPr>
        <p:sp>
          <p:nvSpPr>
            <p:cNvPr id="6" name="Freeform 6"/>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7" name="TextBox 7"/>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8" name="Group 8"/>
          <p:cNvGrpSpPr/>
          <p:nvPr/>
        </p:nvGrpSpPr>
        <p:grpSpPr>
          <a:xfrm>
            <a:off x="1585143" y="7586662"/>
            <a:ext cx="3086100" cy="2700338"/>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10" name="TextBox 10"/>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grpSp>
        <p:nvGrpSpPr>
          <p:cNvPr id="14" name="Group 14">
            <a:extLst>
              <a:ext uri="{FF2B5EF4-FFF2-40B4-BE49-F238E27FC236}">
                <a16:creationId xmlns:a16="http://schemas.microsoft.com/office/drawing/2014/main" id="{1C1F6750-9708-E368-15A3-98D1CE3F6459}"/>
              </a:ext>
            </a:extLst>
          </p:cNvPr>
          <p:cNvGrpSpPr/>
          <p:nvPr/>
        </p:nvGrpSpPr>
        <p:grpSpPr>
          <a:xfrm>
            <a:off x="1765515" y="1751879"/>
            <a:ext cx="8115300" cy="85725"/>
            <a:chOff x="57150" y="0"/>
            <a:chExt cx="10820400" cy="114300"/>
          </a:xfrm>
        </p:grpSpPr>
        <p:sp>
          <p:nvSpPr>
            <p:cNvPr id="13" name="Freeform 15">
              <a:extLst>
                <a:ext uri="{FF2B5EF4-FFF2-40B4-BE49-F238E27FC236}">
                  <a16:creationId xmlns:a16="http://schemas.microsoft.com/office/drawing/2014/main" id="{E6559C72-D3E9-8DA9-397B-7415C2F154CF}"/>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17" name="Group 16">
            <a:extLst>
              <a:ext uri="{FF2B5EF4-FFF2-40B4-BE49-F238E27FC236}">
                <a16:creationId xmlns:a16="http://schemas.microsoft.com/office/drawing/2014/main" id="{B94A42C0-12C8-17D6-CDD2-DA672EAC0641}"/>
              </a:ext>
            </a:extLst>
          </p:cNvPr>
          <p:cNvGrpSpPr/>
          <p:nvPr/>
        </p:nvGrpSpPr>
        <p:grpSpPr>
          <a:xfrm>
            <a:off x="-3328728" y="1751879"/>
            <a:ext cx="8115300" cy="85725"/>
            <a:chOff x="57150" y="0"/>
            <a:chExt cx="10820400" cy="114300"/>
          </a:xfrm>
        </p:grpSpPr>
        <p:sp>
          <p:nvSpPr>
            <p:cNvPr id="16" name="Freeform 17">
              <a:extLst>
                <a:ext uri="{FF2B5EF4-FFF2-40B4-BE49-F238E27FC236}">
                  <a16:creationId xmlns:a16="http://schemas.microsoft.com/office/drawing/2014/main" id="{10EE8C00-87F1-0892-A00E-46AE81D48E18}"/>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7818" y="2219037"/>
            <a:ext cx="2840633" cy="4133830"/>
            <a:chOff x="0" y="0"/>
            <a:chExt cx="3787510" cy="5511774"/>
          </a:xfrm>
        </p:grpSpPr>
        <p:sp>
          <p:nvSpPr>
            <p:cNvPr id="3" name="Freeform 3"/>
            <p:cNvSpPr/>
            <p:nvPr/>
          </p:nvSpPr>
          <p:spPr>
            <a:xfrm>
              <a:off x="12700" y="12700"/>
              <a:ext cx="3762121" cy="5486400"/>
            </a:xfrm>
            <a:custGeom>
              <a:avLst/>
              <a:gdLst/>
              <a:ahLst/>
              <a:cxnLst/>
              <a:rect l="l" t="t" r="r" b="b"/>
              <a:pathLst>
                <a:path w="3762121" h="5486400">
                  <a:moveTo>
                    <a:pt x="0" y="0"/>
                  </a:moveTo>
                  <a:lnTo>
                    <a:pt x="3762121" y="0"/>
                  </a:lnTo>
                  <a:lnTo>
                    <a:pt x="3762121" y="5486400"/>
                  </a:lnTo>
                  <a:lnTo>
                    <a:pt x="0" y="5486400"/>
                  </a:lnTo>
                  <a:close/>
                </a:path>
              </a:pathLst>
            </a:custGeom>
            <a:solidFill>
              <a:srgbClr val="0078AE"/>
            </a:solidFill>
          </p:spPr>
          <p:txBody>
            <a:bodyPr/>
            <a:lstStyle/>
            <a:p>
              <a:endParaRPr lang="en-US"/>
            </a:p>
          </p:txBody>
        </p:sp>
        <p:sp>
          <p:nvSpPr>
            <p:cNvPr id="4" name="Freeform 4"/>
            <p:cNvSpPr/>
            <p:nvPr/>
          </p:nvSpPr>
          <p:spPr>
            <a:xfrm>
              <a:off x="0" y="0"/>
              <a:ext cx="3787521" cy="5511800"/>
            </a:xfrm>
            <a:custGeom>
              <a:avLst/>
              <a:gdLst/>
              <a:ahLst/>
              <a:cxnLst/>
              <a:rect l="l" t="t" r="r" b="b"/>
              <a:pathLst>
                <a:path w="3787521" h="5511800">
                  <a:moveTo>
                    <a:pt x="12700" y="0"/>
                  </a:moveTo>
                  <a:lnTo>
                    <a:pt x="3774821" y="0"/>
                  </a:lnTo>
                  <a:cubicBezTo>
                    <a:pt x="3781806" y="0"/>
                    <a:pt x="3787521" y="5715"/>
                    <a:pt x="3787521" y="12700"/>
                  </a:cubicBezTo>
                  <a:lnTo>
                    <a:pt x="3787521" y="5499100"/>
                  </a:lnTo>
                  <a:cubicBezTo>
                    <a:pt x="3787521" y="5506085"/>
                    <a:pt x="3781806" y="5511800"/>
                    <a:pt x="3774821" y="5511800"/>
                  </a:cubicBezTo>
                  <a:lnTo>
                    <a:pt x="12700" y="5511800"/>
                  </a:lnTo>
                  <a:cubicBezTo>
                    <a:pt x="5715" y="5511800"/>
                    <a:pt x="0" y="5506085"/>
                    <a:pt x="0" y="5499100"/>
                  </a:cubicBezTo>
                  <a:lnTo>
                    <a:pt x="0" y="12700"/>
                  </a:lnTo>
                  <a:cubicBezTo>
                    <a:pt x="0" y="5715"/>
                    <a:pt x="5715" y="0"/>
                    <a:pt x="12700" y="0"/>
                  </a:cubicBezTo>
                  <a:moveTo>
                    <a:pt x="12700" y="25400"/>
                  </a:moveTo>
                  <a:lnTo>
                    <a:pt x="12700" y="12700"/>
                  </a:lnTo>
                  <a:lnTo>
                    <a:pt x="25400" y="12700"/>
                  </a:lnTo>
                  <a:lnTo>
                    <a:pt x="25400" y="5499100"/>
                  </a:lnTo>
                  <a:lnTo>
                    <a:pt x="12700" y="5499100"/>
                  </a:lnTo>
                  <a:lnTo>
                    <a:pt x="12700" y="5486400"/>
                  </a:lnTo>
                  <a:lnTo>
                    <a:pt x="3774821" y="5486400"/>
                  </a:lnTo>
                  <a:lnTo>
                    <a:pt x="3774821" y="5499100"/>
                  </a:lnTo>
                  <a:lnTo>
                    <a:pt x="3762121" y="5499100"/>
                  </a:lnTo>
                  <a:lnTo>
                    <a:pt x="3762121" y="12700"/>
                  </a:lnTo>
                  <a:lnTo>
                    <a:pt x="3774821" y="12700"/>
                  </a:lnTo>
                  <a:lnTo>
                    <a:pt x="3774821" y="25400"/>
                  </a:lnTo>
                  <a:lnTo>
                    <a:pt x="12700" y="25400"/>
                  </a:lnTo>
                  <a:close/>
                </a:path>
              </a:pathLst>
            </a:custGeom>
            <a:solidFill>
              <a:srgbClr val="FFFFFF"/>
            </a:solidFill>
          </p:spPr>
          <p:txBody>
            <a:bodyPr/>
            <a:lstStyle/>
            <a:p>
              <a:endParaRPr lang="en-US"/>
            </a:p>
          </p:txBody>
        </p:sp>
      </p:grpSp>
      <p:grpSp>
        <p:nvGrpSpPr>
          <p:cNvPr id="5" name="Group 5"/>
          <p:cNvGrpSpPr/>
          <p:nvPr/>
        </p:nvGrpSpPr>
        <p:grpSpPr>
          <a:xfrm>
            <a:off x="4630854" y="2219037"/>
            <a:ext cx="2840633" cy="4133830"/>
            <a:chOff x="0" y="0"/>
            <a:chExt cx="3787510" cy="5511774"/>
          </a:xfrm>
        </p:grpSpPr>
        <p:sp>
          <p:nvSpPr>
            <p:cNvPr id="6" name="Freeform 6"/>
            <p:cNvSpPr/>
            <p:nvPr/>
          </p:nvSpPr>
          <p:spPr>
            <a:xfrm>
              <a:off x="12700" y="12700"/>
              <a:ext cx="3762121" cy="5486400"/>
            </a:xfrm>
            <a:custGeom>
              <a:avLst/>
              <a:gdLst/>
              <a:ahLst/>
              <a:cxnLst/>
              <a:rect l="l" t="t" r="r" b="b"/>
              <a:pathLst>
                <a:path w="3762121" h="5486400">
                  <a:moveTo>
                    <a:pt x="0" y="0"/>
                  </a:moveTo>
                  <a:lnTo>
                    <a:pt x="3762121" y="0"/>
                  </a:lnTo>
                  <a:lnTo>
                    <a:pt x="3762121" y="5486400"/>
                  </a:lnTo>
                  <a:lnTo>
                    <a:pt x="0" y="5486400"/>
                  </a:lnTo>
                  <a:close/>
                </a:path>
              </a:pathLst>
            </a:custGeom>
            <a:solidFill>
              <a:srgbClr val="84BF43"/>
            </a:solidFill>
          </p:spPr>
          <p:txBody>
            <a:bodyPr/>
            <a:lstStyle/>
            <a:p>
              <a:endParaRPr lang="en-US"/>
            </a:p>
          </p:txBody>
        </p:sp>
        <p:sp>
          <p:nvSpPr>
            <p:cNvPr id="7" name="Freeform 7"/>
            <p:cNvSpPr/>
            <p:nvPr/>
          </p:nvSpPr>
          <p:spPr>
            <a:xfrm>
              <a:off x="0" y="0"/>
              <a:ext cx="3787521" cy="5511800"/>
            </a:xfrm>
            <a:custGeom>
              <a:avLst/>
              <a:gdLst/>
              <a:ahLst/>
              <a:cxnLst/>
              <a:rect l="l" t="t" r="r" b="b"/>
              <a:pathLst>
                <a:path w="3787521" h="5511800">
                  <a:moveTo>
                    <a:pt x="12700" y="0"/>
                  </a:moveTo>
                  <a:lnTo>
                    <a:pt x="3774821" y="0"/>
                  </a:lnTo>
                  <a:cubicBezTo>
                    <a:pt x="3781806" y="0"/>
                    <a:pt x="3787521" y="5715"/>
                    <a:pt x="3787521" y="12700"/>
                  </a:cubicBezTo>
                  <a:lnTo>
                    <a:pt x="3787521" y="5499100"/>
                  </a:lnTo>
                  <a:cubicBezTo>
                    <a:pt x="3787521" y="5506085"/>
                    <a:pt x="3781806" y="5511800"/>
                    <a:pt x="3774821" y="5511800"/>
                  </a:cubicBezTo>
                  <a:lnTo>
                    <a:pt x="12700" y="5511800"/>
                  </a:lnTo>
                  <a:cubicBezTo>
                    <a:pt x="5715" y="5511800"/>
                    <a:pt x="0" y="5506085"/>
                    <a:pt x="0" y="5499100"/>
                  </a:cubicBezTo>
                  <a:lnTo>
                    <a:pt x="0" y="12700"/>
                  </a:lnTo>
                  <a:cubicBezTo>
                    <a:pt x="0" y="5715"/>
                    <a:pt x="5715" y="0"/>
                    <a:pt x="12700" y="0"/>
                  </a:cubicBezTo>
                  <a:moveTo>
                    <a:pt x="12700" y="25400"/>
                  </a:moveTo>
                  <a:lnTo>
                    <a:pt x="12700" y="12700"/>
                  </a:lnTo>
                  <a:lnTo>
                    <a:pt x="25400" y="12700"/>
                  </a:lnTo>
                  <a:lnTo>
                    <a:pt x="25400" y="5499100"/>
                  </a:lnTo>
                  <a:lnTo>
                    <a:pt x="12700" y="5499100"/>
                  </a:lnTo>
                  <a:lnTo>
                    <a:pt x="12700" y="5486400"/>
                  </a:lnTo>
                  <a:lnTo>
                    <a:pt x="3774821" y="5486400"/>
                  </a:lnTo>
                  <a:lnTo>
                    <a:pt x="3774821" y="5499100"/>
                  </a:lnTo>
                  <a:lnTo>
                    <a:pt x="3762121" y="5499100"/>
                  </a:lnTo>
                  <a:lnTo>
                    <a:pt x="3762121" y="12700"/>
                  </a:lnTo>
                  <a:lnTo>
                    <a:pt x="3774821" y="12700"/>
                  </a:lnTo>
                  <a:lnTo>
                    <a:pt x="3774821" y="25400"/>
                  </a:lnTo>
                  <a:lnTo>
                    <a:pt x="12700" y="25400"/>
                  </a:lnTo>
                  <a:close/>
                </a:path>
              </a:pathLst>
            </a:custGeom>
            <a:solidFill>
              <a:srgbClr val="FFFFFF"/>
            </a:solidFill>
          </p:spPr>
          <p:txBody>
            <a:bodyPr/>
            <a:lstStyle/>
            <a:p>
              <a:endParaRPr lang="en-US"/>
            </a:p>
          </p:txBody>
        </p:sp>
      </p:grpSp>
      <p:grpSp>
        <p:nvGrpSpPr>
          <p:cNvPr id="8" name="Group 8"/>
          <p:cNvGrpSpPr/>
          <p:nvPr/>
        </p:nvGrpSpPr>
        <p:grpSpPr>
          <a:xfrm>
            <a:off x="7743891" y="2219037"/>
            <a:ext cx="2840633" cy="4133830"/>
            <a:chOff x="0" y="0"/>
            <a:chExt cx="3787510" cy="5511774"/>
          </a:xfrm>
        </p:grpSpPr>
        <p:sp>
          <p:nvSpPr>
            <p:cNvPr id="9" name="Freeform 9"/>
            <p:cNvSpPr/>
            <p:nvPr/>
          </p:nvSpPr>
          <p:spPr>
            <a:xfrm>
              <a:off x="12700" y="12700"/>
              <a:ext cx="3762121" cy="5486400"/>
            </a:xfrm>
            <a:custGeom>
              <a:avLst/>
              <a:gdLst/>
              <a:ahLst/>
              <a:cxnLst/>
              <a:rect l="l" t="t" r="r" b="b"/>
              <a:pathLst>
                <a:path w="3762121" h="5486400">
                  <a:moveTo>
                    <a:pt x="0" y="0"/>
                  </a:moveTo>
                  <a:lnTo>
                    <a:pt x="3762121" y="0"/>
                  </a:lnTo>
                  <a:lnTo>
                    <a:pt x="3762121" y="5486400"/>
                  </a:lnTo>
                  <a:lnTo>
                    <a:pt x="0" y="5486400"/>
                  </a:lnTo>
                  <a:close/>
                </a:path>
              </a:pathLst>
            </a:custGeom>
            <a:solidFill>
              <a:srgbClr val="00597C"/>
            </a:solidFill>
          </p:spPr>
          <p:txBody>
            <a:bodyPr/>
            <a:lstStyle/>
            <a:p>
              <a:endParaRPr lang="en-US"/>
            </a:p>
          </p:txBody>
        </p:sp>
        <p:sp>
          <p:nvSpPr>
            <p:cNvPr id="10" name="Freeform 10"/>
            <p:cNvSpPr/>
            <p:nvPr/>
          </p:nvSpPr>
          <p:spPr>
            <a:xfrm>
              <a:off x="0" y="0"/>
              <a:ext cx="3787521" cy="5511800"/>
            </a:xfrm>
            <a:custGeom>
              <a:avLst/>
              <a:gdLst/>
              <a:ahLst/>
              <a:cxnLst/>
              <a:rect l="l" t="t" r="r" b="b"/>
              <a:pathLst>
                <a:path w="3787521" h="5511800">
                  <a:moveTo>
                    <a:pt x="12700" y="0"/>
                  </a:moveTo>
                  <a:lnTo>
                    <a:pt x="3774821" y="0"/>
                  </a:lnTo>
                  <a:cubicBezTo>
                    <a:pt x="3781806" y="0"/>
                    <a:pt x="3787521" y="5715"/>
                    <a:pt x="3787521" y="12700"/>
                  </a:cubicBezTo>
                  <a:lnTo>
                    <a:pt x="3787521" y="5499100"/>
                  </a:lnTo>
                  <a:cubicBezTo>
                    <a:pt x="3787521" y="5506085"/>
                    <a:pt x="3781806" y="5511800"/>
                    <a:pt x="3774821" y="5511800"/>
                  </a:cubicBezTo>
                  <a:lnTo>
                    <a:pt x="12700" y="5511800"/>
                  </a:lnTo>
                  <a:cubicBezTo>
                    <a:pt x="5715" y="5511800"/>
                    <a:pt x="0" y="5506085"/>
                    <a:pt x="0" y="5499100"/>
                  </a:cubicBezTo>
                  <a:lnTo>
                    <a:pt x="0" y="12700"/>
                  </a:lnTo>
                  <a:cubicBezTo>
                    <a:pt x="0" y="5715"/>
                    <a:pt x="5715" y="0"/>
                    <a:pt x="12700" y="0"/>
                  </a:cubicBezTo>
                  <a:moveTo>
                    <a:pt x="12700" y="25400"/>
                  </a:moveTo>
                  <a:lnTo>
                    <a:pt x="12700" y="12700"/>
                  </a:lnTo>
                  <a:lnTo>
                    <a:pt x="25400" y="12700"/>
                  </a:lnTo>
                  <a:lnTo>
                    <a:pt x="25400" y="5499100"/>
                  </a:lnTo>
                  <a:lnTo>
                    <a:pt x="12700" y="5499100"/>
                  </a:lnTo>
                  <a:lnTo>
                    <a:pt x="12700" y="5486400"/>
                  </a:lnTo>
                  <a:lnTo>
                    <a:pt x="3774821" y="5486400"/>
                  </a:lnTo>
                  <a:lnTo>
                    <a:pt x="3774821" y="5499100"/>
                  </a:lnTo>
                  <a:lnTo>
                    <a:pt x="3762121" y="5499100"/>
                  </a:lnTo>
                  <a:lnTo>
                    <a:pt x="3762121" y="12700"/>
                  </a:lnTo>
                  <a:lnTo>
                    <a:pt x="3774821" y="12700"/>
                  </a:lnTo>
                  <a:lnTo>
                    <a:pt x="3774821" y="25400"/>
                  </a:lnTo>
                  <a:lnTo>
                    <a:pt x="12700" y="25400"/>
                  </a:lnTo>
                  <a:close/>
                </a:path>
              </a:pathLst>
            </a:custGeom>
            <a:solidFill>
              <a:srgbClr val="FFFFFF"/>
            </a:solidFill>
          </p:spPr>
          <p:txBody>
            <a:bodyPr/>
            <a:lstStyle/>
            <a:p>
              <a:endParaRPr lang="en-US"/>
            </a:p>
          </p:txBody>
        </p:sp>
      </p:grpSp>
      <p:grpSp>
        <p:nvGrpSpPr>
          <p:cNvPr id="11" name="Group 11"/>
          <p:cNvGrpSpPr/>
          <p:nvPr/>
        </p:nvGrpSpPr>
        <p:grpSpPr>
          <a:xfrm>
            <a:off x="10856928" y="2219037"/>
            <a:ext cx="2840632" cy="4133830"/>
            <a:chOff x="0" y="0"/>
            <a:chExt cx="3787510" cy="5511774"/>
          </a:xfrm>
        </p:grpSpPr>
        <p:sp>
          <p:nvSpPr>
            <p:cNvPr id="12" name="Freeform 12"/>
            <p:cNvSpPr/>
            <p:nvPr/>
          </p:nvSpPr>
          <p:spPr>
            <a:xfrm>
              <a:off x="12700" y="12700"/>
              <a:ext cx="3762121" cy="5486400"/>
            </a:xfrm>
            <a:custGeom>
              <a:avLst/>
              <a:gdLst/>
              <a:ahLst/>
              <a:cxnLst/>
              <a:rect l="l" t="t" r="r" b="b"/>
              <a:pathLst>
                <a:path w="3762121" h="5486400">
                  <a:moveTo>
                    <a:pt x="0" y="0"/>
                  </a:moveTo>
                  <a:lnTo>
                    <a:pt x="3762121" y="0"/>
                  </a:lnTo>
                  <a:lnTo>
                    <a:pt x="3762121" y="5486400"/>
                  </a:lnTo>
                  <a:lnTo>
                    <a:pt x="0" y="5486400"/>
                  </a:lnTo>
                  <a:close/>
                </a:path>
              </a:pathLst>
            </a:custGeom>
            <a:solidFill>
              <a:srgbClr val="84BD00"/>
            </a:solidFill>
          </p:spPr>
          <p:txBody>
            <a:bodyPr/>
            <a:lstStyle/>
            <a:p>
              <a:endParaRPr lang="en-US"/>
            </a:p>
          </p:txBody>
        </p:sp>
        <p:sp>
          <p:nvSpPr>
            <p:cNvPr id="13" name="Freeform 13"/>
            <p:cNvSpPr/>
            <p:nvPr/>
          </p:nvSpPr>
          <p:spPr>
            <a:xfrm>
              <a:off x="0" y="0"/>
              <a:ext cx="3787521" cy="5511800"/>
            </a:xfrm>
            <a:custGeom>
              <a:avLst/>
              <a:gdLst/>
              <a:ahLst/>
              <a:cxnLst/>
              <a:rect l="l" t="t" r="r" b="b"/>
              <a:pathLst>
                <a:path w="3787521" h="5511800">
                  <a:moveTo>
                    <a:pt x="12700" y="0"/>
                  </a:moveTo>
                  <a:lnTo>
                    <a:pt x="3774821" y="0"/>
                  </a:lnTo>
                  <a:cubicBezTo>
                    <a:pt x="3781806" y="0"/>
                    <a:pt x="3787521" y="5715"/>
                    <a:pt x="3787521" y="12700"/>
                  </a:cubicBezTo>
                  <a:lnTo>
                    <a:pt x="3787521" y="5499100"/>
                  </a:lnTo>
                  <a:cubicBezTo>
                    <a:pt x="3787521" y="5506085"/>
                    <a:pt x="3781806" y="5511800"/>
                    <a:pt x="3774821" y="5511800"/>
                  </a:cubicBezTo>
                  <a:lnTo>
                    <a:pt x="12700" y="5511800"/>
                  </a:lnTo>
                  <a:cubicBezTo>
                    <a:pt x="5715" y="5511800"/>
                    <a:pt x="0" y="5506085"/>
                    <a:pt x="0" y="5499100"/>
                  </a:cubicBezTo>
                  <a:lnTo>
                    <a:pt x="0" y="12700"/>
                  </a:lnTo>
                  <a:cubicBezTo>
                    <a:pt x="0" y="5715"/>
                    <a:pt x="5715" y="0"/>
                    <a:pt x="12700" y="0"/>
                  </a:cubicBezTo>
                  <a:moveTo>
                    <a:pt x="12700" y="25400"/>
                  </a:moveTo>
                  <a:lnTo>
                    <a:pt x="12700" y="12700"/>
                  </a:lnTo>
                  <a:lnTo>
                    <a:pt x="25400" y="12700"/>
                  </a:lnTo>
                  <a:lnTo>
                    <a:pt x="25400" y="5499100"/>
                  </a:lnTo>
                  <a:lnTo>
                    <a:pt x="12700" y="5499100"/>
                  </a:lnTo>
                  <a:lnTo>
                    <a:pt x="12700" y="5486400"/>
                  </a:lnTo>
                  <a:lnTo>
                    <a:pt x="3774821" y="5486400"/>
                  </a:lnTo>
                  <a:lnTo>
                    <a:pt x="3774821" y="5499100"/>
                  </a:lnTo>
                  <a:lnTo>
                    <a:pt x="3762121" y="5499100"/>
                  </a:lnTo>
                  <a:lnTo>
                    <a:pt x="3762121" y="12700"/>
                  </a:lnTo>
                  <a:lnTo>
                    <a:pt x="3774821" y="12700"/>
                  </a:lnTo>
                  <a:lnTo>
                    <a:pt x="3774821" y="25400"/>
                  </a:lnTo>
                  <a:lnTo>
                    <a:pt x="12700" y="25400"/>
                  </a:lnTo>
                  <a:close/>
                </a:path>
              </a:pathLst>
            </a:custGeom>
            <a:solidFill>
              <a:srgbClr val="FFFFFF"/>
            </a:solidFill>
          </p:spPr>
          <p:txBody>
            <a:bodyPr/>
            <a:lstStyle/>
            <a:p>
              <a:endParaRPr lang="en-US"/>
            </a:p>
          </p:txBody>
        </p:sp>
      </p:grpSp>
      <p:grpSp>
        <p:nvGrpSpPr>
          <p:cNvPr id="14" name="Group 14"/>
          <p:cNvGrpSpPr/>
          <p:nvPr/>
        </p:nvGrpSpPr>
        <p:grpSpPr>
          <a:xfrm>
            <a:off x="13969963" y="2219037"/>
            <a:ext cx="2840632" cy="4133830"/>
            <a:chOff x="0" y="0"/>
            <a:chExt cx="3787510" cy="5511774"/>
          </a:xfrm>
        </p:grpSpPr>
        <p:sp>
          <p:nvSpPr>
            <p:cNvPr id="15" name="Freeform 15"/>
            <p:cNvSpPr/>
            <p:nvPr/>
          </p:nvSpPr>
          <p:spPr>
            <a:xfrm>
              <a:off x="12700" y="12700"/>
              <a:ext cx="3762121" cy="5486400"/>
            </a:xfrm>
            <a:custGeom>
              <a:avLst/>
              <a:gdLst/>
              <a:ahLst/>
              <a:cxnLst/>
              <a:rect l="l" t="t" r="r" b="b"/>
              <a:pathLst>
                <a:path w="3762121" h="5486400">
                  <a:moveTo>
                    <a:pt x="0" y="0"/>
                  </a:moveTo>
                  <a:lnTo>
                    <a:pt x="3762121" y="0"/>
                  </a:lnTo>
                  <a:lnTo>
                    <a:pt x="3762121" y="5486400"/>
                  </a:lnTo>
                  <a:lnTo>
                    <a:pt x="0" y="5486400"/>
                  </a:lnTo>
                  <a:close/>
                </a:path>
              </a:pathLst>
            </a:custGeom>
            <a:solidFill>
              <a:srgbClr val="0078AE"/>
            </a:solidFill>
          </p:spPr>
          <p:txBody>
            <a:bodyPr/>
            <a:lstStyle/>
            <a:p>
              <a:endParaRPr lang="en-US"/>
            </a:p>
          </p:txBody>
        </p:sp>
        <p:sp>
          <p:nvSpPr>
            <p:cNvPr id="16" name="Freeform 16"/>
            <p:cNvSpPr/>
            <p:nvPr/>
          </p:nvSpPr>
          <p:spPr>
            <a:xfrm>
              <a:off x="0" y="0"/>
              <a:ext cx="3787521" cy="5511800"/>
            </a:xfrm>
            <a:custGeom>
              <a:avLst/>
              <a:gdLst/>
              <a:ahLst/>
              <a:cxnLst/>
              <a:rect l="l" t="t" r="r" b="b"/>
              <a:pathLst>
                <a:path w="3787521" h="5511800">
                  <a:moveTo>
                    <a:pt x="12700" y="0"/>
                  </a:moveTo>
                  <a:lnTo>
                    <a:pt x="3774821" y="0"/>
                  </a:lnTo>
                  <a:cubicBezTo>
                    <a:pt x="3781806" y="0"/>
                    <a:pt x="3787521" y="5715"/>
                    <a:pt x="3787521" y="12700"/>
                  </a:cubicBezTo>
                  <a:lnTo>
                    <a:pt x="3787521" y="5499100"/>
                  </a:lnTo>
                  <a:cubicBezTo>
                    <a:pt x="3787521" y="5506085"/>
                    <a:pt x="3781806" y="5511800"/>
                    <a:pt x="3774821" y="5511800"/>
                  </a:cubicBezTo>
                  <a:lnTo>
                    <a:pt x="12700" y="5511800"/>
                  </a:lnTo>
                  <a:cubicBezTo>
                    <a:pt x="5715" y="5511800"/>
                    <a:pt x="0" y="5506085"/>
                    <a:pt x="0" y="5499100"/>
                  </a:cubicBezTo>
                  <a:lnTo>
                    <a:pt x="0" y="12700"/>
                  </a:lnTo>
                  <a:cubicBezTo>
                    <a:pt x="0" y="5715"/>
                    <a:pt x="5715" y="0"/>
                    <a:pt x="12700" y="0"/>
                  </a:cubicBezTo>
                  <a:moveTo>
                    <a:pt x="12700" y="25400"/>
                  </a:moveTo>
                  <a:lnTo>
                    <a:pt x="12700" y="12700"/>
                  </a:lnTo>
                  <a:lnTo>
                    <a:pt x="25400" y="12700"/>
                  </a:lnTo>
                  <a:lnTo>
                    <a:pt x="25400" y="5499100"/>
                  </a:lnTo>
                  <a:lnTo>
                    <a:pt x="12700" y="5499100"/>
                  </a:lnTo>
                  <a:lnTo>
                    <a:pt x="12700" y="5486400"/>
                  </a:lnTo>
                  <a:lnTo>
                    <a:pt x="3774821" y="5486400"/>
                  </a:lnTo>
                  <a:lnTo>
                    <a:pt x="3774821" y="5499100"/>
                  </a:lnTo>
                  <a:lnTo>
                    <a:pt x="3762121" y="5499100"/>
                  </a:lnTo>
                  <a:lnTo>
                    <a:pt x="3762121" y="12700"/>
                  </a:lnTo>
                  <a:lnTo>
                    <a:pt x="3774821" y="12700"/>
                  </a:lnTo>
                  <a:lnTo>
                    <a:pt x="3774821" y="25400"/>
                  </a:lnTo>
                  <a:lnTo>
                    <a:pt x="12700" y="25400"/>
                  </a:lnTo>
                  <a:close/>
                </a:path>
              </a:pathLst>
            </a:custGeom>
            <a:solidFill>
              <a:srgbClr val="FFFFFF"/>
            </a:solidFill>
          </p:spPr>
          <p:txBody>
            <a:bodyPr/>
            <a:lstStyle/>
            <a:p>
              <a:endParaRPr lang="en-US"/>
            </a:p>
          </p:txBody>
        </p:sp>
      </p:grpSp>
      <p:grpSp>
        <p:nvGrpSpPr>
          <p:cNvPr id="17" name="Group 17"/>
          <p:cNvGrpSpPr/>
          <p:nvPr/>
        </p:nvGrpSpPr>
        <p:grpSpPr>
          <a:xfrm>
            <a:off x="-19050" y="9030357"/>
            <a:ext cx="18307050" cy="1256643"/>
            <a:chOff x="0" y="0"/>
            <a:chExt cx="24409400" cy="1675524"/>
          </a:xfrm>
        </p:grpSpPr>
        <p:sp>
          <p:nvSpPr>
            <p:cNvPr id="18" name="Freeform 18"/>
            <p:cNvSpPr/>
            <p:nvPr/>
          </p:nvSpPr>
          <p:spPr>
            <a:xfrm>
              <a:off x="12700" y="12700"/>
              <a:ext cx="24384000" cy="1650111"/>
            </a:xfrm>
            <a:custGeom>
              <a:avLst/>
              <a:gdLst/>
              <a:ahLst/>
              <a:cxnLst/>
              <a:rect l="l" t="t" r="r" b="b"/>
              <a:pathLst>
                <a:path w="24384000" h="1650111">
                  <a:moveTo>
                    <a:pt x="0" y="0"/>
                  </a:moveTo>
                  <a:lnTo>
                    <a:pt x="24384000" y="0"/>
                  </a:lnTo>
                  <a:lnTo>
                    <a:pt x="24384000" y="1650111"/>
                  </a:lnTo>
                  <a:lnTo>
                    <a:pt x="0" y="1650111"/>
                  </a:lnTo>
                  <a:close/>
                </a:path>
              </a:pathLst>
            </a:custGeom>
            <a:solidFill>
              <a:srgbClr val="00597C"/>
            </a:solidFill>
          </p:spPr>
          <p:txBody>
            <a:bodyPr/>
            <a:lstStyle/>
            <a:p>
              <a:endParaRPr lang="en-US"/>
            </a:p>
          </p:txBody>
        </p:sp>
        <p:sp>
          <p:nvSpPr>
            <p:cNvPr id="19" name="Freeform 19"/>
            <p:cNvSpPr/>
            <p:nvPr/>
          </p:nvSpPr>
          <p:spPr>
            <a:xfrm>
              <a:off x="0" y="0"/>
              <a:ext cx="24409400" cy="1675511"/>
            </a:xfrm>
            <a:custGeom>
              <a:avLst/>
              <a:gdLst/>
              <a:ahLst/>
              <a:cxnLst/>
              <a:rect l="l" t="t" r="r" b="b"/>
              <a:pathLst>
                <a:path w="24409400" h="1675511">
                  <a:moveTo>
                    <a:pt x="12700" y="0"/>
                  </a:moveTo>
                  <a:lnTo>
                    <a:pt x="24396700" y="0"/>
                  </a:lnTo>
                  <a:cubicBezTo>
                    <a:pt x="24403686" y="0"/>
                    <a:pt x="24409400" y="5715"/>
                    <a:pt x="24409400" y="12700"/>
                  </a:cubicBezTo>
                  <a:lnTo>
                    <a:pt x="24409400" y="1662811"/>
                  </a:lnTo>
                  <a:cubicBezTo>
                    <a:pt x="24409400" y="1669796"/>
                    <a:pt x="24403686" y="1675511"/>
                    <a:pt x="24396700" y="1675511"/>
                  </a:cubicBezTo>
                  <a:lnTo>
                    <a:pt x="12700" y="1675511"/>
                  </a:lnTo>
                  <a:cubicBezTo>
                    <a:pt x="5715" y="1675511"/>
                    <a:pt x="0" y="1669796"/>
                    <a:pt x="0" y="1662811"/>
                  </a:cubicBezTo>
                  <a:lnTo>
                    <a:pt x="0" y="12700"/>
                  </a:lnTo>
                  <a:cubicBezTo>
                    <a:pt x="0" y="5715"/>
                    <a:pt x="5715" y="0"/>
                    <a:pt x="12700" y="0"/>
                  </a:cubicBezTo>
                  <a:moveTo>
                    <a:pt x="12700" y="25400"/>
                  </a:moveTo>
                  <a:lnTo>
                    <a:pt x="12700" y="12700"/>
                  </a:lnTo>
                  <a:lnTo>
                    <a:pt x="25400" y="12700"/>
                  </a:lnTo>
                  <a:lnTo>
                    <a:pt x="25400" y="1662811"/>
                  </a:lnTo>
                  <a:lnTo>
                    <a:pt x="12700" y="1662811"/>
                  </a:lnTo>
                  <a:lnTo>
                    <a:pt x="12700" y="1650111"/>
                  </a:lnTo>
                  <a:lnTo>
                    <a:pt x="24396700" y="1650111"/>
                  </a:lnTo>
                  <a:lnTo>
                    <a:pt x="24396700" y="1662811"/>
                  </a:lnTo>
                  <a:lnTo>
                    <a:pt x="24384000" y="1662811"/>
                  </a:lnTo>
                  <a:lnTo>
                    <a:pt x="24384000" y="12700"/>
                  </a:lnTo>
                  <a:lnTo>
                    <a:pt x="24396700" y="12700"/>
                  </a:lnTo>
                  <a:lnTo>
                    <a:pt x="24396700" y="25400"/>
                  </a:lnTo>
                  <a:lnTo>
                    <a:pt x="12700" y="25400"/>
                  </a:lnTo>
                  <a:close/>
                </a:path>
              </a:pathLst>
            </a:custGeom>
            <a:solidFill>
              <a:srgbClr val="000000"/>
            </a:solidFill>
          </p:spPr>
          <p:txBody>
            <a:bodyPr/>
            <a:lstStyle/>
            <a:p>
              <a:endParaRPr lang="en-US"/>
            </a:p>
          </p:txBody>
        </p:sp>
        <p:sp>
          <p:nvSpPr>
            <p:cNvPr id="20" name="TextBox 20"/>
            <p:cNvSpPr txBox="1"/>
            <p:nvPr/>
          </p:nvSpPr>
          <p:spPr>
            <a:xfrm>
              <a:off x="0" y="0"/>
              <a:ext cx="24409400" cy="1675524"/>
            </a:xfrm>
            <a:prstGeom prst="rect">
              <a:avLst/>
            </a:prstGeom>
          </p:spPr>
          <p:txBody>
            <a:bodyPr lIns="50800" tIns="50800" rIns="50800" bIns="50800" rtlCol="0" anchor="ctr"/>
            <a:lstStyle/>
            <a:p>
              <a:pPr algn="ctr">
                <a:lnSpc>
                  <a:spcPts val="2879"/>
                </a:lnSpc>
              </a:pPr>
              <a:endParaRPr/>
            </a:p>
            <a:p>
              <a:pPr algn="just">
                <a:lnSpc>
                  <a:spcPts val="2879"/>
                </a:lnSpc>
              </a:pPr>
              <a:endParaRPr/>
            </a:p>
          </p:txBody>
        </p:sp>
      </p:grpSp>
      <p:sp>
        <p:nvSpPr>
          <p:cNvPr id="21" name="Freeform 21"/>
          <p:cNvSpPr/>
          <p:nvPr/>
        </p:nvSpPr>
        <p:spPr>
          <a:xfrm>
            <a:off x="5033177" y="6590992"/>
            <a:ext cx="8021620" cy="2396792"/>
          </a:xfrm>
          <a:custGeom>
            <a:avLst/>
            <a:gdLst/>
            <a:ahLst/>
            <a:cxnLst/>
            <a:rect l="l" t="t" r="r" b="b"/>
            <a:pathLst>
              <a:path w="8021620" h="2396792">
                <a:moveTo>
                  <a:pt x="0" y="0"/>
                </a:moveTo>
                <a:lnTo>
                  <a:pt x="8021621" y="0"/>
                </a:lnTo>
                <a:lnTo>
                  <a:pt x="8021621" y="2396793"/>
                </a:lnTo>
                <a:lnTo>
                  <a:pt x="0" y="2396793"/>
                </a:lnTo>
                <a:lnTo>
                  <a:pt x="0" y="0"/>
                </a:lnTo>
                <a:close/>
              </a:path>
            </a:pathLst>
          </a:custGeom>
          <a:blipFill>
            <a:blip r:embed="rId3"/>
            <a:stretch>
              <a:fillRect t="-848" b="-9108"/>
            </a:stretch>
          </a:blipFill>
        </p:spPr>
        <p:txBody>
          <a:bodyPr/>
          <a:lstStyle/>
          <a:p>
            <a:endParaRPr lang="en-US"/>
          </a:p>
        </p:txBody>
      </p:sp>
      <p:grpSp>
        <p:nvGrpSpPr>
          <p:cNvPr id="22" name="Group 22"/>
          <p:cNvGrpSpPr/>
          <p:nvPr/>
        </p:nvGrpSpPr>
        <p:grpSpPr>
          <a:xfrm>
            <a:off x="947738" y="1893661"/>
            <a:ext cx="8201025" cy="85725"/>
            <a:chOff x="0" y="0"/>
            <a:chExt cx="10934700" cy="114300"/>
          </a:xfrm>
        </p:grpSpPr>
        <p:sp>
          <p:nvSpPr>
            <p:cNvPr id="23" name="Freeform 23"/>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grpSp>
        <p:nvGrpSpPr>
          <p:cNvPr id="24" name="Group 24"/>
          <p:cNvGrpSpPr/>
          <p:nvPr/>
        </p:nvGrpSpPr>
        <p:grpSpPr>
          <a:xfrm>
            <a:off x="9043988" y="1893661"/>
            <a:ext cx="8201025" cy="85725"/>
            <a:chOff x="0" y="0"/>
            <a:chExt cx="10934700" cy="114300"/>
          </a:xfrm>
        </p:grpSpPr>
        <p:sp>
          <p:nvSpPr>
            <p:cNvPr id="25" name="Freeform 25"/>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sp>
        <p:nvSpPr>
          <p:cNvPr id="26" name="Freeform 26"/>
          <p:cNvSpPr/>
          <p:nvPr/>
        </p:nvSpPr>
        <p:spPr>
          <a:xfrm>
            <a:off x="2267851" y="4552113"/>
            <a:ext cx="1340567" cy="1508374"/>
          </a:xfrm>
          <a:custGeom>
            <a:avLst/>
            <a:gdLst/>
            <a:ahLst/>
            <a:cxnLst/>
            <a:rect l="l" t="t" r="r" b="b"/>
            <a:pathLst>
              <a:path w="1340567" h="1508374">
                <a:moveTo>
                  <a:pt x="0" y="0"/>
                </a:moveTo>
                <a:lnTo>
                  <a:pt x="1340567" y="0"/>
                </a:lnTo>
                <a:lnTo>
                  <a:pt x="1340567" y="1508374"/>
                </a:lnTo>
                <a:lnTo>
                  <a:pt x="0" y="15083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7" name="Freeform 27"/>
          <p:cNvSpPr/>
          <p:nvPr/>
        </p:nvSpPr>
        <p:spPr>
          <a:xfrm>
            <a:off x="5170242" y="4478227"/>
            <a:ext cx="1761858" cy="1656147"/>
          </a:xfrm>
          <a:custGeom>
            <a:avLst/>
            <a:gdLst/>
            <a:ahLst/>
            <a:cxnLst/>
            <a:rect l="l" t="t" r="r" b="b"/>
            <a:pathLst>
              <a:path w="1761858" h="1656147">
                <a:moveTo>
                  <a:pt x="0" y="0"/>
                </a:moveTo>
                <a:lnTo>
                  <a:pt x="1761858" y="0"/>
                </a:lnTo>
                <a:lnTo>
                  <a:pt x="1761858" y="1656147"/>
                </a:lnTo>
                <a:lnTo>
                  <a:pt x="0" y="165614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Freeform 28"/>
          <p:cNvSpPr/>
          <p:nvPr/>
        </p:nvSpPr>
        <p:spPr>
          <a:xfrm>
            <a:off x="8306056" y="4327774"/>
            <a:ext cx="1813804" cy="1782062"/>
          </a:xfrm>
          <a:custGeom>
            <a:avLst/>
            <a:gdLst/>
            <a:ahLst/>
            <a:cxnLst/>
            <a:rect l="l" t="t" r="r" b="b"/>
            <a:pathLst>
              <a:path w="1813804" h="1782062">
                <a:moveTo>
                  <a:pt x="0" y="0"/>
                </a:moveTo>
                <a:lnTo>
                  <a:pt x="1813804" y="0"/>
                </a:lnTo>
                <a:lnTo>
                  <a:pt x="1813804" y="1782062"/>
                </a:lnTo>
                <a:lnTo>
                  <a:pt x="0" y="178206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9" name="Freeform 29"/>
          <p:cNvSpPr/>
          <p:nvPr/>
        </p:nvSpPr>
        <p:spPr>
          <a:xfrm>
            <a:off x="11350192" y="4285952"/>
            <a:ext cx="1854104" cy="1814705"/>
          </a:xfrm>
          <a:custGeom>
            <a:avLst/>
            <a:gdLst/>
            <a:ahLst/>
            <a:cxnLst/>
            <a:rect l="l" t="t" r="r" b="b"/>
            <a:pathLst>
              <a:path w="1854104" h="1814705">
                <a:moveTo>
                  <a:pt x="0" y="0"/>
                </a:moveTo>
                <a:lnTo>
                  <a:pt x="1854104" y="0"/>
                </a:lnTo>
                <a:lnTo>
                  <a:pt x="1854104" y="1814705"/>
                </a:lnTo>
                <a:lnTo>
                  <a:pt x="0" y="18147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0" name="Freeform 30"/>
          <p:cNvSpPr/>
          <p:nvPr/>
        </p:nvSpPr>
        <p:spPr>
          <a:xfrm flipH="1">
            <a:off x="14603973" y="4330449"/>
            <a:ext cx="1581273" cy="1776712"/>
          </a:xfrm>
          <a:custGeom>
            <a:avLst/>
            <a:gdLst/>
            <a:ahLst/>
            <a:cxnLst/>
            <a:rect l="l" t="t" r="r" b="b"/>
            <a:pathLst>
              <a:path w="1581273" h="1776712">
                <a:moveTo>
                  <a:pt x="1581273" y="0"/>
                </a:moveTo>
                <a:lnTo>
                  <a:pt x="0" y="0"/>
                </a:lnTo>
                <a:lnTo>
                  <a:pt x="0" y="1776712"/>
                </a:lnTo>
                <a:lnTo>
                  <a:pt x="1581273" y="1776712"/>
                </a:lnTo>
                <a:lnTo>
                  <a:pt x="1581273"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1" name="TextBox 31"/>
          <p:cNvSpPr txBox="1"/>
          <p:nvPr/>
        </p:nvSpPr>
        <p:spPr>
          <a:xfrm>
            <a:off x="1631610" y="2376673"/>
            <a:ext cx="2613049" cy="1951101"/>
          </a:xfrm>
          <a:prstGeom prst="rect">
            <a:avLst/>
          </a:prstGeom>
        </p:spPr>
        <p:txBody>
          <a:bodyPr lIns="0" tIns="0" rIns="0" bIns="0" rtlCol="0" anchor="t">
            <a:spAutoFit/>
          </a:bodyPr>
          <a:lstStyle/>
          <a:p>
            <a:pPr algn="ctr">
              <a:lnSpc>
                <a:spcPts val="2592"/>
              </a:lnSpc>
            </a:pPr>
            <a:r>
              <a:rPr lang="en-US" sz="2400" spc="22">
                <a:solidFill>
                  <a:srgbClr val="FFFEFF"/>
                </a:solidFill>
                <a:latin typeface="Segoe UI 1"/>
                <a:ea typeface="Segoe UI 1"/>
                <a:cs typeface="Segoe UI 1"/>
                <a:sym typeface="Segoe UI 1"/>
              </a:rPr>
              <a:t>Provides non dilutive seed funding to serve as income-replacement for entrepreneurs</a:t>
            </a:r>
          </a:p>
        </p:txBody>
      </p:sp>
      <p:sp>
        <p:nvSpPr>
          <p:cNvPr id="32" name="TextBox 32"/>
          <p:cNvSpPr txBox="1"/>
          <p:nvPr/>
        </p:nvSpPr>
        <p:spPr>
          <a:xfrm>
            <a:off x="4744646" y="2376673"/>
            <a:ext cx="2613049" cy="1303401"/>
          </a:xfrm>
          <a:prstGeom prst="rect">
            <a:avLst/>
          </a:prstGeom>
        </p:spPr>
        <p:txBody>
          <a:bodyPr lIns="0" tIns="0" rIns="0" bIns="0" rtlCol="0" anchor="t">
            <a:spAutoFit/>
          </a:bodyPr>
          <a:lstStyle/>
          <a:p>
            <a:pPr algn="ctr">
              <a:lnSpc>
                <a:spcPts val="2592"/>
              </a:lnSpc>
            </a:pPr>
            <a:r>
              <a:rPr lang="en-US" sz="2400" spc="22">
                <a:solidFill>
                  <a:srgbClr val="FFFEFF"/>
                </a:solidFill>
                <a:latin typeface="Segoe UI 1"/>
                <a:ea typeface="Segoe UI 1"/>
                <a:cs typeface="Segoe UI 1"/>
                <a:sym typeface="Segoe UI 1"/>
              </a:rPr>
              <a:t>Delivers mentorship and skill development opportunities</a:t>
            </a:r>
          </a:p>
        </p:txBody>
      </p:sp>
      <p:sp>
        <p:nvSpPr>
          <p:cNvPr id="33" name="TextBox 33"/>
          <p:cNvSpPr txBox="1"/>
          <p:nvPr/>
        </p:nvSpPr>
        <p:spPr>
          <a:xfrm>
            <a:off x="7857683" y="2376673"/>
            <a:ext cx="2613049" cy="979551"/>
          </a:xfrm>
          <a:prstGeom prst="rect">
            <a:avLst/>
          </a:prstGeom>
        </p:spPr>
        <p:txBody>
          <a:bodyPr lIns="0" tIns="0" rIns="0" bIns="0" rtlCol="0" anchor="t">
            <a:spAutoFit/>
          </a:bodyPr>
          <a:lstStyle/>
          <a:p>
            <a:pPr algn="ctr">
              <a:lnSpc>
                <a:spcPts val="2592"/>
              </a:lnSpc>
            </a:pPr>
            <a:r>
              <a:rPr lang="en-US" sz="2400" spc="22">
                <a:solidFill>
                  <a:srgbClr val="FFFEFF"/>
                </a:solidFill>
                <a:latin typeface="Segoe UI 1"/>
                <a:ea typeface="Segoe UI 1"/>
                <a:cs typeface="Segoe UI 1"/>
                <a:sym typeface="Segoe UI 1"/>
              </a:rPr>
              <a:t>Facilitates economic growth and job creation</a:t>
            </a:r>
          </a:p>
        </p:txBody>
      </p:sp>
      <p:sp>
        <p:nvSpPr>
          <p:cNvPr id="34" name="TextBox 34"/>
          <p:cNvSpPr txBox="1"/>
          <p:nvPr/>
        </p:nvSpPr>
        <p:spPr>
          <a:xfrm>
            <a:off x="11085084" y="2387928"/>
            <a:ext cx="2384321" cy="1717986"/>
          </a:xfrm>
          <a:prstGeom prst="rect">
            <a:avLst/>
          </a:prstGeom>
        </p:spPr>
        <p:txBody>
          <a:bodyPr lIns="0" tIns="0" rIns="0" bIns="0" rtlCol="0" anchor="t">
            <a:spAutoFit/>
          </a:bodyPr>
          <a:lstStyle/>
          <a:p>
            <a:pPr algn="ctr">
              <a:lnSpc>
                <a:spcPts val="2272"/>
              </a:lnSpc>
            </a:pPr>
            <a:r>
              <a:rPr lang="en-US" sz="2103" spc="19">
                <a:solidFill>
                  <a:srgbClr val="FFFFFF"/>
                </a:solidFill>
                <a:latin typeface="Segoe UI 1"/>
                <a:ea typeface="Segoe UI 1"/>
                <a:cs typeface="Segoe UI 1"/>
                <a:sym typeface="Segoe UI 1"/>
              </a:rPr>
              <a:t>Invests</a:t>
            </a:r>
          </a:p>
          <a:p>
            <a:pPr algn="ctr">
              <a:lnSpc>
                <a:spcPts val="2272"/>
              </a:lnSpc>
            </a:pPr>
            <a:r>
              <a:rPr lang="en-US" sz="2103" spc="18">
                <a:solidFill>
                  <a:srgbClr val="FFFFFF"/>
                </a:solidFill>
                <a:latin typeface="Segoe UI 1"/>
                <a:ea typeface="Segoe UI 1"/>
                <a:cs typeface="Segoe UI 1"/>
                <a:sym typeface="Segoe UI 1"/>
              </a:rPr>
              <a:t>in diverse talent critical to </a:t>
            </a:r>
          </a:p>
          <a:p>
            <a:pPr algn="ctr">
              <a:lnSpc>
                <a:spcPts val="2272"/>
              </a:lnSpc>
            </a:pPr>
            <a:r>
              <a:rPr lang="en-US" sz="2103" spc="19">
                <a:solidFill>
                  <a:srgbClr val="FFFFFF"/>
                </a:solidFill>
                <a:latin typeface="Segoe UI 1"/>
                <a:ea typeface="Segoe UI 1"/>
                <a:cs typeface="Segoe UI 1"/>
                <a:sym typeface="Segoe UI 1"/>
              </a:rPr>
              <a:t>New Jersey's vibrant innovation ecosystem</a:t>
            </a:r>
          </a:p>
        </p:txBody>
      </p:sp>
      <p:sp>
        <p:nvSpPr>
          <p:cNvPr id="35" name="TextBox 35"/>
          <p:cNvSpPr txBox="1"/>
          <p:nvPr/>
        </p:nvSpPr>
        <p:spPr>
          <a:xfrm>
            <a:off x="14088085" y="2376673"/>
            <a:ext cx="2613048" cy="655701"/>
          </a:xfrm>
          <a:prstGeom prst="rect">
            <a:avLst/>
          </a:prstGeom>
        </p:spPr>
        <p:txBody>
          <a:bodyPr lIns="0" tIns="0" rIns="0" bIns="0" rtlCol="0" anchor="t">
            <a:spAutoFit/>
          </a:bodyPr>
          <a:lstStyle/>
          <a:p>
            <a:pPr algn="ctr">
              <a:lnSpc>
                <a:spcPts val="2592"/>
              </a:lnSpc>
            </a:pPr>
            <a:r>
              <a:rPr lang="en-US" sz="2400" spc="22">
                <a:solidFill>
                  <a:srgbClr val="FFFEFF"/>
                </a:solidFill>
                <a:latin typeface="Segoe UI 1"/>
                <a:ea typeface="Segoe UI 1"/>
                <a:cs typeface="Segoe UI 1"/>
                <a:sym typeface="Segoe UI 1"/>
              </a:rPr>
              <a:t>Targets innovative sectors </a:t>
            </a:r>
          </a:p>
        </p:txBody>
      </p:sp>
      <p:sp>
        <p:nvSpPr>
          <p:cNvPr id="36" name="TextBox 36"/>
          <p:cNvSpPr txBox="1"/>
          <p:nvPr/>
        </p:nvSpPr>
        <p:spPr>
          <a:xfrm>
            <a:off x="357188" y="625961"/>
            <a:ext cx="17573624" cy="1005078"/>
          </a:xfrm>
          <a:prstGeom prst="rect">
            <a:avLst/>
          </a:prstGeom>
        </p:spPr>
        <p:txBody>
          <a:bodyPr lIns="0" tIns="0" rIns="0" bIns="0" rtlCol="0" anchor="t">
            <a:spAutoFit/>
          </a:bodyPr>
          <a:lstStyle/>
          <a:p>
            <a:pPr algn="ctr">
              <a:lnSpc>
                <a:spcPts val="7776"/>
              </a:lnSpc>
            </a:pPr>
            <a:r>
              <a:rPr lang="en-US" sz="7200" spc="-43">
                <a:solidFill>
                  <a:srgbClr val="004461"/>
                </a:solidFill>
                <a:latin typeface="Segoe UI 2"/>
                <a:ea typeface="Segoe UI 2"/>
                <a:cs typeface="Segoe UI 2"/>
                <a:sym typeface="Segoe UI 2"/>
              </a:rPr>
              <a:t>NJ Innovation Fellows Program</a:t>
            </a:r>
          </a:p>
        </p:txBody>
      </p:sp>
      <p:sp>
        <p:nvSpPr>
          <p:cNvPr id="37" name="TextBox 37"/>
          <p:cNvSpPr txBox="1"/>
          <p:nvPr/>
        </p:nvSpPr>
        <p:spPr>
          <a:xfrm>
            <a:off x="1517818" y="9202567"/>
            <a:ext cx="15390280" cy="860425"/>
          </a:xfrm>
          <a:prstGeom prst="rect">
            <a:avLst/>
          </a:prstGeom>
        </p:spPr>
        <p:txBody>
          <a:bodyPr lIns="0" tIns="0" rIns="0" bIns="0" rtlCol="0" anchor="t">
            <a:spAutoFit/>
          </a:bodyPr>
          <a:lstStyle/>
          <a:p>
            <a:pPr algn="ctr">
              <a:lnSpc>
                <a:spcPts val="3499"/>
              </a:lnSpc>
            </a:pPr>
            <a:r>
              <a:rPr lang="en-US" sz="2499" b="1">
                <a:solidFill>
                  <a:srgbClr val="FFFEFF"/>
                </a:solidFill>
                <a:latin typeface="Canva Sans Bold"/>
                <a:ea typeface="Canva Sans Bold"/>
                <a:cs typeface="Canva Sans Bold"/>
                <a:sym typeface="Canva Sans Bold"/>
              </a:rPr>
              <a:t>From a $10M State appropriation, approved teams can compete to receive up to $400,000 in startup capital for innovative business ideas.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475" y="3657650"/>
            <a:ext cx="7364325" cy="1378297"/>
            <a:chOff x="0" y="0"/>
            <a:chExt cx="9819100" cy="1837730"/>
          </a:xfrm>
        </p:grpSpPr>
        <p:sp>
          <p:nvSpPr>
            <p:cNvPr id="3" name="Freeform 3"/>
            <p:cNvSpPr/>
            <p:nvPr/>
          </p:nvSpPr>
          <p:spPr>
            <a:xfrm>
              <a:off x="-1524" y="-1524"/>
              <a:ext cx="9822148" cy="1840833"/>
            </a:xfrm>
            <a:custGeom>
              <a:avLst/>
              <a:gdLst/>
              <a:ahLst/>
              <a:cxnLst/>
              <a:rect l="l" t="t" r="r" b="b"/>
              <a:pathLst>
                <a:path w="9822148" h="1840833">
                  <a:moveTo>
                    <a:pt x="1524" y="0"/>
                  </a:moveTo>
                  <a:lnTo>
                    <a:pt x="9820624" y="0"/>
                  </a:lnTo>
                  <a:cubicBezTo>
                    <a:pt x="9821513" y="0"/>
                    <a:pt x="9822148" y="762"/>
                    <a:pt x="9822148" y="1524"/>
                  </a:cubicBezTo>
                  <a:lnTo>
                    <a:pt x="9822148" y="1839309"/>
                  </a:lnTo>
                  <a:cubicBezTo>
                    <a:pt x="9822148" y="1840198"/>
                    <a:pt x="9821386" y="1840833"/>
                    <a:pt x="9820624" y="1840833"/>
                  </a:cubicBezTo>
                  <a:lnTo>
                    <a:pt x="1524" y="1840833"/>
                  </a:lnTo>
                  <a:cubicBezTo>
                    <a:pt x="635" y="1840833"/>
                    <a:pt x="0" y="1840071"/>
                    <a:pt x="0" y="1839309"/>
                  </a:cubicBezTo>
                  <a:lnTo>
                    <a:pt x="0" y="1524"/>
                  </a:lnTo>
                  <a:cubicBezTo>
                    <a:pt x="0" y="635"/>
                    <a:pt x="762" y="0"/>
                    <a:pt x="1524" y="0"/>
                  </a:cubicBezTo>
                  <a:moveTo>
                    <a:pt x="1524" y="3209"/>
                  </a:moveTo>
                  <a:lnTo>
                    <a:pt x="1524" y="1524"/>
                  </a:lnTo>
                  <a:lnTo>
                    <a:pt x="2961" y="1524"/>
                  </a:lnTo>
                  <a:lnTo>
                    <a:pt x="2961" y="1839309"/>
                  </a:lnTo>
                  <a:lnTo>
                    <a:pt x="1524" y="1839309"/>
                  </a:lnTo>
                  <a:lnTo>
                    <a:pt x="1524" y="1837629"/>
                  </a:lnTo>
                  <a:lnTo>
                    <a:pt x="9820624" y="1837629"/>
                  </a:lnTo>
                  <a:lnTo>
                    <a:pt x="9820624" y="1839309"/>
                  </a:lnTo>
                  <a:lnTo>
                    <a:pt x="9819187" y="1839309"/>
                  </a:lnTo>
                  <a:lnTo>
                    <a:pt x="9819187" y="1524"/>
                  </a:lnTo>
                  <a:lnTo>
                    <a:pt x="9820624" y="1524"/>
                  </a:lnTo>
                  <a:lnTo>
                    <a:pt x="9820624" y="3209"/>
                  </a:lnTo>
                  <a:lnTo>
                    <a:pt x="1524" y="3209"/>
                  </a:lnTo>
                  <a:close/>
                </a:path>
              </a:pathLst>
            </a:custGeom>
            <a:solidFill>
              <a:srgbClr val="FFFFFF"/>
            </a:solidFill>
          </p:spPr>
          <p:txBody>
            <a:bodyPr/>
            <a:lstStyle/>
            <a:p>
              <a:endParaRPr lang="en-US"/>
            </a:p>
          </p:txBody>
        </p:sp>
        <p:sp>
          <p:nvSpPr>
            <p:cNvPr id="4" name="TextBox 4"/>
            <p:cNvSpPr txBox="1"/>
            <p:nvPr/>
          </p:nvSpPr>
          <p:spPr>
            <a:xfrm>
              <a:off x="0" y="0"/>
              <a:ext cx="9819100" cy="1837730"/>
            </a:xfrm>
            <a:prstGeom prst="rect">
              <a:avLst/>
            </a:prstGeom>
          </p:spPr>
          <p:txBody>
            <a:bodyPr lIns="50800" tIns="50800" rIns="50800" bIns="50800" rtlCol="0" anchor="t"/>
            <a:lstStyle/>
            <a:p>
              <a:pPr algn="l">
                <a:lnSpc>
                  <a:spcPts val="2879"/>
                </a:lnSpc>
              </a:pPr>
              <a:r>
                <a:rPr lang="en-US" sz="2400" spc="22">
                  <a:solidFill>
                    <a:srgbClr val="00597C"/>
                  </a:solidFill>
                  <a:latin typeface="Segoe UI 1"/>
                  <a:ea typeface="Segoe UI 1"/>
                  <a:cs typeface="Segoe UI 1"/>
                  <a:sym typeface="Segoe UI 1"/>
                </a:rPr>
                <a:t>Each fellow receives a competitive salary to support their entrepreneurial journey and enable focus on their venture full-time. </a:t>
              </a:r>
            </a:p>
          </p:txBody>
        </p:sp>
      </p:grpSp>
      <p:grpSp>
        <p:nvGrpSpPr>
          <p:cNvPr id="5" name="Group 5"/>
          <p:cNvGrpSpPr/>
          <p:nvPr/>
        </p:nvGrpSpPr>
        <p:grpSpPr>
          <a:xfrm>
            <a:off x="9679680" y="3532732"/>
            <a:ext cx="7149458" cy="3188047"/>
            <a:chOff x="0" y="0"/>
            <a:chExt cx="9532611" cy="4250730"/>
          </a:xfrm>
        </p:grpSpPr>
        <p:sp>
          <p:nvSpPr>
            <p:cNvPr id="6" name="Freeform 6"/>
            <p:cNvSpPr/>
            <p:nvPr/>
          </p:nvSpPr>
          <p:spPr>
            <a:xfrm>
              <a:off x="-1524" y="-1524"/>
              <a:ext cx="9535677" cy="4253769"/>
            </a:xfrm>
            <a:custGeom>
              <a:avLst/>
              <a:gdLst/>
              <a:ahLst/>
              <a:cxnLst/>
              <a:rect l="l" t="t" r="r" b="b"/>
              <a:pathLst>
                <a:path w="9535677" h="4253769">
                  <a:moveTo>
                    <a:pt x="1524" y="0"/>
                  </a:moveTo>
                  <a:lnTo>
                    <a:pt x="9534153" y="0"/>
                  </a:lnTo>
                  <a:cubicBezTo>
                    <a:pt x="9535042" y="0"/>
                    <a:pt x="9535677" y="762"/>
                    <a:pt x="9535677" y="1524"/>
                  </a:cubicBezTo>
                  <a:lnTo>
                    <a:pt x="9535677" y="4252245"/>
                  </a:lnTo>
                  <a:cubicBezTo>
                    <a:pt x="9535677" y="4253135"/>
                    <a:pt x="9534915" y="4253769"/>
                    <a:pt x="9534153" y="4253769"/>
                  </a:cubicBezTo>
                  <a:lnTo>
                    <a:pt x="1524" y="4253769"/>
                  </a:lnTo>
                  <a:cubicBezTo>
                    <a:pt x="635" y="4253769"/>
                    <a:pt x="0" y="4253008"/>
                    <a:pt x="0" y="4252245"/>
                  </a:cubicBezTo>
                  <a:lnTo>
                    <a:pt x="0" y="1524"/>
                  </a:lnTo>
                  <a:cubicBezTo>
                    <a:pt x="0" y="635"/>
                    <a:pt x="762" y="0"/>
                    <a:pt x="1524" y="0"/>
                  </a:cubicBezTo>
                  <a:moveTo>
                    <a:pt x="1524" y="3095"/>
                  </a:moveTo>
                  <a:lnTo>
                    <a:pt x="1524" y="1524"/>
                  </a:lnTo>
                  <a:lnTo>
                    <a:pt x="2942" y="1524"/>
                  </a:lnTo>
                  <a:lnTo>
                    <a:pt x="2942" y="4252245"/>
                  </a:lnTo>
                  <a:lnTo>
                    <a:pt x="1524" y="4252245"/>
                  </a:lnTo>
                  <a:lnTo>
                    <a:pt x="1524" y="4250675"/>
                  </a:lnTo>
                  <a:lnTo>
                    <a:pt x="9534153" y="4250675"/>
                  </a:lnTo>
                  <a:lnTo>
                    <a:pt x="9534153" y="4252245"/>
                  </a:lnTo>
                  <a:lnTo>
                    <a:pt x="9532734" y="4252245"/>
                  </a:lnTo>
                  <a:lnTo>
                    <a:pt x="9532734" y="1524"/>
                  </a:lnTo>
                  <a:lnTo>
                    <a:pt x="9534153" y="1524"/>
                  </a:lnTo>
                  <a:lnTo>
                    <a:pt x="9534153" y="3095"/>
                  </a:lnTo>
                  <a:lnTo>
                    <a:pt x="1524" y="3095"/>
                  </a:lnTo>
                  <a:close/>
                </a:path>
              </a:pathLst>
            </a:custGeom>
            <a:solidFill>
              <a:srgbClr val="FFFFFF"/>
            </a:solidFill>
          </p:spPr>
          <p:txBody>
            <a:bodyPr/>
            <a:lstStyle/>
            <a:p>
              <a:endParaRPr lang="en-US"/>
            </a:p>
          </p:txBody>
        </p:sp>
        <p:sp>
          <p:nvSpPr>
            <p:cNvPr id="7" name="TextBox 7"/>
            <p:cNvSpPr txBox="1"/>
            <p:nvPr/>
          </p:nvSpPr>
          <p:spPr>
            <a:xfrm>
              <a:off x="0" y="0"/>
              <a:ext cx="9532611" cy="4250730"/>
            </a:xfrm>
            <a:prstGeom prst="rect">
              <a:avLst/>
            </a:prstGeom>
          </p:spPr>
          <p:txBody>
            <a:bodyPr lIns="50800" tIns="50800" rIns="50800" bIns="50800" rtlCol="0" anchor="t"/>
            <a:lstStyle/>
            <a:p>
              <a:pPr algn="l">
                <a:lnSpc>
                  <a:spcPts val="2879"/>
                </a:lnSpc>
              </a:pPr>
              <a:r>
                <a:rPr lang="en-US" sz="2400" spc="22">
                  <a:solidFill>
                    <a:srgbClr val="00597C"/>
                  </a:solidFill>
                  <a:latin typeface="Segoe UI 1"/>
                  <a:ea typeface="Segoe UI 1"/>
                  <a:cs typeface="Segoe UI 1"/>
                  <a:sym typeface="Segoe UI 1"/>
                </a:rPr>
                <a:t>Entrepreneurs that verify residency in a designated opportunity zone in New Jersey.</a:t>
              </a:r>
            </a:p>
            <a:p>
              <a:pPr algn="l">
                <a:lnSpc>
                  <a:spcPts val="2879"/>
                </a:lnSpc>
              </a:pPr>
              <a:endParaRPr lang="en-US" sz="2400" spc="22">
                <a:solidFill>
                  <a:srgbClr val="00597C"/>
                </a:solidFill>
                <a:latin typeface="Segoe UI 1"/>
                <a:ea typeface="Segoe UI 1"/>
                <a:cs typeface="Segoe UI 1"/>
                <a:sym typeface="Segoe UI 1"/>
              </a:endParaRPr>
            </a:p>
            <a:p>
              <a:pPr algn="l">
                <a:lnSpc>
                  <a:spcPts val="2879"/>
                </a:lnSpc>
              </a:pPr>
              <a:r>
                <a:rPr lang="en-US" sz="2400" spc="22">
                  <a:solidFill>
                    <a:srgbClr val="00597C"/>
                  </a:solidFill>
                  <a:latin typeface="Segoe UI 1"/>
                  <a:ea typeface="Segoe UI 1"/>
                  <a:cs typeface="Segoe UI 1"/>
                  <a:sym typeface="Segoe UI 1"/>
                </a:rPr>
                <a:t>Entrepreneurs who self-certifies as a diverse entrepreneur. </a:t>
              </a:r>
            </a:p>
            <a:p>
              <a:pPr algn="l">
                <a:lnSpc>
                  <a:spcPts val="2879"/>
                </a:lnSpc>
              </a:pPr>
              <a:endParaRPr lang="en-US" sz="2400" spc="22">
                <a:solidFill>
                  <a:srgbClr val="00597C"/>
                </a:solidFill>
                <a:latin typeface="Segoe UI 1"/>
                <a:ea typeface="Segoe UI 1"/>
                <a:cs typeface="Segoe UI 1"/>
                <a:sym typeface="Segoe UI 1"/>
              </a:endParaRPr>
            </a:p>
            <a:p>
              <a:pPr algn="l">
                <a:lnSpc>
                  <a:spcPts val="2879"/>
                </a:lnSpc>
              </a:pPr>
              <a:r>
                <a:rPr lang="en-US" sz="2400" spc="22">
                  <a:solidFill>
                    <a:srgbClr val="00597C"/>
                  </a:solidFill>
                  <a:latin typeface="Segoe UI 1"/>
                  <a:ea typeface="Segoe UI 1"/>
                  <a:cs typeface="Segoe UI 1"/>
                  <a:sym typeface="Segoe UI 1"/>
                </a:rPr>
                <a:t>Graduate of a New Jersey college or university (including 2-year and 4-year school) in the State.</a:t>
              </a:r>
            </a:p>
          </p:txBody>
        </p:sp>
      </p:grpSp>
      <p:graphicFrame>
        <p:nvGraphicFramePr>
          <p:cNvPr id="8" name="Table 8"/>
          <p:cNvGraphicFramePr>
            <a:graphicFrameLocks noGrp="1"/>
          </p:cNvGraphicFramePr>
          <p:nvPr/>
        </p:nvGraphicFramePr>
        <p:xfrm>
          <a:off x="1185862" y="2493234"/>
          <a:ext cx="15735300" cy="1071563"/>
        </p:xfrm>
        <a:graphic>
          <a:graphicData uri="http://schemas.openxmlformats.org/drawingml/2006/table">
            <a:tbl>
              <a:tblPr/>
              <a:tblGrid>
                <a:gridCol w="7867650">
                  <a:extLst>
                    <a:ext uri="{9D8B030D-6E8A-4147-A177-3AD203B41FA5}">
                      <a16:colId xmlns:a16="http://schemas.microsoft.com/office/drawing/2014/main" val="20000"/>
                    </a:ext>
                  </a:extLst>
                </a:gridCol>
                <a:gridCol w="7867650">
                  <a:extLst>
                    <a:ext uri="{9D8B030D-6E8A-4147-A177-3AD203B41FA5}">
                      <a16:colId xmlns:a16="http://schemas.microsoft.com/office/drawing/2014/main" val="20001"/>
                    </a:ext>
                  </a:extLst>
                </a:gridCol>
              </a:tblGrid>
              <a:tr h="1071563">
                <a:tc>
                  <a:txBody>
                    <a:bodyPr/>
                    <a:lstStyle/>
                    <a:p>
                      <a:pPr algn="ctr">
                        <a:lnSpc>
                          <a:spcPts val="4320"/>
                        </a:lnSpc>
                        <a:defRPr/>
                      </a:pPr>
                      <a:r>
                        <a:rPr lang="en-US" sz="3600" spc="33">
                          <a:solidFill>
                            <a:srgbClr val="FFFFFF"/>
                          </a:solidFill>
                          <a:latin typeface="Segoe UI 2"/>
                          <a:ea typeface="Segoe UI 2"/>
                          <a:cs typeface="Segoe UI 2"/>
                          <a:sym typeface="Segoe UI 2"/>
                        </a:rPr>
                        <a:t>Base Award $200,000</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4BD00"/>
                    </a:solidFill>
                  </a:tcPr>
                </a:tc>
                <a:tc>
                  <a:txBody>
                    <a:bodyPr/>
                    <a:lstStyle/>
                    <a:p>
                      <a:pPr algn="ctr">
                        <a:lnSpc>
                          <a:spcPts val="4320"/>
                        </a:lnSpc>
                        <a:defRPr/>
                      </a:pPr>
                      <a:r>
                        <a:rPr lang="en-US" sz="3600" spc="33">
                          <a:solidFill>
                            <a:srgbClr val="FFFFFF"/>
                          </a:solidFill>
                          <a:latin typeface="Segoe UI 2"/>
                          <a:ea typeface="Segoe UI 2"/>
                          <a:cs typeface="Segoe UI 2"/>
                          <a:sym typeface="Segoe UI 2"/>
                        </a:rPr>
                        <a:t>Bonus Awards up to $200,000</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078AE"/>
                    </a:solidFill>
                  </a:tcPr>
                </a:tc>
                <a:extLst>
                  <a:ext uri="{0D108BD9-81ED-4DB2-BD59-A6C34878D82A}">
                    <a16:rowId xmlns:a16="http://schemas.microsoft.com/office/drawing/2014/main" val="10000"/>
                  </a:ext>
                </a:extLst>
              </a:tr>
            </a:tbl>
          </a:graphicData>
        </a:graphic>
      </p:graphicFrame>
      <p:sp>
        <p:nvSpPr>
          <p:cNvPr id="9" name="TextBox 9"/>
          <p:cNvSpPr txBox="1"/>
          <p:nvPr/>
        </p:nvSpPr>
        <p:spPr>
          <a:xfrm>
            <a:off x="1174086" y="653277"/>
            <a:ext cx="6501835" cy="817520"/>
          </a:xfrm>
          <a:prstGeom prst="rect">
            <a:avLst/>
          </a:prstGeom>
        </p:spPr>
        <p:txBody>
          <a:bodyPr lIns="0" tIns="0" rIns="0" bIns="0" rtlCol="0" anchor="t">
            <a:spAutoFit/>
          </a:bodyPr>
          <a:lstStyle/>
          <a:p>
            <a:pPr algn="l">
              <a:lnSpc>
                <a:spcPts val="6286"/>
              </a:lnSpc>
            </a:pPr>
            <a:r>
              <a:rPr lang="en-US" sz="5820" spc="-35">
                <a:solidFill>
                  <a:srgbClr val="004461"/>
                </a:solidFill>
                <a:latin typeface="Segoe UI 2"/>
                <a:ea typeface="Segoe UI 2"/>
                <a:cs typeface="Segoe UI 2"/>
                <a:sym typeface="Segoe UI 2"/>
              </a:rPr>
              <a:t>Award Breakdown</a:t>
            </a:r>
          </a:p>
        </p:txBody>
      </p:sp>
      <p:grpSp>
        <p:nvGrpSpPr>
          <p:cNvPr id="10" name="Group 10"/>
          <p:cNvGrpSpPr/>
          <p:nvPr/>
        </p:nvGrpSpPr>
        <p:grpSpPr>
          <a:xfrm>
            <a:off x="0" y="1781310"/>
            <a:ext cx="8201025" cy="85725"/>
            <a:chOff x="0" y="0"/>
            <a:chExt cx="10934700" cy="114300"/>
          </a:xfrm>
        </p:grpSpPr>
        <p:sp>
          <p:nvSpPr>
            <p:cNvPr id="11" name="Freeform 11"/>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12" name="Group 12"/>
          <p:cNvGrpSpPr/>
          <p:nvPr/>
        </p:nvGrpSpPr>
        <p:grpSpPr>
          <a:xfrm>
            <a:off x="-3776021" y="1781310"/>
            <a:ext cx="8201025" cy="85725"/>
            <a:chOff x="0" y="0"/>
            <a:chExt cx="10934700" cy="114300"/>
          </a:xfrm>
        </p:grpSpPr>
        <p:sp>
          <p:nvSpPr>
            <p:cNvPr id="13" name="Freeform 13"/>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D00"/>
            </a:solidFill>
          </p:spPr>
          <p:txBody>
            <a:bodyPr/>
            <a:lstStyle/>
            <a:p>
              <a:endParaRPr lang="en-US"/>
            </a:p>
          </p:txBody>
        </p:sp>
      </p:grpSp>
      <p:graphicFrame>
        <p:nvGraphicFramePr>
          <p:cNvPr id="14" name="Table 14"/>
          <p:cNvGraphicFramePr>
            <a:graphicFrameLocks noGrp="1"/>
          </p:cNvGraphicFramePr>
          <p:nvPr/>
        </p:nvGraphicFramePr>
        <p:xfrm>
          <a:off x="1185862" y="7366174"/>
          <a:ext cx="15735300" cy="1071563"/>
        </p:xfrm>
        <a:graphic>
          <a:graphicData uri="http://schemas.openxmlformats.org/drawingml/2006/table">
            <a:tbl>
              <a:tblPr/>
              <a:tblGrid>
                <a:gridCol w="15735300">
                  <a:extLst>
                    <a:ext uri="{9D8B030D-6E8A-4147-A177-3AD203B41FA5}">
                      <a16:colId xmlns:a16="http://schemas.microsoft.com/office/drawing/2014/main" val="20000"/>
                    </a:ext>
                  </a:extLst>
                </a:gridCol>
              </a:tblGrid>
              <a:tr h="1071563">
                <a:tc>
                  <a:txBody>
                    <a:bodyPr/>
                    <a:lstStyle/>
                    <a:p>
                      <a:pPr algn="ctr">
                        <a:lnSpc>
                          <a:spcPts val="4320"/>
                        </a:lnSpc>
                        <a:defRPr/>
                      </a:pPr>
                      <a:r>
                        <a:rPr lang="en-US" sz="3600" spc="33">
                          <a:solidFill>
                            <a:srgbClr val="FFFFFF"/>
                          </a:solidFill>
                          <a:latin typeface="Segoe UI 2"/>
                          <a:ea typeface="Segoe UI 2"/>
                          <a:cs typeface="Segoe UI 2"/>
                          <a:sym typeface="Segoe UI 2"/>
                        </a:rPr>
                        <a:t>Fellows gain access to income replacement capital of up to $400,000</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0B4F70"/>
                    </a:solidFill>
                  </a:tcPr>
                </a:tc>
                <a:extLst>
                  <a:ext uri="{0D108BD9-81ED-4DB2-BD59-A6C34878D82A}">
                    <a16:rowId xmlns:a16="http://schemas.microsoft.com/office/drawing/2014/main" val="10000"/>
                  </a:ext>
                </a:extLst>
              </a:tr>
            </a:tbl>
          </a:graphicData>
        </a:graphic>
      </p:graphicFrame>
      <p:sp>
        <p:nvSpPr>
          <p:cNvPr id="15" name="TextBox 15"/>
          <p:cNvSpPr txBox="1"/>
          <p:nvPr/>
        </p:nvSpPr>
        <p:spPr>
          <a:xfrm>
            <a:off x="6791623" y="9258300"/>
            <a:ext cx="4552355" cy="361950"/>
          </a:xfrm>
          <a:prstGeom prst="rect">
            <a:avLst/>
          </a:prstGeom>
        </p:spPr>
        <p:txBody>
          <a:bodyPr lIns="0" tIns="0" rIns="0" bIns="0" rtlCol="0" anchor="t">
            <a:spAutoFit/>
          </a:bodyPr>
          <a:lstStyle/>
          <a:p>
            <a:pPr algn="ctr">
              <a:lnSpc>
                <a:spcPts val="2879"/>
              </a:lnSpc>
              <a:spcBef>
                <a:spcPct val="0"/>
              </a:spcBef>
            </a:pPr>
            <a:r>
              <a:rPr lang="en-US" sz="2400" u="sng" spc="22">
                <a:solidFill>
                  <a:srgbClr val="84BD00"/>
                </a:solidFill>
                <a:latin typeface="Segoe UI 3"/>
                <a:ea typeface="Segoe UI 3"/>
                <a:cs typeface="Segoe UI 3"/>
                <a:sym typeface="Segoe UI 3"/>
                <a:hlinkClick r:id="rId2" tooltip="https://www.nj.gov/dca/divisions/lps/opp_zones.html#howdesignated"/>
              </a:rPr>
              <a:t>New Jersey's Opportunity Zones</a:t>
            </a:r>
          </a:p>
        </p:txBody>
      </p:sp>
      <p:grpSp>
        <p:nvGrpSpPr>
          <p:cNvPr id="16" name="Group 16"/>
          <p:cNvGrpSpPr/>
          <p:nvPr/>
        </p:nvGrpSpPr>
        <p:grpSpPr>
          <a:xfrm>
            <a:off x="10426100" y="-6705772"/>
            <a:ext cx="9699522" cy="8487082"/>
            <a:chOff x="0" y="0"/>
            <a:chExt cx="812800" cy="711200"/>
          </a:xfrm>
        </p:grpSpPr>
        <p:sp>
          <p:nvSpPr>
            <p:cNvPr id="17" name="Freeform 1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18" name="TextBox 18"/>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19" name="Group 19"/>
          <p:cNvGrpSpPr/>
          <p:nvPr/>
        </p:nvGrpSpPr>
        <p:grpSpPr>
          <a:xfrm>
            <a:off x="1028700" y="8936831"/>
            <a:ext cx="3086100" cy="2700338"/>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21" name="TextBox 21"/>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grpSp>
        <p:nvGrpSpPr>
          <p:cNvPr id="22" name="Group 22"/>
          <p:cNvGrpSpPr/>
          <p:nvPr/>
        </p:nvGrpSpPr>
        <p:grpSpPr>
          <a:xfrm rot="-5400000">
            <a:off x="1441167" y="3896609"/>
            <a:ext cx="279795" cy="244821"/>
            <a:chOff x="0" y="0"/>
            <a:chExt cx="812800" cy="711200"/>
          </a:xfrm>
        </p:grpSpPr>
        <p:sp>
          <p:nvSpPr>
            <p:cNvPr id="23" name="Freeform 2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24" name="TextBox 24"/>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25" name="Group 25"/>
          <p:cNvGrpSpPr/>
          <p:nvPr/>
        </p:nvGrpSpPr>
        <p:grpSpPr>
          <a:xfrm rot="-5400000">
            <a:off x="9386668" y="3756711"/>
            <a:ext cx="279795" cy="244821"/>
            <a:chOff x="0" y="0"/>
            <a:chExt cx="812800" cy="711200"/>
          </a:xfrm>
        </p:grpSpPr>
        <p:sp>
          <p:nvSpPr>
            <p:cNvPr id="26" name="Freeform 26"/>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8AE"/>
            </a:solidFill>
          </p:spPr>
          <p:txBody>
            <a:bodyPr/>
            <a:lstStyle/>
            <a:p>
              <a:endParaRPr lang="en-US"/>
            </a:p>
          </p:txBody>
        </p:sp>
        <p:sp>
          <p:nvSpPr>
            <p:cNvPr id="27" name="TextBox 27"/>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28" name="Group 28"/>
          <p:cNvGrpSpPr/>
          <p:nvPr/>
        </p:nvGrpSpPr>
        <p:grpSpPr>
          <a:xfrm rot="-5400000">
            <a:off x="9386668" y="4864448"/>
            <a:ext cx="279795" cy="244821"/>
            <a:chOff x="0" y="0"/>
            <a:chExt cx="812800" cy="711200"/>
          </a:xfrm>
        </p:grpSpPr>
        <p:sp>
          <p:nvSpPr>
            <p:cNvPr id="29" name="Freeform 2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8AE"/>
            </a:solidFill>
          </p:spPr>
          <p:txBody>
            <a:bodyPr/>
            <a:lstStyle/>
            <a:p>
              <a:endParaRPr lang="en-US"/>
            </a:p>
          </p:txBody>
        </p:sp>
        <p:sp>
          <p:nvSpPr>
            <p:cNvPr id="30" name="TextBox 30"/>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31" name="Group 31"/>
          <p:cNvGrpSpPr/>
          <p:nvPr/>
        </p:nvGrpSpPr>
        <p:grpSpPr>
          <a:xfrm rot="-5400000">
            <a:off x="9417371" y="5948102"/>
            <a:ext cx="279795" cy="244821"/>
            <a:chOff x="0" y="0"/>
            <a:chExt cx="812800" cy="711200"/>
          </a:xfrm>
        </p:grpSpPr>
        <p:sp>
          <p:nvSpPr>
            <p:cNvPr id="32" name="Freeform 32"/>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8AE"/>
            </a:solidFill>
          </p:spPr>
          <p:txBody>
            <a:bodyPr/>
            <a:lstStyle/>
            <a:p>
              <a:endParaRPr lang="en-US"/>
            </a:p>
          </p:txBody>
        </p:sp>
        <p:sp>
          <p:nvSpPr>
            <p:cNvPr id="33" name="TextBox 33"/>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pic>
        <p:nvPicPr>
          <p:cNvPr id="35" name="Picture 34" descr="Logo&#10;&#10;AI-generated content may be incorrect.">
            <a:extLst>
              <a:ext uri="{FF2B5EF4-FFF2-40B4-BE49-F238E27FC236}">
                <a16:creationId xmlns:a16="http://schemas.microsoft.com/office/drawing/2014/main" id="{77C4DFB9-7E06-3DCB-305E-C4813E0B6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3400" y="8701125"/>
            <a:ext cx="2006652" cy="113217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03643" y="2307180"/>
            <a:ext cx="10043742" cy="6212112"/>
            <a:chOff x="0" y="0"/>
            <a:chExt cx="13391656" cy="8282816"/>
          </a:xfrm>
        </p:grpSpPr>
        <p:sp>
          <p:nvSpPr>
            <p:cNvPr id="3" name="Freeform 3"/>
            <p:cNvSpPr/>
            <p:nvPr/>
          </p:nvSpPr>
          <p:spPr>
            <a:xfrm>
              <a:off x="12700" y="12700"/>
              <a:ext cx="13366242" cy="8257413"/>
            </a:xfrm>
            <a:custGeom>
              <a:avLst/>
              <a:gdLst/>
              <a:ahLst/>
              <a:cxnLst/>
              <a:rect l="l" t="t" r="r" b="b"/>
              <a:pathLst>
                <a:path w="13366242" h="8257413">
                  <a:moveTo>
                    <a:pt x="0" y="701929"/>
                  </a:moveTo>
                  <a:cubicBezTo>
                    <a:pt x="0" y="314198"/>
                    <a:pt x="314579" y="0"/>
                    <a:pt x="702691" y="0"/>
                  </a:cubicBezTo>
                  <a:lnTo>
                    <a:pt x="12663551" y="0"/>
                  </a:lnTo>
                  <a:cubicBezTo>
                    <a:pt x="13051662" y="0"/>
                    <a:pt x="13366242" y="314198"/>
                    <a:pt x="13366242" y="701929"/>
                  </a:cubicBezTo>
                  <a:lnTo>
                    <a:pt x="13366242" y="7555484"/>
                  </a:lnTo>
                  <a:cubicBezTo>
                    <a:pt x="13366242" y="7943088"/>
                    <a:pt x="13051662" y="8257413"/>
                    <a:pt x="12663551" y="8257413"/>
                  </a:cubicBezTo>
                  <a:lnTo>
                    <a:pt x="702691" y="8257413"/>
                  </a:lnTo>
                  <a:cubicBezTo>
                    <a:pt x="314579" y="8257413"/>
                    <a:pt x="0" y="7943215"/>
                    <a:pt x="0" y="7555484"/>
                  </a:cubicBezTo>
                  <a:close/>
                </a:path>
              </a:pathLst>
            </a:custGeom>
            <a:solidFill>
              <a:srgbClr val="0078AE"/>
            </a:solidFill>
          </p:spPr>
          <p:txBody>
            <a:bodyPr/>
            <a:lstStyle/>
            <a:p>
              <a:endParaRPr lang="en-US"/>
            </a:p>
          </p:txBody>
        </p:sp>
        <p:sp>
          <p:nvSpPr>
            <p:cNvPr id="4" name="Freeform 4"/>
            <p:cNvSpPr/>
            <p:nvPr/>
          </p:nvSpPr>
          <p:spPr>
            <a:xfrm>
              <a:off x="0" y="0"/>
              <a:ext cx="13391642" cy="8282813"/>
            </a:xfrm>
            <a:custGeom>
              <a:avLst/>
              <a:gdLst/>
              <a:ahLst/>
              <a:cxnLst/>
              <a:rect l="l" t="t" r="r" b="b"/>
              <a:pathLst>
                <a:path w="13391642" h="8282813">
                  <a:moveTo>
                    <a:pt x="0" y="714629"/>
                  </a:moveTo>
                  <a:cubicBezTo>
                    <a:pt x="0" y="319913"/>
                    <a:pt x="320294" y="0"/>
                    <a:pt x="715391" y="0"/>
                  </a:cubicBezTo>
                  <a:lnTo>
                    <a:pt x="12676251" y="0"/>
                  </a:lnTo>
                  <a:lnTo>
                    <a:pt x="12676251" y="12700"/>
                  </a:lnTo>
                  <a:lnTo>
                    <a:pt x="12676251" y="0"/>
                  </a:lnTo>
                  <a:cubicBezTo>
                    <a:pt x="13071348" y="0"/>
                    <a:pt x="13391642" y="319913"/>
                    <a:pt x="13391642" y="714629"/>
                  </a:cubicBezTo>
                  <a:lnTo>
                    <a:pt x="13378942" y="714629"/>
                  </a:lnTo>
                  <a:lnTo>
                    <a:pt x="13391642" y="714629"/>
                  </a:lnTo>
                  <a:lnTo>
                    <a:pt x="13391642" y="7568184"/>
                  </a:lnTo>
                  <a:lnTo>
                    <a:pt x="13378942" y="7568184"/>
                  </a:lnTo>
                  <a:lnTo>
                    <a:pt x="13391642" y="7568184"/>
                  </a:lnTo>
                  <a:cubicBezTo>
                    <a:pt x="13391642" y="7962900"/>
                    <a:pt x="13071348" y="8282813"/>
                    <a:pt x="12676251" y="8282813"/>
                  </a:cubicBezTo>
                  <a:lnTo>
                    <a:pt x="12676251" y="8270113"/>
                  </a:lnTo>
                  <a:lnTo>
                    <a:pt x="12676251" y="8282813"/>
                  </a:lnTo>
                  <a:lnTo>
                    <a:pt x="715391" y="8282813"/>
                  </a:lnTo>
                  <a:lnTo>
                    <a:pt x="715391" y="8270113"/>
                  </a:lnTo>
                  <a:lnTo>
                    <a:pt x="715391" y="8282813"/>
                  </a:lnTo>
                  <a:cubicBezTo>
                    <a:pt x="320294" y="8282813"/>
                    <a:pt x="0" y="7962900"/>
                    <a:pt x="0" y="7568184"/>
                  </a:cubicBezTo>
                  <a:lnTo>
                    <a:pt x="0" y="714629"/>
                  </a:lnTo>
                  <a:lnTo>
                    <a:pt x="12700" y="714629"/>
                  </a:lnTo>
                  <a:lnTo>
                    <a:pt x="0" y="714629"/>
                  </a:lnTo>
                  <a:moveTo>
                    <a:pt x="25400" y="714629"/>
                  </a:moveTo>
                  <a:lnTo>
                    <a:pt x="25400" y="7568184"/>
                  </a:lnTo>
                  <a:lnTo>
                    <a:pt x="12700" y="7568184"/>
                  </a:lnTo>
                  <a:lnTo>
                    <a:pt x="25400" y="7568184"/>
                  </a:lnTo>
                  <a:cubicBezTo>
                    <a:pt x="25400" y="7948802"/>
                    <a:pt x="334264" y="8257413"/>
                    <a:pt x="715391" y="8257413"/>
                  </a:cubicBezTo>
                  <a:lnTo>
                    <a:pt x="12676251" y="8257413"/>
                  </a:lnTo>
                  <a:cubicBezTo>
                    <a:pt x="13057378" y="8257413"/>
                    <a:pt x="13366242" y="7948803"/>
                    <a:pt x="13366242" y="7568184"/>
                  </a:cubicBezTo>
                  <a:lnTo>
                    <a:pt x="13366242" y="714629"/>
                  </a:lnTo>
                  <a:cubicBezTo>
                    <a:pt x="13366242" y="334010"/>
                    <a:pt x="13057378" y="25400"/>
                    <a:pt x="12676251" y="25400"/>
                  </a:cubicBezTo>
                  <a:lnTo>
                    <a:pt x="715391" y="25400"/>
                  </a:lnTo>
                  <a:lnTo>
                    <a:pt x="715391" y="12700"/>
                  </a:lnTo>
                  <a:lnTo>
                    <a:pt x="715391" y="25400"/>
                  </a:lnTo>
                  <a:cubicBezTo>
                    <a:pt x="334264" y="25400"/>
                    <a:pt x="25400" y="334010"/>
                    <a:pt x="25400" y="714629"/>
                  </a:cubicBezTo>
                  <a:close/>
                </a:path>
              </a:pathLst>
            </a:custGeom>
            <a:solidFill>
              <a:srgbClr val="FFFFFF"/>
            </a:solidFill>
          </p:spPr>
          <p:txBody>
            <a:bodyPr/>
            <a:lstStyle/>
            <a:p>
              <a:endParaRPr lang="en-US"/>
            </a:p>
          </p:txBody>
        </p:sp>
      </p:grpSp>
      <p:grpSp>
        <p:nvGrpSpPr>
          <p:cNvPr id="5" name="Group 5"/>
          <p:cNvGrpSpPr/>
          <p:nvPr/>
        </p:nvGrpSpPr>
        <p:grpSpPr>
          <a:xfrm>
            <a:off x="7654260" y="5094057"/>
            <a:ext cx="3157884" cy="2805927"/>
            <a:chOff x="0" y="0"/>
            <a:chExt cx="4210512" cy="3741236"/>
          </a:xfrm>
        </p:grpSpPr>
        <p:sp>
          <p:nvSpPr>
            <p:cNvPr id="6" name="Freeform 6"/>
            <p:cNvSpPr/>
            <p:nvPr/>
          </p:nvSpPr>
          <p:spPr>
            <a:xfrm>
              <a:off x="12700" y="12700"/>
              <a:ext cx="4185031" cy="3715766"/>
            </a:xfrm>
            <a:custGeom>
              <a:avLst/>
              <a:gdLst/>
              <a:ahLst/>
              <a:cxnLst/>
              <a:rect l="l" t="t" r="r" b="b"/>
              <a:pathLst>
                <a:path w="4185031" h="3715766">
                  <a:moveTo>
                    <a:pt x="0" y="390144"/>
                  </a:moveTo>
                  <a:cubicBezTo>
                    <a:pt x="0" y="174625"/>
                    <a:pt x="174752" y="0"/>
                    <a:pt x="390398" y="0"/>
                  </a:cubicBezTo>
                  <a:lnTo>
                    <a:pt x="3794633" y="0"/>
                  </a:lnTo>
                  <a:cubicBezTo>
                    <a:pt x="4010279" y="0"/>
                    <a:pt x="4185031" y="174625"/>
                    <a:pt x="4185031" y="390144"/>
                  </a:cubicBezTo>
                  <a:lnTo>
                    <a:pt x="4185031" y="3325622"/>
                  </a:lnTo>
                  <a:cubicBezTo>
                    <a:pt x="4185031" y="3541141"/>
                    <a:pt x="4010279" y="3715766"/>
                    <a:pt x="3794633" y="3715766"/>
                  </a:cubicBezTo>
                  <a:lnTo>
                    <a:pt x="390398" y="3715766"/>
                  </a:lnTo>
                  <a:cubicBezTo>
                    <a:pt x="174752" y="3715893"/>
                    <a:pt x="0" y="3541141"/>
                    <a:pt x="0" y="3325622"/>
                  </a:cubicBezTo>
                  <a:close/>
                </a:path>
              </a:pathLst>
            </a:custGeom>
            <a:solidFill>
              <a:srgbClr val="FFFFFF">
                <a:alpha val="80784"/>
              </a:srgbClr>
            </a:solidFill>
          </p:spPr>
          <p:txBody>
            <a:bodyPr/>
            <a:lstStyle/>
            <a:p>
              <a:endParaRPr lang="en-US"/>
            </a:p>
          </p:txBody>
        </p:sp>
        <p:sp>
          <p:nvSpPr>
            <p:cNvPr id="7" name="Freeform 7"/>
            <p:cNvSpPr/>
            <p:nvPr/>
          </p:nvSpPr>
          <p:spPr>
            <a:xfrm>
              <a:off x="0" y="0"/>
              <a:ext cx="4210431" cy="3741166"/>
            </a:xfrm>
            <a:custGeom>
              <a:avLst/>
              <a:gdLst/>
              <a:ahLst/>
              <a:cxnLst/>
              <a:rect l="l" t="t" r="r" b="b"/>
              <a:pathLst>
                <a:path w="4210431" h="3741166">
                  <a:moveTo>
                    <a:pt x="0" y="402844"/>
                  </a:moveTo>
                  <a:cubicBezTo>
                    <a:pt x="0" y="180340"/>
                    <a:pt x="180467" y="0"/>
                    <a:pt x="403098" y="0"/>
                  </a:cubicBezTo>
                  <a:lnTo>
                    <a:pt x="3807333" y="0"/>
                  </a:lnTo>
                  <a:lnTo>
                    <a:pt x="3807333" y="12700"/>
                  </a:lnTo>
                  <a:lnTo>
                    <a:pt x="3807333" y="0"/>
                  </a:lnTo>
                  <a:cubicBezTo>
                    <a:pt x="4029964" y="0"/>
                    <a:pt x="4210431" y="180340"/>
                    <a:pt x="4210431" y="402844"/>
                  </a:cubicBezTo>
                  <a:lnTo>
                    <a:pt x="4197731" y="402844"/>
                  </a:lnTo>
                  <a:lnTo>
                    <a:pt x="4210431" y="402844"/>
                  </a:lnTo>
                  <a:lnTo>
                    <a:pt x="4210431" y="3338322"/>
                  </a:lnTo>
                  <a:lnTo>
                    <a:pt x="4197731" y="3338322"/>
                  </a:lnTo>
                  <a:lnTo>
                    <a:pt x="4210431" y="3338322"/>
                  </a:lnTo>
                  <a:cubicBezTo>
                    <a:pt x="4210431" y="3560826"/>
                    <a:pt x="4029964" y="3741166"/>
                    <a:pt x="3807333" y="3741166"/>
                  </a:cubicBezTo>
                  <a:lnTo>
                    <a:pt x="3807333" y="3728466"/>
                  </a:lnTo>
                  <a:lnTo>
                    <a:pt x="3807333" y="3741166"/>
                  </a:lnTo>
                  <a:lnTo>
                    <a:pt x="403098" y="3741166"/>
                  </a:lnTo>
                  <a:lnTo>
                    <a:pt x="403098" y="3728466"/>
                  </a:lnTo>
                  <a:lnTo>
                    <a:pt x="403098" y="3741166"/>
                  </a:lnTo>
                  <a:cubicBezTo>
                    <a:pt x="180467" y="3741293"/>
                    <a:pt x="0" y="3560826"/>
                    <a:pt x="0" y="3338322"/>
                  </a:cubicBezTo>
                  <a:lnTo>
                    <a:pt x="0" y="402844"/>
                  </a:lnTo>
                  <a:lnTo>
                    <a:pt x="12700" y="402844"/>
                  </a:lnTo>
                  <a:lnTo>
                    <a:pt x="0" y="402844"/>
                  </a:lnTo>
                  <a:moveTo>
                    <a:pt x="25400" y="402844"/>
                  </a:moveTo>
                  <a:lnTo>
                    <a:pt x="25400" y="3338322"/>
                  </a:lnTo>
                  <a:lnTo>
                    <a:pt x="12700" y="3338322"/>
                  </a:lnTo>
                  <a:lnTo>
                    <a:pt x="25400" y="3338322"/>
                  </a:lnTo>
                  <a:cubicBezTo>
                    <a:pt x="25400" y="3546729"/>
                    <a:pt x="194564" y="3715766"/>
                    <a:pt x="403098" y="3715766"/>
                  </a:cubicBezTo>
                  <a:lnTo>
                    <a:pt x="3807333" y="3715766"/>
                  </a:lnTo>
                  <a:cubicBezTo>
                    <a:pt x="4015994" y="3715766"/>
                    <a:pt x="4185031" y="3546729"/>
                    <a:pt x="4185031" y="3338322"/>
                  </a:cubicBezTo>
                  <a:lnTo>
                    <a:pt x="4185031" y="402844"/>
                  </a:lnTo>
                  <a:cubicBezTo>
                    <a:pt x="4185158" y="194437"/>
                    <a:pt x="4015994" y="25400"/>
                    <a:pt x="3807333" y="25400"/>
                  </a:cubicBezTo>
                  <a:lnTo>
                    <a:pt x="403098" y="25400"/>
                  </a:lnTo>
                  <a:lnTo>
                    <a:pt x="403098" y="12700"/>
                  </a:lnTo>
                  <a:lnTo>
                    <a:pt x="403098" y="25400"/>
                  </a:lnTo>
                  <a:cubicBezTo>
                    <a:pt x="194564" y="25400"/>
                    <a:pt x="25400" y="194437"/>
                    <a:pt x="25400" y="402844"/>
                  </a:cubicBezTo>
                  <a:close/>
                </a:path>
              </a:pathLst>
            </a:custGeom>
            <a:solidFill>
              <a:srgbClr val="84BD00"/>
            </a:solidFill>
          </p:spPr>
          <p:txBody>
            <a:bodyPr/>
            <a:lstStyle/>
            <a:p>
              <a:endParaRPr lang="en-US"/>
            </a:p>
          </p:txBody>
        </p:sp>
      </p:grpSp>
      <p:grpSp>
        <p:nvGrpSpPr>
          <p:cNvPr id="8" name="Group 8"/>
          <p:cNvGrpSpPr/>
          <p:nvPr/>
        </p:nvGrpSpPr>
        <p:grpSpPr>
          <a:xfrm>
            <a:off x="10842655" y="5094057"/>
            <a:ext cx="3157884" cy="2805927"/>
            <a:chOff x="0" y="0"/>
            <a:chExt cx="4210512" cy="3741236"/>
          </a:xfrm>
        </p:grpSpPr>
        <p:sp>
          <p:nvSpPr>
            <p:cNvPr id="9" name="Freeform 9"/>
            <p:cNvSpPr/>
            <p:nvPr/>
          </p:nvSpPr>
          <p:spPr>
            <a:xfrm>
              <a:off x="12700" y="12700"/>
              <a:ext cx="4185031" cy="3715766"/>
            </a:xfrm>
            <a:custGeom>
              <a:avLst/>
              <a:gdLst/>
              <a:ahLst/>
              <a:cxnLst/>
              <a:rect l="l" t="t" r="r" b="b"/>
              <a:pathLst>
                <a:path w="4185031" h="3715766">
                  <a:moveTo>
                    <a:pt x="0" y="390144"/>
                  </a:moveTo>
                  <a:cubicBezTo>
                    <a:pt x="0" y="174625"/>
                    <a:pt x="174752" y="0"/>
                    <a:pt x="390398" y="0"/>
                  </a:cubicBezTo>
                  <a:lnTo>
                    <a:pt x="3794633" y="0"/>
                  </a:lnTo>
                  <a:cubicBezTo>
                    <a:pt x="4010279" y="0"/>
                    <a:pt x="4185031" y="174625"/>
                    <a:pt x="4185031" y="390144"/>
                  </a:cubicBezTo>
                  <a:lnTo>
                    <a:pt x="4185031" y="3325622"/>
                  </a:lnTo>
                  <a:cubicBezTo>
                    <a:pt x="4185031" y="3541141"/>
                    <a:pt x="4010279" y="3715766"/>
                    <a:pt x="3794633" y="3715766"/>
                  </a:cubicBezTo>
                  <a:lnTo>
                    <a:pt x="390398" y="3715766"/>
                  </a:lnTo>
                  <a:cubicBezTo>
                    <a:pt x="174752" y="3715893"/>
                    <a:pt x="0" y="3541141"/>
                    <a:pt x="0" y="3325622"/>
                  </a:cubicBezTo>
                  <a:close/>
                </a:path>
              </a:pathLst>
            </a:custGeom>
            <a:solidFill>
              <a:srgbClr val="FFFFFF">
                <a:alpha val="80784"/>
              </a:srgbClr>
            </a:solidFill>
          </p:spPr>
          <p:txBody>
            <a:bodyPr/>
            <a:lstStyle/>
            <a:p>
              <a:endParaRPr lang="en-US"/>
            </a:p>
          </p:txBody>
        </p:sp>
        <p:sp>
          <p:nvSpPr>
            <p:cNvPr id="10" name="Freeform 10"/>
            <p:cNvSpPr/>
            <p:nvPr/>
          </p:nvSpPr>
          <p:spPr>
            <a:xfrm>
              <a:off x="0" y="0"/>
              <a:ext cx="4210431" cy="3741166"/>
            </a:xfrm>
            <a:custGeom>
              <a:avLst/>
              <a:gdLst/>
              <a:ahLst/>
              <a:cxnLst/>
              <a:rect l="l" t="t" r="r" b="b"/>
              <a:pathLst>
                <a:path w="4210431" h="3741166">
                  <a:moveTo>
                    <a:pt x="0" y="402844"/>
                  </a:moveTo>
                  <a:cubicBezTo>
                    <a:pt x="0" y="180340"/>
                    <a:pt x="180467" y="0"/>
                    <a:pt x="403098" y="0"/>
                  </a:cubicBezTo>
                  <a:lnTo>
                    <a:pt x="3807333" y="0"/>
                  </a:lnTo>
                  <a:lnTo>
                    <a:pt x="3807333" y="12700"/>
                  </a:lnTo>
                  <a:lnTo>
                    <a:pt x="3807333" y="0"/>
                  </a:lnTo>
                  <a:cubicBezTo>
                    <a:pt x="4029964" y="0"/>
                    <a:pt x="4210431" y="180340"/>
                    <a:pt x="4210431" y="402844"/>
                  </a:cubicBezTo>
                  <a:lnTo>
                    <a:pt x="4197731" y="402844"/>
                  </a:lnTo>
                  <a:lnTo>
                    <a:pt x="4210431" y="402844"/>
                  </a:lnTo>
                  <a:lnTo>
                    <a:pt x="4210431" y="3338322"/>
                  </a:lnTo>
                  <a:lnTo>
                    <a:pt x="4197731" y="3338322"/>
                  </a:lnTo>
                  <a:lnTo>
                    <a:pt x="4210431" y="3338322"/>
                  </a:lnTo>
                  <a:cubicBezTo>
                    <a:pt x="4210431" y="3560826"/>
                    <a:pt x="4029964" y="3741166"/>
                    <a:pt x="3807333" y="3741166"/>
                  </a:cubicBezTo>
                  <a:lnTo>
                    <a:pt x="3807333" y="3728466"/>
                  </a:lnTo>
                  <a:lnTo>
                    <a:pt x="3807333" y="3741166"/>
                  </a:lnTo>
                  <a:lnTo>
                    <a:pt x="403098" y="3741166"/>
                  </a:lnTo>
                  <a:lnTo>
                    <a:pt x="403098" y="3728466"/>
                  </a:lnTo>
                  <a:lnTo>
                    <a:pt x="403098" y="3741166"/>
                  </a:lnTo>
                  <a:cubicBezTo>
                    <a:pt x="180467" y="3741293"/>
                    <a:pt x="0" y="3560826"/>
                    <a:pt x="0" y="3338322"/>
                  </a:cubicBezTo>
                  <a:lnTo>
                    <a:pt x="0" y="402844"/>
                  </a:lnTo>
                  <a:lnTo>
                    <a:pt x="12700" y="402844"/>
                  </a:lnTo>
                  <a:lnTo>
                    <a:pt x="0" y="402844"/>
                  </a:lnTo>
                  <a:moveTo>
                    <a:pt x="25400" y="402844"/>
                  </a:moveTo>
                  <a:lnTo>
                    <a:pt x="25400" y="3338322"/>
                  </a:lnTo>
                  <a:lnTo>
                    <a:pt x="12700" y="3338322"/>
                  </a:lnTo>
                  <a:lnTo>
                    <a:pt x="25400" y="3338322"/>
                  </a:lnTo>
                  <a:cubicBezTo>
                    <a:pt x="25400" y="3546729"/>
                    <a:pt x="194564" y="3715766"/>
                    <a:pt x="403098" y="3715766"/>
                  </a:cubicBezTo>
                  <a:lnTo>
                    <a:pt x="3807333" y="3715766"/>
                  </a:lnTo>
                  <a:cubicBezTo>
                    <a:pt x="4015994" y="3715766"/>
                    <a:pt x="4185031" y="3546729"/>
                    <a:pt x="4185031" y="3338322"/>
                  </a:cubicBezTo>
                  <a:lnTo>
                    <a:pt x="4185031" y="402844"/>
                  </a:lnTo>
                  <a:cubicBezTo>
                    <a:pt x="4185158" y="194437"/>
                    <a:pt x="4015994" y="25400"/>
                    <a:pt x="3807333" y="25400"/>
                  </a:cubicBezTo>
                  <a:lnTo>
                    <a:pt x="403098" y="25400"/>
                  </a:lnTo>
                  <a:lnTo>
                    <a:pt x="403098" y="12700"/>
                  </a:lnTo>
                  <a:lnTo>
                    <a:pt x="403098" y="25400"/>
                  </a:lnTo>
                  <a:cubicBezTo>
                    <a:pt x="194564" y="25400"/>
                    <a:pt x="25400" y="194437"/>
                    <a:pt x="25400" y="402844"/>
                  </a:cubicBezTo>
                  <a:close/>
                </a:path>
              </a:pathLst>
            </a:custGeom>
            <a:solidFill>
              <a:srgbClr val="83BD42"/>
            </a:solidFill>
          </p:spPr>
          <p:txBody>
            <a:bodyPr/>
            <a:lstStyle/>
            <a:p>
              <a:endParaRPr lang="en-US"/>
            </a:p>
          </p:txBody>
        </p:sp>
      </p:grpSp>
      <p:grpSp>
        <p:nvGrpSpPr>
          <p:cNvPr id="11" name="Group 11"/>
          <p:cNvGrpSpPr/>
          <p:nvPr/>
        </p:nvGrpSpPr>
        <p:grpSpPr>
          <a:xfrm>
            <a:off x="14031051" y="5094057"/>
            <a:ext cx="3157884" cy="2805927"/>
            <a:chOff x="0" y="0"/>
            <a:chExt cx="4210512" cy="3741236"/>
          </a:xfrm>
        </p:grpSpPr>
        <p:sp>
          <p:nvSpPr>
            <p:cNvPr id="12" name="Freeform 12"/>
            <p:cNvSpPr/>
            <p:nvPr/>
          </p:nvSpPr>
          <p:spPr>
            <a:xfrm>
              <a:off x="12700" y="12700"/>
              <a:ext cx="4185031" cy="3715766"/>
            </a:xfrm>
            <a:custGeom>
              <a:avLst/>
              <a:gdLst/>
              <a:ahLst/>
              <a:cxnLst/>
              <a:rect l="l" t="t" r="r" b="b"/>
              <a:pathLst>
                <a:path w="4185031" h="3715766">
                  <a:moveTo>
                    <a:pt x="0" y="390144"/>
                  </a:moveTo>
                  <a:cubicBezTo>
                    <a:pt x="0" y="174625"/>
                    <a:pt x="174752" y="0"/>
                    <a:pt x="390398" y="0"/>
                  </a:cubicBezTo>
                  <a:lnTo>
                    <a:pt x="3794633" y="0"/>
                  </a:lnTo>
                  <a:cubicBezTo>
                    <a:pt x="4010279" y="0"/>
                    <a:pt x="4185031" y="174625"/>
                    <a:pt x="4185031" y="390144"/>
                  </a:cubicBezTo>
                  <a:lnTo>
                    <a:pt x="4185031" y="3325622"/>
                  </a:lnTo>
                  <a:cubicBezTo>
                    <a:pt x="4185031" y="3541141"/>
                    <a:pt x="4010279" y="3715766"/>
                    <a:pt x="3794633" y="3715766"/>
                  </a:cubicBezTo>
                  <a:lnTo>
                    <a:pt x="390398" y="3715766"/>
                  </a:lnTo>
                  <a:cubicBezTo>
                    <a:pt x="174752" y="3715893"/>
                    <a:pt x="0" y="3541141"/>
                    <a:pt x="0" y="3325622"/>
                  </a:cubicBezTo>
                  <a:close/>
                </a:path>
              </a:pathLst>
            </a:custGeom>
            <a:solidFill>
              <a:srgbClr val="FFFFFF">
                <a:alpha val="80784"/>
              </a:srgbClr>
            </a:solidFill>
          </p:spPr>
          <p:txBody>
            <a:bodyPr/>
            <a:lstStyle/>
            <a:p>
              <a:endParaRPr lang="en-US"/>
            </a:p>
          </p:txBody>
        </p:sp>
        <p:sp>
          <p:nvSpPr>
            <p:cNvPr id="13" name="Freeform 13"/>
            <p:cNvSpPr/>
            <p:nvPr/>
          </p:nvSpPr>
          <p:spPr>
            <a:xfrm>
              <a:off x="0" y="0"/>
              <a:ext cx="4210431" cy="3741166"/>
            </a:xfrm>
            <a:custGeom>
              <a:avLst/>
              <a:gdLst/>
              <a:ahLst/>
              <a:cxnLst/>
              <a:rect l="l" t="t" r="r" b="b"/>
              <a:pathLst>
                <a:path w="4210431" h="3741166">
                  <a:moveTo>
                    <a:pt x="0" y="402844"/>
                  </a:moveTo>
                  <a:cubicBezTo>
                    <a:pt x="0" y="180340"/>
                    <a:pt x="180467" y="0"/>
                    <a:pt x="403098" y="0"/>
                  </a:cubicBezTo>
                  <a:lnTo>
                    <a:pt x="3807333" y="0"/>
                  </a:lnTo>
                  <a:lnTo>
                    <a:pt x="3807333" y="12700"/>
                  </a:lnTo>
                  <a:lnTo>
                    <a:pt x="3807333" y="0"/>
                  </a:lnTo>
                  <a:cubicBezTo>
                    <a:pt x="4029964" y="0"/>
                    <a:pt x="4210431" y="180340"/>
                    <a:pt x="4210431" y="402844"/>
                  </a:cubicBezTo>
                  <a:lnTo>
                    <a:pt x="4197731" y="402844"/>
                  </a:lnTo>
                  <a:lnTo>
                    <a:pt x="4210431" y="402844"/>
                  </a:lnTo>
                  <a:lnTo>
                    <a:pt x="4210431" y="3338322"/>
                  </a:lnTo>
                  <a:lnTo>
                    <a:pt x="4197731" y="3338322"/>
                  </a:lnTo>
                  <a:lnTo>
                    <a:pt x="4210431" y="3338322"/>
                  </a:lnTo>
                  <a:cubicBezTo>
                    <a:pt x="4210431" y="3560826"/>
                    <a:pt x="4029964" y="3741166"/>
                    <a:pt x="3807333" y="3741166"/>
                  </a:cubicBezTo>
                  <a:lnTo>
                    <a:pt x="3807333" y="3728466"/>
                  </a:lnTo>
                  <a:lnTo>
                    <a:pt x="3807333" y="3741166"/>
                  </a:lnTo>
                  <a:lnTo>
                    <a:pt x="403098" y="3741166"/>
                  </a:lnTo>
                  <a:lnTo>
                    <a:pt x="403098" y="3728466"/>
                  </a:lnTo>
                  <a:lnTo>
                    <a:pt x="403098" y="3741166"/>
                  </a:lnTo>
                  <a:cubicBezTo>
                    <a:pt x="180467" y="3741293"/>
                    <a:pt x="0" y="3560826"/>
                    <a:pt x="0" y="3338322"/>
                  </a:cubicBezTo>
                  <a:lnTo>
                    <a:pt x="0" y="402844"/>
                  </a:lnTo>
                  <a:lnTo>
                    <a:pt x="12700" y="402844"/>
                  </a:lnTo>
                  <a:lnTo>
                    <a:pt x="0" y="402844"/>
                  </a:lnTo>
                  <a:moveTo>
                    <a:pt x="25400" y="402844"/>
                  </a:moveTo>
                  <a:lnTo>
                    <a:pt x="25400" y="3338322"/>
                  </a:lnTo>
                  <a:lnTo>
                    <a:pt x="12700" y="3338322"/>
                  </a:lnTo>
                  <a:lnTo>
                    <a:pt x="25400" y="3338322"/>
                  </a:lnTo>
                  <a:cubicBezTo>
                    <a:pt x="25400" y="3546729"/>
                    <a:pt x="194564" y="3715766"/>
                    <a:pt x="403098" y="3715766"/>
                  </a:cubicBezTo>
                  <a:lnTo>
                    <a:pt x="3807333" y="3715766"/>
                  </a:lnTo>
                  <a:cubicBezTo>
                    <a:pt x="4015994" y="3715766"/>
                    <a:pt x="4185031" y="3546729"/>
                    <a:pt x="4185031" y="3338322"/>
                  </a:cubicBezTo>
                  <a:lnTo>
                    <a:pt x="4185031" y="402844"/>
                  </a:lnTo>
                  <a:cubicBezTo>
                    <a:pt x="4185158" y="194437"/>
                    <a:pt x="4015994" y="25400"/>
                    <a:pt x="3807333" y="25400"/>
                  </a:cubicBezTo>
                  <a:lnTo>
                    <a:pt x="403098" y="25400"/>
                  </a:lnTo>
                  <a:lnTo>
                    <a:pt x="403098" y="12700"/>
                  </a:lnTo>
                  <a:lnTo>
                    <a:pt x="403098" y="25400"/>
                  </a:lnTo>
                  <a:cubicBezTo>
                    <a:pt x="194564" y="25400"/>
                    <a:pt x="25400" y="194437"/>
                    <a:pt x="25400" y="402844"/>
                  </a:cubicBezTo>
                  <a:close/>
                </a:path>
              </a:pathLst>
            </a:custGeom>
            <a:solidFill>
              <a:srgbClr val="83BE41"/>
            </a:solidFill>
          </p:spPr>
          <p:txBody>
            <a:bodyPr/>
            <a:lstStyle/>
            <a:p>
              <a:endParaRPr lang="en-US"/>
            </a:p>
          </p:txBody>
        </p:sp>
      </p:grpSp>
      <p:grpSp>
        <p:nvGrpSpPr>
          <p:cNvPr id="14" name="Group 14"/>
          <p:cNvGrpSpPr/>
          <p:nvPr/>
        </p:nvGrpSpPr>
        <p:grpSpPr>
          <a:xfrm>
            <a:off x="1722652" y="1751879"/>
            <a:ext cx="8201025" cy="85725"/>
            <a:chOff x="0" y="0"/>
            <a:chExt cx="10934700" cy="114300"/>
          </a:xfrm>
        </p:grpSpPr>
        <p:sp>
          <p:nvSpPr>
            <p:cNvPr id="15" name="Freeform 15"/>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16" name="Group 16"/>
          <p:cNvGrpSpPr/>
          <p:nvPr/>
        </p:nvGrpSpPr>
        <p:grpSpPr>
          <a:xfrm>
            <a:off x="-3371590" y="1751879"/>
            <a:ext cx="8201025" cy="85725"/>
            <a:chOff x="0" y="0"/>
            <a:chExt cx="10934700" cy="114300"/>
          </a:xfrm>
        </p:grpSpPr>
        <p:sp>
          <p:nvSpPr>
            <p:cNvPr id="17" name="Freeform 17"/>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grpSp>
        <p:nvGrpSpPr>
          <p:cNvPr id="18" name="Group 18"/>
          <p:cNvGrpSpPr/>
          <p:nvPr/>
        </p:nvGrpSpPr>
        <p:grpSpPr>
          <a:xfrm>
            <a:off x="10426100" y="-6705772"/>
            <a:ext cx="9699522" cy="8487082"/>
            <a:chOff x="0" y="0"/>
            <a:chExt cx="812800" cy="711200"/>
          </a:xfrm>
        </p:grpSpPr>
        <p:sp>
          <p:nvSpPr>
            <p:cNvPr id="19" name="Freeform 1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20" name="TextBox 20"/>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21" name="Group 21"/>
          <p:cNvGrpSpPr/>
          <p:nvPr/>
        </p:nvGrpSpPr>
        <p:grpSpPr>
          <a:xfrm>
            <a:off x="1028700" y="8936831"/>
            <a:ext cx="3086100" cy="2700338"/>
            <a:chOff x="0" y="0"/>
            <a:chExt cx="812800" cy="711200"/>
          </a:xfrm>
        </p:grpSpPr>
        <p:sp>
          <p:nvSpPr>
            <p:cNvPr id="22" name="Freeform 2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84BF43"/>
            </a:solidFill>
          </p:spPr>
          <p:txBody>
            <a:bodyPr/>
            <a:lstStyle/>
            <a:p>
              <a:endParaRPr lang="en-US"/>
            </a:p>
          </p:txBody>
        </p:sp>
        <p:sp>
          <p:nvSpPr>
            <p:cNvPr id="23" name="TextBox 23"/>
            <p:cNvSpPr txBox="1"/>
            <p:nvPr/>
          </p:nvSpPr>
          <p:spPr>
            <a:xfrm>
              <a:off x="127000" y="330200"/>
              <a:ext cx="558800" cy="330200"/>
            </a:xfrm>
            <a:prstGeom prst="rect">
              <a:avLst/>
            </a:prstGeom>
          </p:spPr>
          <p:txBody>
            <a:bodyPr lIns="50800" tIns="50800" rIns="50800" bIns="50800" rtlCol="0" anchor="ctr"/>
            <a:lstStyle/>
            <a:p>
              <a:pPr algn="ctr">
                <a:lnSpc>
                  <a:spcPts val="2879"/>
                </a:lnSpc>
              </a:pPr>
              <a:endParaRPr/>
            </a:p>
          </p:txBody>
        </p:sp>
      </p:grpSp>
      <p:sp>
        <p:nvSpPr>
          <p:cNvPr id="24" name="Freeform 24"/>
          <p:cNvSpPr/>
          <p:nvPr/>
        </p:nvSpPr>
        <p:spPr>
          <a:xfrm>
            <a:off x="8568349" y="2568751"/>
            <a:ext cx="2243795" cy="2271239"/>
          </a:xfrm>
          <a:custGeom>
            <a:avLst/>
            <a:gdLst/>
            <a:ahLst/>
            <a:cxnLst/>
            <a:rect l="l" t="t" r="r" b="b"/>
            <a:pathLst>
              <a:path w="2243795" h="2271239">
                <a:moveTo>
                  <a:pt x="0" y="0"/>
                </a:moveTo>
                <a:lnTo>
                  <a:pt x="2243795" y="0"/>
                </a:lnTo>
                <a:lnTo>
                  <a:pt x="2243795" y="2271240"/>
                </a:lnTo>
                <a:lnTo>
                  <a:pt x="0" y="227124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5" name="TextBox 25"/>
          <p:cNvSpPr txBox="1"/>
          <p:nvPr/>
        </p:nvSpPr>
        <p:spPr>
          <a:xfrm>
            <a:off x="10812144" y="2927362"/>
            <a:ext cx="2108448" cy="1819912"/>
          </a:xfrm>
          <a:prstGeom prst="rect">
            <a:avLst/>
          </a:prstGeom>
        </p:spPr>
        <p:txBody>
          <a:bodyPr lIns="0" tIns="0" rIns="0" bIns="0" rtlCol="0" anchor="t">
            <a:spAutoFit/>
          </a:bodyPr>
          <a:lstStyle/>
          <a:p>
            <a:pPr algn="l">
              <a:lnSpc>
                <a:spcPts val="13998"/>
              </a:lnSpc>
            </a:pPr>
            <a:r>
              <a:rPr lang="en-US" sz="12961" spc="121">
                <a:solidFill>
                  <a:srgbClr val="FFFFFF"/>
                </a:solidFill>
                <a:latin typeface="Segoe UI 3"/>
                <a:ea typeface="Segoe UI 3"/>
                <a:cs typeface="Segoe UI 3"/>
                <a:sym typeface="Segoe UI 3"/>
              </a:rPr>
              <a:t>29 </a:t>
            </a:r>
          </a:p>
        </p:txBody>
      </p:sp>
      <p:sp>
        <p:nvSpPr>
          <p:cNvPr id="26" name="TextBox 26"/>
          <p:cNvSpPr txBox="1"/>
          <p:nvPr/>
        </p:nvSpPr>
        <p:spPr>
          <a:xfrm>
            <a:off x="7831405" y="5788551"/>
            <a:ext cx="2803593" cy="1464564"/>
          </a:xfrm>
          <a:prstGeom prst="rect">
            <a:avLst/>
          </a:prstGeom>
        </p:spPr>
        <p:txBody>
          <a:bodyPr lIns="0" tIns="0" rIns="0" bIns="0" rtlCol="0" anchor="t">
            <a:spAutoFit/>
          </a:bodyPr>
          <a:lstStyle/>
          <a:p>
            <a:pPr algn="ctr">
              <a:lnSpc>
                <a:spcPts val="3888"/>
              </a:lnSpc>
            </a:pPr>
            <a:r>
              <a:rPr lang="en-US" sz="3600" spc="33">
                <a:solidFill>
                  <a:srgbClr val="004461"/>
                </a:solidFill>
                <a:latin typeface="Segoe UI 1"/>
                <a:ea typeface="Segoe UI 1"/>
                <a:cs typeface="Segoe UI 1"/>
                <a:sym typeface="Segoe UI 1"/>
              </a:rPr>
              <a:t>Business Plan Scoring:</a:t>
            </a:r>
          </a:p>
          <a:p>
            <a:pPr algn="ctr">
              <a:lnSpc>
                <a:spcPts val="3888"/>
              </a:lnSpc>
            </a:pPr>
            <a:r>
              <a:rPr lang="en-US" sz="3600" spc="33">
                <a:solidFill>
                  <a:srgbClr val="004461"/>
                </a:solidFill>
                <a:latin typeface="Segoe UI 1"/>
                <a:ea typeface="Segoe UI 1"/>
                <a:cs typeface="Segoe UI 1"/>
                <a:sym typeface="Segoe UI 1"/>
              </a:rPr>
              <a:t> 0 – 5 points </a:t>
            </a:r>
          </a:p>
        </p:txBody>
      </p:sp>
      <p:sp>
        <p:nvSpPr>
          <p:cNvPr id="27" name="TextBox 27"/>
          <p:cNvSpPr txBox="1"/>
          <p:nvPr/>
        </p:nvSpPr>
        <p:spPr>
          <a:xfrm>
            <a:off x="11019801" y="5788551"/>
            <a:ext cx="2803593" cy="1464564"/>
          </a:xfrm>
          <a:prstGeom prst="rect">
            <a:avLst/>
          </a:prstGeom>
        </p:spPr>
        <p:txBody>
          <a:bodyPr lIns="0" tIns="0" rIns="0" bIns="0" rtlCol="0" anchor="t">
            <a:spAutoFit/>
          </a:bodyPr>
          <a:lstStyle/>
          <a:p>
            <a:pPr algn="ctr">
              <a:lnSpc>
                <a:spcPts val="3888"/>
              </a:lnSpc>
            </a:pPr>
            <a:r>
              <a:rPr lang="en-US" sz="3600" spc="33">
                <a:solidFill>
                  <a:srgbClr val="004461"/>
                </a:solidFill>
                <a:latin typeface="Segoe UI 1"/>
                <a:ea typeface="Segoe UI 1"/>
                <a:cs typeface="Segoe UI 1"/>
                <a:sym typeface="Segoe UI 1"/>
              </a:rPr>
              <a:t>Operations Scoring: </a:t>
            </a:r>
          </a:p>
          <a:p>
            <a:pPr algn="ctr">
              <a:lnSpc>
                <a:spcPts val="3888"/>
              </a:lnSpc>
            </a:pPr>
            <a:r>
              <a:rPr lang="en-US" sz="3600" spc="33">
                <a:solidFill>
                  <a:srgbClr val="004461"/>
                </a:solidFill>
                <a:latin typeface="Segoe UI 1"/>
                <a:ea typeface="Segoe UI 1"/>
                <a:cs typeface="Segoe UI 1"/>
                <a:sym typeface="Segoe UI 1"/>
              </a:rPr>
              <a:t>0 – 4 points </a:t>
            </a:r>
          </a:p>
        </p:txBody>
      </p:sp>
      <p:sp>
        <p:nvSpPr>
          <p:cNvPr id="28" name="TextBox 28"/>
          <p:cNvSpPr txBox="1"/>
          <p:nvPr/>
        </p:nvSpPr>
        <p:spPr>
          <a:xfrm>
            <a:off x="14208196" y="5788551"/>
            <a:ext cx="2803593" cy="1464564"/>
          </a:xfrm>
          <a:prstGeom prst="rect">
            <a:avLst/>
          </a:prstGeom>
        </p:spPr>
        <p:txBody>
          <a:bodyPr lIns="0" tIns="0" rIns="0" bIns="0" rtlCol="0" anchor="t">
            <a:spAutoFit/>
          </a:bodyPr>
          <a:lstStyle/>
          <a:p>
            <a:pPr algn="ctr">
              <a:lnSpc>
                <a:spcPts val="3888"/>
              </a:lnSpc>
            </a:pPr>
            <a:r>
              <a:rPr lang="en-US" sz="3600" spc="33">
                <a:solidFill>
                  <a:srgbClr val="004461"/>
                </a:solidFill>
                <a:latin typeface="Segoe UI 1"/>
                <a:ea typeface="Segoe UI 1"/>
                <a:cs typeface="Segoe UI 1"/>
                <a:sym typeface="Segoe UI 1"/>
              </a:rPr>
              <a:t>Management Scoring:</a:t>
            </a:r>
          </a:p>
          <a:p>
            <a:pPr algn="ctr">
              <a:lnSpc>
                <a:spcPts val="3888"/>
              </a:lnSpc>
            </a:pPr>
            <a:r>
              <a:rPr lang="en-US" sz="3600" spc="33">
                <a:solidFill>
                  <a:srgbClr val="004461"/>
                </a:solidFill>
                <a:latin typeface="Segoe UI 1"/>
                <a:ea typeface="Segoe UI 1"/>
                <a:cs typeface="Segoe UI 1"/>
                <a:sym typeface="Segoe UI 1"/>
              </a:rPr>
              <a:t> 4 – 20 points </a:t>
            </a:r>
          </a:p>
        </p:txBody>
      </p:sp>
      <p:sp>
        <p:nvSpPr>
          <p:cNvPr id="29" name="TextBox 29"/>
          <p:cNvSpPr txBox="1"/>
          <p:nvPr/>
        </p:nvSpPr>
        <p:spPr>
          <a:xfrm>
            <a:off x="520529" y="575351"/>
            <a:ext cx="8617812" cy="1005078"/>
          </a:xfrm>
          <a:prstGeom prst="rect">
            <a:avLst/>
          </a:prstGeom>
        </p:spPr>
        <p:txBody>
          <a:bodyPr lIns="0" tIns="0" rIns="0" bIns="0" rtlCol="0" anchor="t">
            <a:spAutoFit/>
          </a:bodyPr>
          <a:lstStyle/>
          <a:p>
            <a:pPr algn="ctr">
              <a:lnSpc>
                <a:spcPts val="7776"/>
              </a:lnSpc>
            </a:pPr>
            <a:r>
              <a:rPr lang="en-US" sz="7200" spc="-43">
                <a:solidFill>
                  <a:srgbClr val="004461"/>
                </a:solidFill>
                <a:latin typeface="Segoe UI 2"/>
                <a:ea typeface="Segoe UI 2"/>
                <a:cs typeface="Segoe UI 2"/>
                <a:sym typeface="Segoe UI 2"/>
              </a:rPr>
              <a:t>Competitive Review</a:t>
            </a:r>
          </a:p>
        </p:txBody>
      </p:sp>
      <p:sp>
        <p:nvSpPr>
          <p:cNvPr id="31" name="TextBox 31"/>
          <p:cNvSpPr txBox="1"/>
          <p:nvPr/>
        </p:nvSpPr>
        <p:spPr>
          <a:xfrm>
            <a:off x="12213531" y="2834645"/>
            <a:ext cx="4798258" cy="2005345"/>
          </a:xfrm>
          <a:prstGeom prst="rect">
            <a:avLst/>
          </a:prstGeom>
        </p:spPr>
        <p:txBody>
          <a:bodyPr lIns="0" tIns="0" rIns="0" bIns="0" rtlCol="0" anchor="t">
            <a:spAutoFit/>
          </a:bodyPr>
          <a:lstStyle/>
          <a:p>
            <a:pPr algn="ctr">
              <a:lnSpc>
                <a:spcPts val="7727"/>
              </a:lnSpc>
            </a:pPr>
            <a:r>
              <a:rPr lang="en-US" sz="7805" spc="-109">
                <a:solidFill>
                  <a:srgbClr val="FFFFFF"/>
                </a:solidFill>
                <a:latin typeface="Segoe UI 3"/>
                <a:ea typeface="Segoe UI 3"/>
                <a:cs typeface="Segoe UI 3"/>
                <a:sym typeface="Segoe UI 3"/>
              </a:rPr>
              <a:t>Possible Points</a:t>
            </a:r>
          </a:p>
        </p:txBody>
      </p:sp>
      <p:sp>
        <p:nvSpPr>
          <p:cNvPr id="32" name="TextBox 32"/>
          <p:cNvSpPr txBox="1"/>
          <p:nvPr/>
        </p:nvSpPr>
        <p:spPr>
          <a:xfrm>
            <a:off x="787462" y="3538351"/>
            <a:ext cx="5282859" cy="2603277"/>
          </a:xfrm>
          <a:prstGeom prst="rect">
            <a:avLst/>
          </a:prstGeom>
        </p:spPr>
        <p:txBody>
          <a:bodyPr wrap="square" lIns="0" tIns="0" rIns="0" bIns="0" rtlCol="0" anchor="t">
            <a:spAutoFit/>
          </a:bodyPr>
          <a:lstStyle/>
          <a:p>
            <a:pPr marL="240665">
              <a:lnSpc>
                <a:spcPct val="100000"/>
              </a:lnSpc>
              <a:spcBef>
                <a:spcPts val="1060"/>
              </a:spcBef>
            </a:pPr>
            <a:r>
              <a:rPr lang="en-US" sz="3200" spc="85">
                <a:latin typeface="Segoe UI Semilight" panose="020B0402040204020203" pitchFamily="34" charset="0"/>
                <a:cs typeface="Segoe UI Semilight" panose="020B0402040204020203" pitchFamily="34" charset="0"/>
              </a:rPr>
              <a:t>NJIF</a:t>
            </a:r>
            <a:r>
              <a:rPr lang="en-US" sz="3200" spc="-20">
                <a:latin typeface="Segoe UI Semilight" panose="020B0402040204020203" pitchFamily="34" charset="0"/>
                <a:cs typeface="Segoe UI Semilight" panose="020B0402040204020203" pitchFamily="34" charset="0"/>
              </a:rPr>
              <a:t> </a:t>
            </a:r>
            <a:r>
              <a:rPr lang="en-US" sz="3200" spc="80">
                <a:latin typeface="Segoe UI Semilight" panose="020B0402040204020203" pitchFamily="34" charset="0"/>
                <a:cs typeface="Segoe UI Semilight" panose="020B0402040204020203" pitchFamily="34" charset="0"/>
              </a:rPr>
              <a:t>Competitive</a:t>
            </a:r>
            <a:r>
              <a:rPr lang="en-US" sz="3200">
                <a:latin typeface="Segoe UI Semilight" panose="020B0402040204020203" pitchFamily="34" charset="0"/>
                <a:cs typeface="Segoe UI Semilight" panose="020B0402040204020203" pitchFamily="34" charset="0"/>
              </a:rPr>
              <a:t> </a:t>
            </a:r>
            <a:r>
              <a:rPr lang="en-US" sz="3200" spc="100">
                <a:latin typeface="Segoe UI Semilight" panose="020B0402040204020203" pitchFamily="34" charset="0"/>
                <a:cs typeface="Segoe UI Semilight" panose="020B0402040204020203" pitchFamily="34" charset="0"/>
              </a:rPr>
              <a:t>Scoring</a:t>
            </a:r>
            <a:r>
              <a:rPr lang="en-US" sz="3200" spc="-5">
                <a:latin typeface="Segoe UI Semilight" panose="020B0402040204020203" pitchFamily="34" charset="0"/>
                <a:cs typeface="Segoe UI Semilight" panose="020B0402040204020203" pitchFamily="34" charset="0"/>
              </a:rPr>
              <a:t> </a:t>
            </a:r>
            <a:r>
              <a:rPr lang="en-US" sz="3200">
                <a:latin typeface="Segoe UI Semilight" panose="020B0402040204020203" pitchFamily="34" charset="0"/>
                <a:cs typeface="Segoe UI Semilight" panose="020B0402040204020203" pitchFamily="34" charset="0"/>
              </a:rPr>
              <a:t>(Max</a:t>
            </a:r>
            <a:r>
              <a:rPr lang="en-US" sz="3200" spc="-40">
                <a:latin typeface="Segoe UI Semilight" panose="020B0402040204020203" pitchFamily="34" charset="0"/>
                <a:cs typeface="Segoe UI Semilight" panose="020B0402040204020203" pitchFamily="34" charset="0"/>
              </a:rPr>
              <a:t> </a:t>
            </a:r>
            <a:r>
              <a:rPr lang="en-US" sz="3200">
                <a:latin typeface="Segoe UI Semilight" panose="020B0402040204020203" pitchFamily="34" charset="0"/>
                <a:cs typeface="Segoe UI Semilight" panose="020B0402040204020203" pitchFamily="34" charset="0"/>
              </a:rPr>
              <a:t>29</a:t>
            </a:r>
            <a:r>
              <a:rPr lang="en-US" sz="3200" spc="-10">
                <a:latin typeface="Segoe UI Semilight" panose="020B0402040204020203" pitchFamily="34" charset="0"/>
                <a:cs typeface="Segoe UI Semilight" panose="020B0402040204020203" pitchFamily="34" charset="0"/>
              </a:rPr>
              <a:t> </a:t>
            </a:r>
            <a:r>
              <a:rPr lang="en-US" sz="3200" spc="45">
                <a:latin typeface="Segoe UI Semilight" panose="020B0402040204020203" pitchFamily="34" charset="0"/>
                <a:cs typeface="Segoe UI Semilight" panose="020B0402040204020203" pitchFamily="34" charset="0"/>
              </a:rPr>
              <a:t>Points)</a:t>
            </a:r>
          </a:p>
          <a:p>
            <a:pPr marL="240665">
              <a:spcBef>
                <a:spcPts val="1060"/>
              </a:spcBef>
            </a:pPr>
            <a:r>
              <a:rPr lang="en-US" sz="3200" i="1" spc="80">
                <a:latin typeface="Segoe UI Semilight" panose="020B0402040204020203" pitchFamily="34" charset="0"/>
                <a:cs typeface="Segoe UI Semilight" panose="020B0402040204020203" pitchFamily="34" charset="0"/>
              </a:rPr>
              <a:t>Evaluates</a:t>
            </a:r>
            <a:r>
              <a:rPr lang="en-US" sz="3200" i="1" spc="-30">
                <a:latin typeface="Segoe UI Semilight" panose="020B0402040204020203" pitchFamily="34" charset="0"/>
                <a:cs typeface="Segoe UI Semilight" panose="020B0402040204020203" pitchFamily="34" charset="0"/>
              </a:rPr>
              <a:t> </a:t>
            </a:r>
            <a:r>
              <a:rPr lang="en-US" sz="3200" i="1" spc="130">
                <a:latin typeface="Segoe UI Semilight" panose="020B0402040204020203" pitchFamily="34" charset="0"/>
                <a:cs typeface="Segoe UI Semilight" panose="020B0402040204020203" pitchFamily="34" charset="0"/>
              </a:rPr>
              <a:t>business</a:t>
            </a:r>
            <a:r>
              <a:rPr lang="en-US" sz="3200" i="1" spc="-40">
                <a:latin typeface="Segoe UI Semilight" panose="020B0402040204020203" pitchFamily="34" charset="0"/>
                <a:cs typeface="Segoe UI Semilight" panose="020B0402040204020203" pitchFamily="34" charset="0"/>
              </a:rPr>
              <a:t> </a:t>
            </a:r>
            <a:r>
              <a:rPr lang="en-US" sz="3200" i="1" spc="45">
                <a:latin typeface="Segoe UI Semilight" panose="020B0402040204020203" pitchFamily="34" charset="0"/>
                <a:cs typeface="Segoe UI Semilight" panose="020B0402040204020203" pitchFamily="34" charset="0"/>
              </a:rPr>
              <a:t>foundation, </a:t>
            </a:r>
            <a:r>
              <a:rPr lang="en-US" sz="3200" i="1" spc="65">
                <a:latin typeface="Segoe UI Semilight" panose="020B0402040204020203" pitchFamily="34" charset="0"/>
                <a:cs typeface="Segoe UI Semilight" panose="020B0402040204020203" pitchFamily="34" charset="0"/>
              </a:rPr>
              <a:t>operations,</a:t>
            </a:r>
            <a:r>
              <a:rPr lang="en-US" sz="3200" i="1" spc="-15">
                <a:latin typeface="Segoe UI Semilight" panose="020B0402040204020203" pitchFamily="34" charset="0"/>
                <a:cs typeface="Segoe UI Semilight" panose="020B0402040204020203" pitchFamily="34" charset="0"/>
              </a:rPr>
              <a:t> </a:t>
            </a:r>
            <a:r>
              <a:rPr lang="en-US" sz="3200" i="1" spc="80">
                <a:latin typeface="Segoe UI Semilight" panose="020B0402040204020203" pitchFamily="34" charset="0"/>
                <a:cs typeface="Segoe UI Semilight" panose="020B0402040204020203" pitchFamily="34" charset="0"/>
              </a:rPr>
              <a:t>and</a:t>
            </a:r>
            <a:r>
              <a:rPr lang="en-US" sz="3200" i="1" spc="-40">
                <a:latin typeface="Segoe UI Semilight" panose="020B0402040204020203" pitchFamily="34" charset="0"/>
                <a:cs typeface="Segoe UI Semilight" panose="020B0402040204020203" pitchFamily="34" charset="0"/>
              </a:rPr>
              <a:t> </a:t>
            </a:r>
            <a:r>
              <a:rPr lang="en-US" sz="3200" i="1" spc="70">
                <a:latin typeface="Segoe UI Semilight" panose="020B0402040204020203" pitchFamily="34" charset="0"/>
                <a:cs typeface="Segoe UI Semilight" panose="020B0402040204020203" pitchFamily="34" charset="0"/>
              </a:rPr>
              <a:t>team</a:t>
            </a:r>
            <a:r>
              <a:rPr lang="en-US" sz="3200" i="1" spc="-20">
                <a:latin typeface="Segoe UI Semilight" panose="020B0402040204020203" pitchFamily="34" charset="0"/>
                <a:cs typeface="Segoe UI Semilight" panose="020B0402040204020203" pitchFamily="34" charset="0"/>
              </a:rPr>
              <a:t> </a:t>
            </a:r>
            <a:r>
              <a:rPr lang="en-US" sz="3200" i="1" spc="45">
                <a:latin typeface="Segoe UI Semilight" panose="020B0402040204020203" pitchFamily="34" charset="0"/>
                <a:cs typeface="Segoe UI Semilight" panose="020B0402040204020203" pitchFamily="34" charset="0"/>
              </a:rPr>
              <a:t>strength.</a:t>
            </a:r>
            <a:endParaRPr lang="en-US" sz="3200">
              <a:latin typeface="Segoe UI Semilight" panose="020B0402040204020203" pitchFamily="34" charset="0"/>
              <a:cs typeface="Segoe UI Semilight" panose="020B0402040204020203" pitchFamily="34" charset="0"/>
            </a:endParaRPr>
          </a:p>
        </p:txBody>
      </p:sp>
      <p:pic>
        <p:nvPicPr>
          <p:cNvPr id="34" name="Picture 33" descr="Logo&#10;&#10;AI-generated content may be incorrect.">
            <a:extLst>
              <a:ext uri="{FF2B5EF4-FFF2-40B4-BE49-F238E27FC236}">
                <a16:creationId xmlns:a16="http://schemas.microsoft.com/office/drawing/2014/main" id="{F7DF7839-61C5-A9B8-D8C4-044AB23CB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3400" y="8701125"/>
            <a:ext cx="2006652" cy="1132172"/>
          </a:xfrm>
          <a:prstGeom prst="rect">
            <a:avLst/>
          </a:prstGeom>
        </p:spPr>
      </p:pic>
      <p:sp>
        <p:nvSpPr>
          <p:cNvPr id="30" name="TextBox 29">
            <a:extLst>
              <a:ext uri="{FF2B5EF4-FFF2-40B4-BE49-F238E27FC236}">
                <a16:creationId xmlns:a16="http://schemas.microsoft.com/office/drawing/2014/main" id="{BB8438BA-C88A-B861-5851-E02E05BF0FB4}"/>
              </a:ext>
            </a:extLst>
          </p:cNvPr>
          <p:cNvSpPr txBox="1"/>
          <p:nvPr/>
        </p:nvSpPr>
        <p:spPr>
          <a:xfrm>
            <a:off x="3632597" y="9090819"/>
            <a:ext cx="11549484" cy="830997"/>
          </a:xfrm>
          <a:prstGeom prst="rect">
            <a:avLst/>
          </a:prstGeom>
          <a:noFill/>
        </p:spPr>
        <p:txBody>
          <a:bodyPr wrap="square" rtlCol="0">
            <a:spAutoFit/>
          </a:bodyPr>
          <a:lstStyle/>
          <a:p>
            <a:r>
              <a:rPr lang="en-US" sz="2400" b="1"/>
              <a:t>Note: </a:t>
            </a:r>
            <a:r>
              <a:rPr lang="en-US" sz="2400"/>
              <a:t>Points are awarded only based on information provided within the application and evaluated strictly against the </a:t>
            </a:r>
            <a:r>
              <a:rPr lang="en-US" sz="2400">
                <a:hlinkClick r:id="rId4"/>
              </a:rPr>
              <a:t>NJIF Scoring Rubric.</a:t>
            </a:r>
            <a:endParaRPr lang="en-U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3400" y="625961"/>
            <a:ext cx="17278350" cy="1005078"/>
          </a:xfrm>
          <a:prstGeom prst="rect">
            <a:avLst/>
          </a:prstGeom>
        </p:spPr>
        <p:txBody>
          <a:bodyPr lIns="0" tIns="0" rIns="0" bIns="0" rtlCol="0" anchor="t">
            <a:spAutoFit/>
          </a:bodyPr>
          <a:lstStyle/>
          <a:p>
            <a:pPr algn="ctr">
              <a:lnSpc>
                <a:spcPts val="7776"/>
              </a:lnSpc>
            </a:pPr>
            <a:r>
              <a:rPr lang="en-US" sz="7200" spc="-43">
                <a:solidFill>
                  <a:srgbClr val="004461"/>
                </a:solidFill>
                <a:latin typeface="Segoe UI 2"/>
                <a:ea typeface="Segoe UI 2"/>
                <a:cs typeface="Segoe UI 2"/>
                <a:sym typeface="Segoe UI 2"/>
              </a:rPr>
              <a:t>Mentorship</a:t>
            </a:r>
          </a:p>
        </p:txBody>
      </p:sp>
      <p:sp>
        <p:nvSpPr>
          <p:cNvPr id="3" name="TextBox 3"/>
          <p:cNvSpPr txBox="1"/>
          <p:nvPr/>
        </p:nvSpPr>
        <p:spPr>
          <a:xfrm>
            <a:off x="1082040" y="2232141"/>
            <a:ext cx="16028670" cy="1809750"/>
          </a:xfrm>
          <a:prstGeom prst="rect">
            <a:avLst/>
          </a:prstGeom>
        </p:spPr>
        <p:txBody>
          <a:bodyPr lIns="0" tIns="0" rIns="0" bIns="0" rtlCol="0" anchor="t">
            <a:spAutoFit/>
          </a:bodyPr>
          <a:lstStyle/>
          <a:p>
            <a:pPr algn="just">
              <a:lnSpc>
                <a:spcPts val="2879"/>
              </a:lnSpc>
            </a:pPr>
            <a:r>
              <a:rPr lang="en-US" sz="2400" spc="22">
                <a:solidFill>
                  <a:srgbClr val="00597C"/>
                </a:solidFill>
                <a:latin typeface="Segoe UI 1"/>
                <a:ea typeface="Segoe UI 1"/>
                <a:cs typeface="Segoe UI 1"/>
                <a:sym typeface="Segoe UI 1"/>
              </a:rPr>
              <a:t>Innovation fellows will engage in a dynamic mentorship program, conducted in collaboration with the New Jersey Innovation Institute and Rowan University. This program will offer comprehensive technical training via a curated general operations curriculum. Additionally, fellows will have access to a diverse array of subject matter experts who will provide invaluable mentorship and guidance to teams, fostering innovation and growth.</a:t>
            </a:r>
          </a:p>
          <a:p>
            <a:pPr marL="434340" lvl="1" indent="-217170" algn="just">
              <a:lnSpc>
                <a:spcPts val="2879"/>
              </a:lnSpc>
            </a:pPr>
            <a:endParaRPr lang="en-US" sz="2400" spc="22">
              <a:solidFill>
                <a:srgbClr val="00597C"/>
              </a:solidFill>
              <a:latin typeface="Segoe UI 1"/>
              <a:ea typeface="Segoe UI 1"/>
              <a:cs typeface="Segoe UI 1"/>
              <a:sym typeface="Segoe UI 1"/>
            </a:endParaRPr>
          </a:p>
        </p:txBody>
      </p:sp>
      <p:sp>
        <p:nvSpPr>
          <p:cNvPr id="5" name="Freeform 5" descr="Text  Description automatically generated"/>
          <p:cNvSpPr/>
          <p:nvPr/>
        </p:nvSpPr>
        <p:spPr>
          <a:xfrm>
            <a:off x="9421972" y="7247441"/>
            <a:ext cx="6472238" cy="1585912"/>
          </a:xfrm>
          <a:custGeom>
            <a:avLst/>
            <a:gdLst/>
            <a:ahLst/>
            <a:cxnLst/>
            <a:rect l="l" t="t" r="r" b="b"/>
            <a:pathLst>
              <a:path w="6472238" h="1585912">
                <a:moveTo>
                  <a:pt x="0" y="0"/>
                </a:moveTo>
                <a:lnTo>
                  <a:pt x="6472238" y="0"/>
                </a:lnTo>
                <a:lnTo>
                  <a:pt x="6472238" y="1585913"/>
                </a:lnTo>
                <a:lnTo>
                  <a:pt x="0" y="1585913"/>
                </a:lnTo>
                <a:lnTo>
                  <a:pt x="0" y="0"/>
                </a:lnTo>
                <a:close/>
              </a:path>
            </a:pathLst>
          </a:custGeom>
          <a:blipFill>
            <a:blip r:embed="rId2"/>
            <a:stretch>
              <a:fillRect/>
            </a:stretch>
          </a:blipFill>
        </p:spPr>
        <p:txBody>
          <a:bodyPr/>
          <a:lstStyle/>
          <a:p>
            <a:endParaRPr lang="en-US"/>
          </a:p>
        </p:txBody>
      </p:sp>
      <p:sp>
        <p:nvSpPr>
          <p:cNvPr id="6" name="Freeform 6"/>
          <p:cNvSpPr/>
          <p:nvPr/>
        </p:nvSpPr>
        <p:spPr>
          <a:xfrm>
            <a:off x="8277655" y="7537304"/>
            <a:ext cx="1148197" cy="1148197"/>
          </a:xfrm>
          <a:custGeom>
            <a:avLst/>
            <a:gdLst/>
            <a:ahLst/>
            <a:cxnLst/>
            <a:rect l="l" t="t" r="r" b="b"/>
            <a:pathLst>
              <a:path w="1148197" h="1148197">
                <a:moveTo>
                  <a:pt x="0" y="0"/>
                </a:moveTo>
                <a:lnTo>
                  <a:pt x="1148198" y="0"/>
                </a:lnTo>
                <a:lnTo>
                  <a:pt x="1148198" y="1148197"/>
                </a:lnTo>
                <a:lnTo>
                  <a:pt x="0" y="1148197"/>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621972" y="4634464"/>
            <a:ext cx="7230450" cy="2670612"/>
          </a:xfrm>
          <a:prstGeom prst="rect">
            <a:avLst/>
          </a:prstGeom>
        </p:spPr>
        <p:txBody>
          <a:bodyPr lIns="0" tIns="0" rIns="0" bIns="0" rtlCol="0" anchor="t">
            <a:spAutoFit/>
          </a:bodyPr>
          <a:lstStyle/>
          <a:p>
            <a:pPr algn="l">
              <a:lnSpc>
                <a:spcPts val="3004"/>
              </a:lnSpc>
            </a:pPr>
            <a:r>
              <a:rPr lang="en-US" sz="2340" spc="21">
                <a:solidFill>
                  <a:srgbClr val="0078AE"/>
                </a:solidFill>
                <a:latin typeface="Segoe UI 3"/>
                <a:ea typeface="Segoe UI 3"/>
                <a:cs typeface="Segoe UI 3"/>
                <a:sym typeface="Segoe UI 3"/>
              </a:rPr>
              <a:t>Managerial finance, accounting, &amp; financial statements preparations</a:t>
            </a:r>
          </a:p>
          <a:p>
            <a:pPr algn="l">
              <a:lnSpc>
                <a:spcPts val="3004"/>
              </a:lnSpc>
            </a:pPr>
            <a:r>
              <a:rPr lang="en-US" sz="2340" spc="21">
                <a:solidFill>
                  <a:srgbClr val="0078AE"/>
                </a:solidFill>
                <a:latin typeface="Segoe UI 3"/>
                <a:ea typeface="Segoe UI 3"/>
                <a:cs typeface="Segoe UI 3"/>
                <a:sym typeface="Segoe UI 3"/>
              </a:rPr>
              <a:t>Human resources development &amp; management</a:t>
            </a:r>
          </a:p>
          <a:p>
            <a:pPr algn="l">
              <a:lnSpc>
                <a:spcPts val="3004"/>
              </a:lnSpc>
            </a:pPr>
            <a:r>
              <a:rPr lang="en-US" sz="2340" spc="21">
                <a:solidFill>
                  <a:srgbClr val="0078AE"/>
                </a:solidFill>
                <a:latin typeface="Segoe UI 3"/>
                <a:ea typeface="Segoe UI 3"/>
                <a:cs typeface="Segoe UI 3"/>
                <a:sym typeface="Segoe UI 3"/>
              </a:rPr>
              <a:t>Marketing &amp; customer development</a:t>
            </a:r>
          </a:p>
          <a:p>
            <a:pPr algn="l">
              <a:lnSpc>
                <a:spcPts val="3004"/>
              </a:lnSpc>
            </a:pPr>
            <a:r>
              <a:rPr lang="en-US" sz="2340" spc="21">
                <a:solidFill>
                  <a:srgbClr val="0078AE"/>
                </a:solidFill>
                <a:latin typeface="Segoe UI 3"/>
                <a:ea typeface="Segoe UI 3"/>
                <a:cs typeface="Segoe UI 3"/>
                <a:sym typeface="Segoe UI 3"/>
              </a:rPr>
              <a:t>Product design, development &amp; management</a:t>
            </a:r>
          </a:p>
          <a:p>
            <a:pPr algn="l">
              <a:lnSpc>
                <a:spcPts val="3004"/>
              </a:lnSpc>
            </a:pPr>
            <a:endParaRPr lang="en-US" sz="2340" spc="21">
              <a:solidFill>
                <a:srgbClr val="0078AE"/>
              </a:solidFill>
              <a:latin typeface="Segoe UI 3"/>
              <a:ea typeface="Segoe UI 3"/>
              <a:cs typeface="Segoe UI 3"/>
              <a:sym typeface="Segoe UI 3"/>
            </a:endParaRPr>
          </a:p>
          <a:p>
            <a:pPr algn="l">
              <a:lnSpc>
                <a:spcPts val="3004"/>
              </a:lnSpc>
            </a:pPr>
            <a:endParaRPr lang="en-US" sz="2340" spc="21">
              <a:solidFill>
                <a:srgbClr val="0078AE"/>
              </a:solidFill>
              <a:latin typeface="Segoe UI 3"/>
              <a:ea typeface="Segoe UI 3"/>
              <a:cs typeface="Segoe UI 3"/>
              <a:sym typeface="Segoe UI 3"/>
            </a:endParaRPr>
          </a:p>
        </p:txBody>
      </p:sp>
      <p:sp>
        <p:nvSpPr>
          <p:cNvPr id="8" name="TextBox 8"/>
          <p:cNvSpPr txBox="1"/>
          <p:nvPr/>
        </p:nvSpPr>
        <p:spPr>
          <a:xfrm>
            <a:off x="10196117" y="4634464"/>
            <a:ext cx="6914593" cy="2289612"/>
          </a:xfrm>
          <a:prstGeom prst="rect">
            <a:avLst/>
          </a:prstGeom>
        </p:spPr>
        <p:txBody>
          <a:bodyPr lIns="0" tIns="0" rIns="0" bIns="0" rtlCol="0" anchor="t">
            <a:spAutoFit/>
          </a:bodyPr>
          <a:lstStyle/>
          <a:p>
            <a:pPr algn="l">
              <a:lnSpc>
                <a:spcPts val="3004"/>
              </a:lnSpc>
            </a:pPr>
            <a:r>
              <a:rPr lang="en-US" sz="2340" spc="21">
                <a:solidFill>
                  <a:srgbClr val="0078AE"/>
                </a:solidFill>
                <a:latin typeface="Segoe UI 3"/>
                <a:ea typeface="Segoe UI 3"/>
                <a:cs typeface="Segoe UI 3"/>
                <a:sym typeface="Segoe UI 3"/>
              </a:rPr>
              <a:t>Vision mapping</a:t>
            </a:r>
          </a:p>
          <a:p>
            <a:pPr algn="l">
              <a:lnSpc>
                <a:spcPts val="3004"/>
              </a:lnSpc>
            </a:pPr>
            <a:r>
              <a:rPr lang="en-US" sz="2340" spc="21">
                <a:solidFill>
                  <a:srgbClr val="0078AE"/>
                </a:solidFill>
                <a:latin typeface="Segoe UI 3"/>
                <a:ea typeface="Segoe UI 3"/>
                <a:cs typeface="Segoe UI 3"/>
                <a:sym typeface="Segoe UI 3"/>
              </a:rPr>
              <a:t>Capital sourcing &amp; raising</a:t>
            </a:r>
          </a:p>
          <a:p>
            <a:pPr algn="l">
              <a:lnSpc>
                <a:spcPts val="3004"/>
              </a:lnSpc>
            </a:pPr>
            <a:r>
              <a:rPr lang="en-US" sz="2340" spc="21">
                <a:solidFill>
                  <a:srgbClr val="0078AE"/>
                </a:solidFill>
                <a:latin typeface="Segoe UI 3"/>
                <a:ea typeface="Segoe UI 3"/>
                <a:cs typeface="Segoe UI 3"/>
                <a:sym typeface="Segoe UI 3"/>
              </a:rPr>
              <a:t>Buyer personas</a:t>
            </a:r>
          </a:p>
          <a:p>
            <a:pPr algn="l">
              <a:lnSpc>
                <a:spcPts val="3004"/>
              </a:lnSpc>
            </a:pPr>
            <a:r>
              <a:rPr lang="en-US" sz="2340" spc="21">
                <a:solidFill>
                  <a:srgbClr val="0078AE"/>
                </a:solidFill>
                <a:latin typeface="Segoe UI 3"/>
                <a:ea typeface="Segoe UI 3"/>
                <a:cs typeface="Segoe UI 3"/>
                <a:sym typeface="Segoe UI 3"/>
              </a:rPr>
              <a:t>Business model design</a:t>
            </a:r>
          </a:p>
          <a:p>
            <a:pPr algn="l">
              <a:lnSpc>
                <a:spcPts val="3004"/>
              </a:lnSpc>
            </a:pPr>
            <a:r>
              <a:rPr lang="en-US" sz="2340" spc="21">
                <a:solidFill>
                  <a:srgbClr val="0078AE"/>
                </a:solidFill>
                <a:latin typeface="Segoe UI 3"/>
                <a:ea typeface="Segoe UI 3"/>
                <a:cs typeface="Segoe UI 3"/>
                <a:sym typeface="Segoe UI 3"/>
              </a:rPr>
              <a:t>Contracts &amp; business structures (legal studies)</a:t>
            </a:r>
          </a:p>
          <a:p>
            <a:pPr algn="l">
              <a:lnSpc>
                <a:spcPts val="3004"/>
              </a:lnSpc>
            </a:pPr>
            <a:endParaRPr lang="en-US" sz="2340" spc="21">
              <a:solidFill>
                <a:srgbClr val="0078AE"/>
              </a:solidFill>
              <a:latin typeface="Segoe UI 3"/>
              <a:ea typeface="Segoe UI 3"/>
              <a:cs typeface="Segoe UI 3"/>
              <a:sym typeface="Segoe UI 3"/>
            </a:endParaRPr>
          </a:p>
        </p:txBody>
      </p:sp>
      <p:grpSp>
        <p:nvGrpSpPr>
          <p:cNvPr id="9" name="Group 9"/>
          <p:cNvGrpSpPr/>
          <p:nvPr/>
        </p:nvGrpSpPr>
        <p:grpSpPr>
          <a:xfrm>
            <a:off x="947738" y="1893661"/>
            <a:ext cx="8201025" cy="85725"/>
            <a:chOff x="0" y="0"/>
            <a:chExt cx="10934700" cy="114300"/>
          </a:xfrm>
        </p:grpSpPr>
        <p:sp>
          <p:nvSpPr>
            <p:cNvPr id="10" name="Freeform 10"/>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D00"/>
            </a:solidFill>
          </p:spPr>
          <p:txBody>
            <a:bodyPr/>
            <a:lstStyle/>
            <a:p>
              <a:endParaRPr lang="en-US"/>
            </a:p>
          </p:txBody>
        </p:sp>
      </p:grpSp>
      <p:grpSp>
        <p:nvGrpSpPr>
          <p:cNvPr id="11" name="Group 11"/>
          <p:cNvGrpSpPr/>
          <p:nvPr/>
        </p:nvGrpSpPr>
        <p:grpSpPr>
          <a:xfrm>
            <a:off x="9043988" y="1893661"/>
            <a:ext cx="8201025" cy="85725"/>
            <a:chOff x="0" y="0"/>
            <a:chExt cx="10934700" cy="114300"/>
          </a:xfrm>
        </p:grpSpPr>
        <p:sp>
          <p:nvSpPr>
            <p:cNvPr id="12" name="Freeform 12"/>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13" name="Group 13"/>
          <p:cNvGrpSpPr/>
          <p:nvPr/>
        </p:nvGrpSpPr>
        <p:grpSpPr>
          <a:xfrm rot="-5400000">
            <a:off x="1231842" y="4746601"/>
            <a:ext cx="279795" cy="244821"/>
            <a:chOff x="0" y="0"/>
            <a:chExt cx="812800" cy="711200"/>
          </a:xfrm>
        </p:grpSpPr>
        <p:sp>
          <p:nvSpPr>
            <p:cNvPr id="14" name="Freeform 14"/>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15" name="TextBox 15"/>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16" name="Group 16"/>
          <p:cNvGrpSpPr/>
          <p:nvPr/>
        </p:nvGrpSpPr>
        <p:grpSpPr>
          <a:xfrm rot="-5400000">
            <a:off x="1231842" y="5496294"/>
            <a:ext cx="279795" cy="244821"/>
            <a:chOff x="0" y="0"/>
            <a:chExt cx="812800" cy="711200"/>
          </a:xfrm>
        </p:grpSpPr>
        <p:sp>
          <p:nvSpPr>
            <p:cNvPr id="17" name="Freeform 1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18" name="TextBox 18"/>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19" name="Group 19"/>
          <p:cNvGrpSpPr/>
          <p:nvPr/>
        </p:nvGrpSpPr>
        <p:grpSpPr>
          <a:xfrm rot="-5400000">
            <a:off x="1231842" y="5896824"/>
            <a:ext cx="279795" cy="244821"/>
            <a:chOff x="0" y="0"/>
            <a:chExt cx="812800" cy="711200"/>
          </a:xfrm>
        </p:grpSpPr>
        <p:sp>
          <p:nvSpPr>
            <p:cNvPr id="20" name="Freeform 20"/>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21" name="TextBox 21"/>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22" name="Group 22"/>
          <p:cNvGrpSpPr/>
          <p:nvPr/>
        </p:nvGrpSpPr>
        <p:grpSpPr>
          <a:xfrm rot="-5400000">
            <a:off x="1231842" y="6256356"/>
            <a:ext cx="279795" cy="244821"/>
            <a:chOff x="0" y="0"/>
            <a:chExt cx="812800" cy="711200"/>
          </a:xfrm>
        </p:grpSpPr>
        <p:sp>
          <p:nvSpPr>
            <p:cNvPr id="23" name="Freeform 2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24" name="TextBox 24"/>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25" name="Group 25"/>
          <p:cNvGrpSpPr/>
          <p:nvPr/>
        </p:nvGrpSpPr>
        <p:grpSpPr>
          <a:xfrm rot="-5400000">
            <a:off x="9809984" y="4746601"/>
            <a:ext cx="279795" cy="244821"/>
            <a:chOff x="0" y="0"/>
            <a:chExt cx="812800" cy="711200"/>
          </a:xfrm>
        </p:grpSpPr>
        <p:sp>
          <p:nvSpPr>
            <p:cNvPr id="26" name="Freeform 26"/>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27" name="TextBox 27"/>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28" name="Group 28"/>
          <p:cNvGrpSpPr/>
          <p:nvPr/>
        </p:nvGrpSpPr>
        <p:grpSpPr>
          <a:xfrm rot="-5400000">
            <a:off x="9809984" y="5130150"/>
            <a:ext cx="279795" cy="244821"/>
            <a:chOff x="0" y="0"/>
            <a:chExt cx="812800" cy="711200"/>
          </a:xfrm>
        </p:grpSpPr>
        <p:sp>
          <p:nvSpPr>
            <p:cNvPr id="29" name="Freeform 2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30" name="TextBox 30"/>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31" name="Group 31"/>
          <p:cNvGrpSpPr/>
          <p:nvPr/>
        </p:nvGrpSpPr>
        <p:grpSpPr>
          <a:xfrm rot="-5400000">
            <a:off x="9809984" y="5496294"/>
            <a:ext cx="279795" cy="244821"/>
            <a:chOff x="0" y="0"/>
            <a:chExt cx="812800" cy="711200"/>
          </a:xfrm>
        </p:grpSpPr>
        <p:sp>
          <p:nvSpPr>
            <p:cNvPr id="32" name="Freeform 32"/>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33" name="TextBox 33"/>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34" name="Group 34"/>
          <p:cNvGrpSpPr/>
          <p:nvPr/>
        </p:nvGrpSpPr>
        <p:grpSpPr>
          <a:xfrm rot="-5400000">
            <a:off x="9809984" y="5880865"/>
            <a:ext cx="279795" cy="244821"/>
            <a:chOff x="0" y="0"/>
            <a:chExt cx="812800" cy="711200"/>
          </a:xfrm>
        </p:grpSpPr>
        <p:sp>
          <p:nvSpPr>
            <p:cNvPr id="35" name="Freeform 35"/>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36" name="TextBox 36"/>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grpSp>
        <p:nvGrpSpPr>
          <p:cNvPr id="37" name="Group 37"/>
          <p:cNvGrpSpPr/>
          <p:nvPr/>
        </p:nvGrpSpPr>
        <p:grpSpPr>
          <a:xfrm rot="-5400000">
            <a:off x="9809984" y="6265435"/>
            <a:ext cx="279795" cy="244821"/>
            <a:chOff x="0" y="0"/>
            <a:chExt cx="812800" cy="711200"/>
          </a:xfrm>
        </p:grpSpPr>
        <p:sp>
          <p:nvSpPr>
            <p:cNvPr id="38" name="Freeform 38"/>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4BF43"/>
            </a:solidFill>
          </p:spPr>
          <p:txBody>
            <a:bodyPr/>
            <a:lstStyle/>
            <a:p>
              <a:endParaRPr lang="en-US"/>
            </a:p>
          </p:txBody>
        </p:sp>
        <p:sp>
          <p:nvSpPr>
            <p:cNvPr id="39" name="TextBox 39"/>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sp>
        <p:nvSpPr>
          <p:cNvPr id="41" name="TextBox 41"/>
          <p:cNvSpPr txBox="1"/>
          <p:nvPr/>
        </p:nvSpPr>
        <p:spPr>
          <a:xfrm>
            <a:off x="1243749" y="4021130"/>
            <a:ext cx="3809002" cy="474489"/>
          </a:xfrm>
          <a:prstGeom prst="rect">
            <a:avLst/>
          </a:prstGeom>
        </p:spPr>
        <p:txBody>
          <a:bodyPr wrap="square" lIns="0" tIns="0" rIns="0" bIns="0" rtlCol="0" anchor="t">
            <a:spAutoFit/>
          </a:bodyPr>
          <a:lstStyle/>
          <a:p>
            <a:pPr algn="ctr">
              <a:lnSpc>
                <a:spcPts val="3746"/>
              </a:lnSpc>
              <a:spcBef>
                <a:spcPct val="0"/>
              </a:spcBef>
            </a:pPr>
            <a:r>
              <a:rPr lang="en-US" sz="3100" b="1" spc="29">
                <a:solidFill>
                  <a:srgbClr val="84BF43"/>
                </a:solidFill>
                <a:latin typeface="Segoe UI 3"/>
                <a:ea typeface="Segoe UI 3"/>
                <a:cs typeface="Segoe UI 3"/>
                <a:sym typeface="Segoe UI 3"/>
              </a:rPr>
              <a:t>Focus areas include:</a:t>
            </a:r>
            <a:endParaRPr lang="en-US" sz="3100" b="1" spc="29">
              <a:solidFill>
                <a:srgbClr val="84BF43"/>
              </a:solidFill>
              <a:latin typeface="Segoe UI 3"/>
              <a:ea typeface="Segoe UI 3"/>
              <a:cs typeface="Segoe UI 3"/>
            </a:endParaRPr>
          </a:p>
        </p:txBody>
      </p:sp>
      <p:pic>
        <p:nvPicPr>
          <p:cNvPr id="42" name="Picture 41" descr="Logo&#10;&#10;AI-generated content may be incorrect.">
            <a:extLst>
              <a:ext uri="{FF2B5EF4-FFF2-40B4-BE49-F238E27FC236}">
                <a16:creationId xmlns:a16="http://schemas.microsoft.com/office/drawing/2014/main" id="{C17B18DA-828F-091F-3849-8F5E60CC8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73400" y="8701125"/>
            <a:ext cx="2006652" cy="1132172"/>
          </a:xfrm>
          <a:prstGeom prst="rect">
            <a:avLst/>
          </a:prstGeom>
        </p:spPr>
      </p:pic>
      <p:pic>
        <p:nvPicPr>
          <p:cNvPr id="40" name="Picture 39">
            <a:extLst>
              <a:ext uri="{FF2B5EF4-FFF2-40B4-BE49-F238E27FC236}">
                <a16:creationId xmlns:a16="http://schemas.microsoft.com/office/drawing/2014/main" id="{D3CF9401-F7D5-E4EB-FDB1-744D71BE314A}"/>
              </a:ext>
            </a:extLst>
          </p:cNvPr>
          <p:cNvPicPr>
            <a:picLocks noChangeAspect="1"/>
          </p:cNvPicPr>
          <p:nvPr/>
        </p:nvPicPr>
        <p:blipFill>
          <a:blip r:embed="rId5"/>
          <a:stretch>
            <a:fillRect/>
          </a:stretch>
        </p:blipFill>
        <p:spPr>
          <a:xfrm>
            <a:off x="2394978" y="6823540"/>
            <a:ext cx="5295338" cy="20052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a:extLst>
              <a:ext uri="{FF2B5EF4-FFF2-40B4-BE49-F238E27FC236}">
                <a16:creationId xmlns:a16="http://schemas.microsoft.com/office/drawing/2014/main" id="{066BDF40-6525-C484-81F3-3276A10F897C}"/>
              </a:ext>
            </a:extLst>
          </p:cNvPr>
          <p:cNvGrpSpPr/>
          <p:nvPr/>
        </p:nvGrpSpPr>
        <p:grpSpPr>
          <a:xfrm>
            <a:off x="1765515" y="1751879"/>
            <a:ext cx="8115300" cy="85725"/>
            <a:chOff x="57150" y="0"/>
            <a:chExt cx="10820400" cy="114300"/>
          </a:xfrm>
        </p:grpSpPr>
        <p:sp>
          <p:nvSpPr>
            <p:cNvPr id="3" name="Freeform 15">
              <a:extLst>
                <a:ext uri="{FF2B5EF4-FFF2-40B4-BE49-F238E27FC236}">
                  <a16:creationId xmlns:a16="http://schemas.microsoft.com/office/drawing/2014/main" id="{2F5AAA71-537A-818D-2215-4B20A6B85229}"/>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00597C"/>
            </a:solidFill>
          </p:spPr>
          <p:txBody>
            <a:bodyPr/>
            <a:lstStyle/>
            <a:p>
              <a:endParaRPr lang="en-US"/>
            </a:p>
          </p:txBody>
        </p:sp>
      </p:grpSp>
      <p:grpSp>
        <p:nvGrpSpPr>
          <p:cNvPr id="7" name="Group 16">
            <a:extLst>
              <a:ext uri="{FF2B5EF4-FFF2-40B4-BE49-F238E27FC236}">
                <a16:creationId xmlns:a16="http://schemas.microsoft.com/office/drawing/2014/main" id="{082DEC51-19D9-5147-6829-CDC0063EEEC9}"/>
              </a:ext>
            </a:extLst>
          </p:cNvPr>
          <p:cNvGrpSpPr/>
          <p:nvPr/>
        </p:nvGrpSpPr>
        <p:grpSpPr>
          <a:xfrm>
            <a:off x="-3328728" y="1751879"/>
            <a:ext cx="8115300" cy="85725"/>
            <a:chOff x="57150" y="0"/>
            <a:chExt cx="10820400" cy="114300"/>
          </a:xfrm>
        </p:grpSpPr>
        <p:sp>
          <p:nvSpPr>
            <p:cNvPr id="6" name="Freeform 17">
              <a:extLst>
                <a:ext uri="{FF2B5EF4-FFF2-40B4-BE49-F238E27FC236}">
                  <a16:creationId xmlns:a16="http://schemas.microsoft.com/office/drawing/2014/main" id="{D5BAC810-8B9B-8D2F-2BCE-00C84274EB3A}"/>
                </a:ext>
              </a:extLst>
            </p:cNvPr>
            <p:cNvSpPr/>
            <p:nvPr/>
          </p:nvSpPr>
          <p:spPr>
            <a:xfrm>
              <a:off x="57150" y="0"/>
              <a:ext cx="10820400" cy="114300"/>
            </a:xfrm>
            <a:custGeom>
              <a:avLst/>
              <a:gdLst/>
              <a:ahLst/>
              <a:cxnLst/>
              <a:rect l="l" t="t" r="r" b="b"/>
              <a:pathLst>
                <a:path w="10820400" h="114300">
                  <a:moveTo>
                    <a:pt x="0" y="0"/>
                  </a:moveTo>
                  <a:lnTo>
                    <a:pt x="10820400" y="0"/>
                  </a:lnTo>
                  <a:lnTo>
                    <a:pt x="10820400" y="114300"/>
                  </a:lnTo>
                  <a:lnTo>
                    <a:pt x="0" y="114300"/>
                  </a:lnTo>
                  <a:close/>
                </a:path>
              </a:pathLst>
            </a:custGeom>
            <a:solidFill>
              <a:srgbClr val="84BF43"/>
            </a:solidFill>
          </p:spPr>
          <p:txBody>
            <a:bodyPr/>
            <a:lstStyle/>
            <a:p>
              <a:endParaRPr lang="en-US"/>
            </a:p>
          </p:txBody>
        </p:sp>
      </p:grpSp>
      <p:sp>
        <p:nvSpPr>
          <p:cNvPr id="9" name="TextBox 29">
            <a:extLst>
              <a:ext uri="{FF2B5EF4-FFF2-40B4-BE49-F238E27FC236}">
                <a16:creationId xmlns:a16="http://schemas.microsoft.com/office/drawing/2014/main" id="{323F23B8-8A4A-0376-9AE6-7027CD4C0BAC}"/>
              </a:ext>
            </a:extLst>
          </p:cNvPr>
          <p:cNvSpPr txBox="1"/>
          <p:nvPr/>
        </p:nvSpPr>
        <p:spPr>
          <a:xfrm>
            <a:off x="727595" y="852138"/>
            <a:ext cx="8617812" cy="830997"/>
          </a:xfrm>
          <a:prstGeom prst="rect">
            <a:avLst/>
          </a:prstGeom>
        </p:spPr>
        <p:txBody>
          <a:bodyPr lIns="0" tIns="0" rIns="0" bIns="0" rtlCol="0" anchor="t">
            <a:spAutoFit/>
          </a:bodyPr>
          <a:lstStyle/>
          <a:p>
            <a:r>
              <a:rPr lang="en-US" sz="5400" spc="-43">
                <a:solidFill>
                  <a:srgbClr val="005B82"/>
                </a:solidFill>
                <a:latin typeface="Segoe UI"/>
                <a:cs typeface="Segoe UI"/>
                <a:sym typeface="Segoe UI 2"/>
              </a:rPr>
              <a:t>Application Process</a:t>
            </a:r>
            <a:endParaRPr lang="en-US" sz="5400" spc="-43">
              <a:solidFill>
                <a:srgbClr val="005B82"/>
              </a:solidFill>
              <a:latin typeface="Segoe UI"/>
              <a:cs typeface="Segoe UI"/>
            </a:endParaRPr>
          </a:p>
        </p:txBody>
      </p:sp>
      <p:sp>
        <p:nvSpPr>
          <p:cNvPr id="11" name="TextBox 10">
            <a:extLst>
              <a:ext uri="{FF2B5EF4-FFF2-40B4-BE49-F238E27FC236}">
                <a16:creationId xmlns:a16="http://schemas.microsoft.com/office/drawing/2014/main" id="{7B8A93E0-34F8-B5A0-554C-178981B149A9}"/>
              </a:ext>
            </a:extLst>
          </p:cNvPr>
          <p:cNvSpPr txBox="1"/>
          <p:nvPr/>
        </p:nvSpPr>
        <p:spPr>
          <a:xfrm>
            <a:off x="12236718" y="3487433"/>
            <a:ext cx="5670282" cy="4335767"/>
          </a:xfrm>
          <a:prstGeom prst="rect">
            <a:avLst/>
          </a:prstGeom>
          <a:solidFill>
            <a:schemeClr val="bg1"/>
          </a:solidFill>
          <a:ln w="38100">
            <a:solidFill>
              <a:srgbClr val="00597C"/>
            </a:solidFill>
          </a:ln>
        </p:spPr>
        <p:txBody>
          <a:bodyPr wrap="square" rtlCol="0">
            <a:spAutoFit/>
          </a:bodyPr>
          <a:lstStyle/>
          <a:p>
            <a:endParaRPr lang="en-US" sz="2700"/>
          </a:p>
        </p:txBody>
      </p:sp>
      <p:sp>
        <p:nvSpPr>
          <p:cNvPr id="13" name="TextBox 12">
            <a:extLst>
              <a:ext uri="{FF2B5EF4-FFF2-40B4-BE49-F238E27FC236}">
                <a16:creationId xmlns:a16="http://schemas.microsoft.com/office/drawing/2014/main" id="{AA16C25C-8AA9-80A6-22C2-58BB6DFD9217}"/>
              </a:ext>
            </a:extLst>
          </p:cNvPr>
          <p:cNvSpPr txBox="1"/>
          <p:nvPr/>
        </p:nvSpPr>
        <p:spPr>
          <a:xfrm>
            <a:off x="12352010" y="5303701"/>
            <a:ext cx="5403419" cy="2077492"/>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100">
                <a:latin typeface="Segoe UI Semibold" panose="020B0702040204020203" pitchFamily="34" charset="0"/>
                <a:cs typeface="Segoe UI Semibold" panose="020B0702040204020203" pitchFamily="34" charset="0"/>
              </a:rPr>
              <a:t>The main point of contact will return to the initial application in order to complete the application. This can only be done after each member of the Entrepreneur Team has submitted their supplemental application section.</a:t>
            </a:r>
          </a:p>
        </p:txBody>
      </p:sp>
      <p:sp>
        <p:nvSpPr>
          <p:cNvPr id="15" name="TextBox 14">
            <a:extLst>
              <a:ext uri="{FF2B5EF4-FFF2-40B4-BE49-F238E27FC236}">
                <a16:creationId xmlns:a16="http://schemas.microsoft.com/office/drawing/2014/main" id="{7ECDADEF-AFED-6A72-F67C-428502B8F8BF}"/>
              </a:ext>
            </a:extLst>
          </p:cNvPr>
          <p:cNvSpPr txBox="1"/>
          <p:nvPr/>
        </p:nvSpPr>
        <p:spPr>
          <a:xfrm>
            <a:off x="12439592" y="3766132"/>
            <a:ext cx="1570560" cy="692497"/>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600" b="1" cap="small">
                <a:latin typeface="+mn-lt"/>
                <a:cs typeface="Segoe UI" panose="020B0502040204020203" pitchFamily="34" charset="0"/>
              </a:rPr>
              <a:t>Step 3</a:t>
            </a:r>
            <a:endParaRPr lang="en-US" sz="3600" b="1">
              <a:latin typeface="+mn-lt"/>
              <a:cs typeface="Segoe UI" panose="020B0502040204020203" pitchFamily="34" charset="0"/>
            </a:endParaRPr>
          </a:p>
        </p:txBody>
      </p:sp>
      <p:sp>
        <p:nvSpPr>
          <p:cNvPr id="17" name="TextBox 16">
            <a:extLst>
              <a:ext uri="{FF2B5EF4-FFF2-40B4-BE49-F238E27FC236}">
                <a16:creationId xmlns:a16="http://schemas.microsoft.com/office/drawing/2014/main" id="{7CE822F2-927F-CFFB-3DD0-775A437F4012}"/>
              </a:ext>
            </a:extLst>
          </p:cNvPr>
          <p:cNvSpPr txBox="1"/>
          <p:nvPr/>
        </p:nvSpPr>
        <p:spPr>
          <a:xfrm>
            <a:off x="600996" y="3487433"/>
            <a:ext cx="5671864" cy="4335767"/>
          </a:xfrm>
          <a:prstGeom prst="rect">
            <a:avLst/>
          </a:prstGeom>
          <a:solidFill>
            <a:schemeClr val="bg1"/>
          </a:solidFill>
          <a:ln w="38100">
            <a:solidFill>
              <a:srgbClr val="00597C"/>
            </a:solidFill>
          </a:ln>
        </p:spPr>
        <p:txBody>
          <a:bodyPr wrap="square" rtlCol="0">
            <a:spAutoFit/>
          </a:bodyPr>
          <a:lstStyle/>
          <a:p>
            <a:endParaRPr lang="en-US" sz="2700"/>
          </a:p>
        </p:txBody>
      </p:sp>
      <p:sp>
        <p:nvSpPr>
          <p:cNvPr id="19" name="TextBox 18">
            <a:extLst>
              <a:ext uri="{FF2B5EF4-FFF2-40B4-BE49-F238E27FC236}">
                <a16:creationId xmlns:a16="http://schemas.microsoft.com/office/drawing/2014/main" id="{9D5AA23B-6E3C-B095-8B95-E4AB63FE86B3}"/>
              </a:ext>
            </a:extLst>
          </p:cNvPr>
          <p:cNvSpPr txBox="1"/>
          <p:nvPr/>
        </p:nvSpPr>
        <p:spPr>
          <a:xfrm>
            <a:off x="803870" y="3766132"/>
            <a:ext cx="1570560" cy="692497"/>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600" b="1" cap="small">
                <a:latin typeface="+mn-lt"/>
                <a:cs typeface="Segoe UI" panose="020B0502040204020203" pitchFamily="34" charset="0"/>
              </a:rPr>
              <a:t>Step </a:t>
            </a:r>
            <a:r>
              <a:rPr lang="en-US" sz="3600" b="1">
                <a:latin typeface="+mn-lt"/>
                <a:cs typeface="Segoe UI" panose="020B0502040204020203" pitchFamily="34" charset="0"/>
              </a:rPr>
              <a:t>1</a:t>
            </a:r>
          </a:p>
        </p:txBody>
      </p:sp>
      <p:sp>
        <p:nvSpPr>
          <p:cNvPr id="21" name="TextBox 20">
            <a:extLst>
              <a:ext uri="{FF2B5EF4-FFF2-40B4-BE49-F238E27FC236}">
                <a16:creationId xmlns:a16="http://schemas.microsoft.com/office/drawing/2014/main" id="{D32BA456-4D0C-B65D-A663-654554D2CF1F}"/>
              </a:ext>
            </a:extLst>
          </p:cNvPr>
          <p:cNvSpPr txBox="1"/>
          <p:nvPr/>
        </p:nvSpPr>
        <p:spPr>
          <a:xfrm>
            <a:off x="571500" y="2033376"/>
            <a:ext cx="17145000" cy="1431161"/>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800" b="1">
                <a:latin typeface="Segoe UI"/>
                <a:cs typeface="Segoe UI"/>
              </a:rPr>
              <a:t>There are four major steps this application. </a:t>
            </a:r>
          </a:p>
          <a:p>
            <a:pPr algn="ctr"/>
            <a:endParaRPr lang="en-US" sz="800" b="1">
              <a:latin typeface="Segoe UI" panose="020B0502040204020203" pitchFamily="34" charset="0"/>
              <a:cs typeface="Segoe UI" panose="020B0502040204020203" pitchFamily="34" charset="0"/>
            </a:endParaRPr>
          </a:p>
          <a:p>
            <a:pPr algn="ctr"/>
            <a:r>
              <a:rPr lang="en-US" sz="2000" b="1">
                <a:solidFill>
                  <a:srgbClr val="FF0000"/>
                </a:solidFill>
                <a:latin typeface="Segoe UI"/>
                <a:cs typeface="Segoe UI"/>
              </a:rPr>
              <a:t>The first three steps must be fully completed prior to the application deadline</a:t>
            </a:r>
            <a:r>
              <a:rPr lang="en-US" sz="2000" b="1">
                <a:latin typeface="Segoe UI"/>
                <a:cs typeface="Segoe UI"/>
              </a:rPr>
              <a:t> for consideration. </a:t>
            </a:r>
          </a:p>
          <a:p>
            <a:pPr algn="ctr"/>
            <a:endParaRPr lang="en-US" sz="800" b="1">
              <a:latin typeface="Segoe UI" panose="020B0502040204020203" pitchFamily="34" charset="0"/>
              <a:cs typeface="Segoe UI" panose="020B0502040204020203" pitchFamily="34" charset="0"/>
            </a:endParaRPr>
          </a:p>
          <a:p>
            <a:pPr algn="ctr"/>
            <a:r>
              <a:rPr lang="en-US" sz="2000" b="1">
                <a:latin typeface="Segoe UI"/>
                <a:cs typeface="Segoe UI"/>
              </a:rPr>
              <a:t>Please share these expectations with each of your entrepreneurs in order to submit your application on time. </a:t>
            </a:r>
            <a:endParaRPr lang="en-US" sz="2000">
              <a:latin typeface="Segoe UI"/>
              <a:cs typeface="Segoe UI"/>
            </a:endParaRPr>
          </a:p>
        </p:txBody>
      </p:sp>
      <p:sp>
        <p:nvSpPr>
          <p:cNvPr id="23" name="TextBox 22">
            <a:extLst>
              <a:ext uri="{FF2B5EF4-FFF2-40B4-BE49-F238E27FC236}">
                <a16:creationId xmlns:a16="http://schemas.microsoft.com/office/drawing/2014/main" id="{02D535C5-6B1F-9C5A-5626-4195D3C4F73B}"/>
              </a:ext>
            </a:extLst>
          </p:cNvPr>
          <p:cNvSpPr txBox="1"/>
          <p:nvPr/>
        </p:nvSpPr>
        <p:spPr>
          <a:xfrm>
            <a:off x="12642936" y="9164642"/>
            <a:ext cx="5645064" cy="507831"/>
          </a:xfrm>
          <a:prstGeom prst="rect">
            <a:avLst/>
          </a:prstGeom>
          <a:solidFill>
            <a:schemeClr val="bg1"/>
          </a:solidFill>
          <a:ln w="38100">
            <a:noFill/>
          </a:ln>
        </p:spPr>
        <p:txBody>
          <a:bodyPr wrap="square" rtlCol="0">
            <a:spAutoFit/>
          </a:bodyPr>
          <a:lstStyle/>
          <a:p>
            <a:endParaRPr lang="en-US" sz="2700"/>
          </a:p>
        </p:txBody>
      </p:sp>
      <p:sp>
        <p:nvSpPr>
          <p:cNvPr id="25" name="TextBox 24">
            <a:extLst>
              <a:ext uri="{FF2B5EF4-FFF2-40B4-BE49-F238E27FC236}">
                <a16:creationId xmlns:a16="http://schemas.microsoft.com/office/drawing/2014/main" id="{BA146FC1-5E54-B4EA-94A7-0E3A8F05A122}"/>
              </a:ext>
            </a:extLst>
          </p:cNvPr>
          <p:cNvSpPr txBox="1"/>
          <p:nvPr/>
        </p:nvSpPr>
        <p:spPr>
          <a:xfrm>
            <a:off x="638563" y="5323306"/>
            <a:ext cx="5403419" cy="877163"/>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400">
                <a:latin typeface="Segoe UI Semibold" panose="020B0702040204020203" pitchFamily="34" charset="0"/>
                <a:cs typeface="Segoe UI Semibold" panose="020B0702040204020203" pitchFamily="34" charset="0"/>
              </a:rPr>
              <a:t>To be completed by the main point of contact.</a:t>
            </a:r>
          </a:p>
        </p:txBody>
      </p:sp>
      <p:sp>
        <p:nvSpPr>
          <p:cNvPr id="27" name="TextBox 26">
            <a:extLst>
              <a:ext uri="{FF2B5EF4-FFF2-40B4-BE49-F238E27FC236}">
                <a16:creationId xmlns:a16="http://schemas.microsoft.com/office/drawing/2014/main" id="{699937BB-B4CA-1E8B-6C0A-B6FDD5027FA2}"/>
              </a:ext>
            </a:extLst>
          </p:cNvPr>
          <p:cNvSpPr txBox="1"/>
          <p:nvPr/>
        </p:nvSpPr>
        <p:spPr>
          <a:xfrm>
            <a:off x="638564" y="4577015"/>
            <a:ext cx="5403417" cy="600164"/>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000" b="1">
                <a:latin typeface="Segoe UI" panose="020B0502040204020203" pitchFamily="34" charset="0"/>
                <a:cs typeface="Segoe UI" panose="020B0502040204020203" pitchFamily="34" charset="0"/>
              </a:rPr>
              <a:t>Initial Submission</a:t>
            </a:r>
            <a:endParaRPr lang="en-US" sz="2700">
              <a:latin typeface="Segoe UI Semibold" panose="020B0702040204020203" pitchFamily="34" charset="0"/>
              <a:cs typeface="Segoe UI Semibold" panose="020B0702040204020203" pitchFamily="34" charset="0"/>
            </a:endParaRPr>
          </a:p>
        </p:txBody>
      </p:sp>
      <p:sp>
        <p:nvSpPr>
          <p:cNvPr id="29" name="TextBox 28">
            <a:extLst>
              <a:ext uri="{FF2B5EF4-FFF2-40B4-BE49-F238E27FC236}">
                <a16:creationId xmlns:a16="http://schemas.microsoft.com/office/drawing/2014/main" id="{4653F33A-C07E-4E83-04D9-580AF1602337}"/>
              </a:ext>
            </a:extLst>
          </p:cNvPr>
          <p:cNvSpPr txBox="1"/>
          <p:nvPr/>
        </p:nvSpPr>
        <p:spPr>
          <a:xfrm>
            <a:off x="12236718" y="4557410"/>
            <a:ext cx="5450286" cy="600164"/>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000" b="1">
                <a:latin typeface="Segoe UI" panose="020B0502040204020203" pitchFamily="34" charset="0"/>
                <a:cs typeface="Segoe UI" panose="020B0502040204020203" pitchFamily="34" charset="0"/>
              </a:rPr>
              <a:t>Application Completion</a:t>
            </a:r>
            <a:endParaRPr lang="en-US" sz="2700">
              <a:latin typeface="Segoe UI Semibold" panose="020B0702040204020203" pitchFamily="34" charset="0"/>
              <a:cs typeface="Segoe UI Semibold" panose="020B0702040204020203" pitchFamily="34" charset="0"/>
            </a:endParaRPr>
          </a:p>
        </p:txBody>
      </p:sp>
      <p:sp>
        <p:nvSpPr>
          <p:cNvPr id="31" name="TextBox 30">
            <a:extLst>
              <a:ext uri="{FF2B5EF4-FFF2-40B4-BE49-F238E27FC236}">
                <a16:creationId xmlns:a16="http://schemas.microsoft.com/office/drawing/2014/main" id="{68DFD197-DF5F-70CC-AE9D-A95D33350C4F}"/>
              </a:ext>
            </a:extLst>
          </p:cNvPr>
          <p:cNvSpPr txBox="1"/>
          <p:nvPr/>
        </p:nvSpPr>
        <p:spPr>
          <a:xfrm>
            <a:off x="6418857" y="3467828"/>
            <a:ext cx="5671864" cy="4335767"/>
          </a:xfrm>
          <a:prstGeom prst="rect">
            <a:avLst/>
          </a:prstGeom>
          <a:solidFill>
            <a:schemeClr val="bg1"/>
          </a:solidFill>
          <a:ln w="38100">
            <a:solidFill>
              <a:srgbClr val="00597C"/>
            </a:solidFill>
          </a:ln>
        </p:spPr>
        <p:txBody>
          <a:bodyPr wrap="square" rtlCol="0">
            <a:spAutoFit/>
          </a:bodyPr>
          <a:lstStyle/>
          <a:p>
            <a:endParaRPr lang="en-US" sz="2700"/>
          </a:p>
        </p:txBody>
      </p:sp>
      <p:sp>
        <p:nvSpPr>
          <p:cNvPr id="33" name="TextBox 32">
            <a:extLst>
              <a:ext uri="{FF2B5EF4-FFF2-40B4-BE49-F238E27FC236}">
                <a16:creationId xmlns:a16="http://schemas.microsoft.com/office/drawing/2014/main" id="{F0CEFDDF-4D74-5379-7FD4-D04C7AA1DD3C}"/>
              </a:ext>
            </a:extLst>
          </p:cNvPr>
          <p:cNvSpPr txBox="1"/>
          <p:nvPr/>
        </p:nvSpPr>
        <p:spPr>
          <a:xfrm>
            <a:off x="6621731" y="3746527"/>
            <a:ext cx="1570560" cy="692497"/>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600" b="1" cap="small">
                <a:latin typeface="+mn-lt"/>
                <a:cs typeface="Segoe UI" panose="020B0502040204020203" pitchFamily="34" charset="0"/>
              </a:rPr>
              <a:t>Step 2</a:t>
            </a:r>
            <a:endParaRPr lang="en-US" sz="3600" b="1">
              <a:latin typeface="+mn-lt"/>
              <a:cs typeface="Segoe UI" panose="020B0502040204020203" pitchFamily="34" charset="0"/>
            </a:endParaRPr>
          </a:p>
        </p:txBody>
      </p:sp>
      <p:sp>
        <p:nvSpPr>
          <p:cNvPr id="35" name="TextBox 34">
            <a:extLst>
              <a:ext uri="{FF2B5EF4-FFF2-40B4-BE49-F238E27FC236}">
                <a16:creationId xmlns:a16="http://schemas.microsoft.com/office/drawing/2014/main" id="{06712E52-AEB6-2F37-DDE6-95B903445BD8}"/>
              </a:ext>
            </a:extLst>
          </p:cNvPr>
          <p:cNvSpPr txBox="1"/>
          <p:nvPr/>
        </p:nvSpPr>
        <p:spPr>
          <a:xfrm>
            <a:off x="6621731" y="6198191"/>
            <a:ext cx="5259630" cy="1338828"/>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marL="428625" indent="-428625">
              <a:lnSpc>
                <a:spcPts val="2100"/>
              </a:lnSpc>
              <a:spcAft>
                <a:spcPts val="300"/>
              </a:spcAft>
              <a:buFont typeface="Wingdings" panose="05000000000000000000" pitchFamily="2" charset="2"/>
              <a:buChar char="q"/>
            </a:pPr>
            <a:r>
              <a:rPr lang="en-US">
                <a:latin typeface="Segoe UI Semibold" panose="020B0702040204020203" pitchFamily="34" charset="0"/>
                <a:cs typeface="Segoe UI Semibold" panose="020B0702040204020203" pitchFamily="34" charset="0"/>
              </a:rPr>
              <a:t>Entrepreneur 1 Supplemental Application</a:t>
            </a:r>
          </a:p>
          <a:p>
            <a:pPr marL="428625" indent="-428625">
              <a:lnSpc>
                <a:spcPts val="2100"/>
              </a:lnSpc>
              <a:spcAft>
                <a:spcPts val="300"/>
              </a:spcAft>
              <a:buFont typeface="Wingdings" panose="05000000000000000000" pitchFamily="2" charset="2"/>
              <a:buChar char="q"/>
            </a:pPr>
            <a:r>
              <a:rPr lang="en-US">
                <a:latin typeface="Segoe UI Semibold" panose="020B0702040204020203" pitchFamily="34" charset="0"/>
                <a:cs typeface="Segoe UI Semibold" panose="020B0702040204020203" pitchFamily="34" charset="0"/>
              </a:rPr>
              <a:t>Entrepreneur 2 Supplemental Application</a:t>
            </a:r>
          </a:p>
          <a:p>
            <a:pPr marL="428625" indent="-428625">
              <a:lnSpc>
                <a:spcPts val="2100"/>
              </a:lnSpc>
              <a:spcAft>
                <a:spcPts val="300"/>
              </a:spcAft>
              <a:buFont typeface="Wingdings" panose="05000000000000000000" pitchFamily="2" charset="2"/>
              <a:buChar char="q"/>
            </a:pPr>
            <a:r>
              <a:rPr lang="en-US">
                <a:latin typeface="Segoe UI Semibold" panose="020B0702040204020203" pitchFamily="34" charset="0"/>
                <a:cs typeface="Segoe UI Semibold" panose="020B0702040204020203" pitchFamily="34" charset="0"/>
              </a:rPr>
              <a:t>Entrepreneur 3 Supplemental Application</a:t>
            </a:r>
          </a:p>
          <a:p>
            <a:pPr>
              <a:spcAft>
                <a:spcPts val="300"/>
              </a:spcAft>
            </a:pPr>
            <a:r>
              <a:rPr lang="en-US" i="1">
                <a:latin typeface="Segoe UI Semibold" panose="020B0702040204020203" pitchFamily="34" charset="0"/>
                <a:cs typeface="Segoe UI Semibold" panose="020B0702040204020203" pitchFamily="34" charset="0"/>
              </a:rPr>
              <a:t>+ any additional Entrepreneur Team members</a:t>
            </a:r>
            <a:endParaRPr lang="en-US">
              <a:latin typeface="Segoe UI Semibold" panose="020B0702040204020203" pitchFamily="34" charset="0"/>
              <a:cs typeface="Segoe UI Semibold" panose="020B0702040204020203" pitchFamily="34" charset="0"/>
            </a:endParaRPr>
          </a:p>
        </p:txBody>
      </p:sp>
      <p:sp>
        <p:nvSpPr>
          <p:cNvPr id="37" name="TextBox 36">
            <a:extLst>
              <a:ext uri="{FF2B5EF4-FFF2-40B4-BE49-F238E27FC236}">
                <a16:creationId xmlns:a16="http://schemas.microsoft.com/office/drawing/2014/main" id="{333633BB-9D0C-BE06-D680-C999895A9F55}"/>
              </a:ext>
            </a:extLst>
          </p:cNvPr>
          <p:cNvSpPr txBox="1"/>
          <p:nvPr/>
        </p:nvSpPr>
        <p:spPr>
          <a:xfrm>
            <a:off x="6436289" y="4481886"/>
            <a:ext cx="5445072" cy="969496"/>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700" b="1">
                <a:latin typeface="Segoe UI" panose="020B0502040204020203" pitchFamily="34" charset="0"/>
                <a:cs typeface="Segoe UI" panose="020B0502040204020203" pitchFamily="34" charset="0"/>
              </a:rPr>
              <a:t>Entrepreneur Supplemental Application Submission</a:t>
            </a:r>
            <a:endParaRPr lang="en-US" sz="2700" b="1" i="1">
              <a:latin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473DEFCE-BE49-D627-36E0-6517306F577C}"/>
              </a:ext>
            </a:extLst>
          </p:cNvPr>
          <p:cNvSpPr txBox="1"/>
          <p:nvPr/>
        </p:nvSpPr>
        <p:spPr>
          <a:xfrm>
            <a:off x="6436289" y="5449369"/>
            <a:ext cx="5403419" cy="784830"/>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100">
                <a:latin typeface="Segoe UI Semibold" panose="020B0702040204020203" pitchFamily="34" charset="0"/>
                <a:cs typeface="Segoe UI Semibold" panose="020B0702040204020203" pitchFamily="34" charset="0"/>
              </a:rPr>
              <a:t>To be completed multiple times, once by each member of the Entrepreneur Team</a:t>
            </a:r>
          </a:p>
        </p:txBody>
      </p:sp>
      <p:sp>
        <p:nvSpPr>
          <p:cNvPr id="41" name="TextBox 40">
            <a:extLst>
              <a:ext uri="{FF2B5EF4-FFF2-40B4-BE49-F238E27FC236}">
                <a16:creationId xmlns:a16="http://schemas.microsoft.com/office/drawing/2014/main" id="{0AE98791-2778-AE5A-94FA-D812C88832C6}"/>
              </a:ext>
            </a:extLst>
          </p:cNvPr>
          <p:cNvSpPr txBox="1"/>
          <p:nvPr/>
        </p:nvSpPr>
        <p:spPr>
          <a:xfrm>
            <a:off x="600995" y="8018092"/>
            <a:ext cx="5627747" cy="2040308"/>
          </a:xfrm>
          <a:prstGeom prst="rect">
            <a:avLst/>
          </a:prstGeom>
          <a:solidFill>
            <a:schemeClr val="bg1"/>
          </a:solidFill>
          <a:ln w="38100">
            <a:solidFill>
              <a:srgbClr val="00597C"/>
            </a:solidFill>
          </a:ln>
        </p:spPr>
        <p:txBody>
          <a:bodyPr wrap="square" rtlCol="0">
            <a:spAutoFit/>
          </a:bodyPr>
          <a:lstStyle/>
          <a:p>
            <a:endParaRPr lang="en-US" sz="2700"/>
          </a:p>
        </p:txBody>
      </p:sp>
      <p:sp>
        <p:nvSpPr>
          <p:cNvPr id="43" name="TextBox 42">
            <a:extLst>
              <a:ext uri="{FF2B5EF4-FFF2-40B4-BE49-F238E27FC236}">
                <a16:creationId xmlns:a16="http://schemas.microsoft.com/office/drawing/2014/main" id="{565138EE-66E0-A87E-EE7D-CEA6B87A2816}"/>
              </a:ext>
            </a:extLst>
          </p:cNvPr>
          <p:cNvSpPr txBox="1"/>
          <p:nvPr/>
        </p:nvSpPr>
        <p:spPr>
          <a:xfrm>
            <a:off x="6432088" y="7981946"/>
            <a:ext cx="11474912" cy="2077492"/>
          </a:xfrm>
          <a:prstGeom prst="rect">
            <a:avLst/>
          </a:prstGeom>
          <a:solidFill>
            <a:schemeClr val="bg1"/>
          </a:solidFill>
          <a:ln w="38100">
            <a:solidFill>
              <a:srgbClr val="00597C"/>
            </a:solidFill>
          </a:ln>
        </p:spPr>
        <p:txBody>
          <a:bodyPr wrap="square" rtlCol="0">
            <a:spAutoFit/>
          </a:bodyPr>
          <a:lstStyle/>
          <a:p>
            <a:endParaRPr lang="en-US" sz="2700"/>
          </a:p>
        </p:txBody>
      </p:sp>
      <p:sp>
        <p:nvSpPr>
          <p:cNvPr id="45" name="TextBox 44">
            <a:extLst>
              <a:ext uri="{FF2B5EF4-FFF2-40B4-BE49-F238E27FC236}">
                <a16:creationId xmlns:a16="http://schemas.microsoft.com/office/drawing/2014/main" id="{1A0C016B-3842-1EF6-85A8-A6B2A4CEA95E}"/>
              </a:ext>
            </a:extLst>
          </p:cNvPr>
          <p:cNvSpPr txBox="1"/>
          <p:nvPr/>
        </p:nvSpPr>
        <p:spPr>
          <a:xfrm>
            <a:off x="654312" y="8193619"/>
            <a:ext cx="2228877" cy="692497"/>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600" b="1" cap="small">
                <a:latin typeface="+mn-lt"/>
                <a:cs typeface="Segoe UI" panose="020B0502040204020203" pitchFamily="34" charset="0"/>
              </a:rPr>
              <a:t>Step 3A</a:t>
            </a:r>
            <a:endParaRPr lang="en-US" sz="3600" b="1">
              <a:latin typeface="+mn-lt"/>
              <a:cs typeface="Segoe UI" panose="020B0502040204020203" pitchFamily="34" charset="0"/>
            </a:endParaRPr>
          </a:p>
        </p:txBody>
      </p:sp>
      <p:sp>
        <p:nvSpPr>
          <p:cNvPr id="47" name="TextBox 46">
            <a:extLst>
              <a:ext uri="{FF2B5EF4-FFF2-40B4-BE49-F238E27FC236}">
                <a16:creationId xmlns:a16="http://schemas.microsoft.com/office/drawing/2014/main" id="{01C77714-03ED-712F-6B17-46D20B3306E2}"/>
              </a:ext>
            </a:extLst>
          </p:cNvPr>
          <p:cNvSpPr txBox="1"/>
          <p:nvPr/>
        </p:nvSpPr>
        <p:spPr>
          <a:xfrm>
            <a:off x="638561" y="8950931"/>
            <a:ext cx="5403419" cy="577081"/>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850" b="1">
                <a:latin typeface="Segoe UI" panose="020B0502040204020203" pitchFamily="34" charset="0"/>
                <a:cs typeface="Segoe UI" panose="020B0502040204020203" pitchFamily="34" charset="0"/>
              </a:rPr>
              <a:t>Application Review by NJEDA</a:t>
            </a:r>
            <a:endParaRPr lang="en-US" sz="2850">
              <a:latin typeface="Segoe UI Semibold" panose="020B0702040204020203" pitchFamily="34" charset="0"/>
              <a:cs typeface="Segoe UI Semibold" panose="020B0702040204020203" pitchFamily="34" charset="0"/>
            </a:endParaRPr>
          </a:p>
        </p:txBody>
      </p:sp>
      <p:sp>
        <p:nvSpPr>
          <p:cNvPr id="49" name="TextBox 48">
            <a:extLst>
              <a:ext uri="{FF2B5EF4-FFF2-40B4-BE49-F238E27FC236}">
                <a16:creationId xmlns:a16="http://schemas.microsoft.com/office/drawing/2014/main" id="{0204F72E-334C-F53F-CF60-EEE7EB20F11B}"/>
              </a:ext>
            </a:extLst>
          </p:cNvPr>
          <p:cNvSpPr txBox="1"/>
          <p:nvPr/>
        </p:nvSpPr>
        <p:spPr>
          <a:xfrm>
            <a:off x="6621731" y="8175652"/>
            <a:ext cx="1570560" cy="692497"/>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3600" b="1" cap="small">
                <a:latin typeface="+mn-lt"/>
                <a:cs typeface="Segoe UI" panose="020B0502040204020203" pitchFamily="34" charset="0"/>
              </a:rPr>
              <a:t>Step 4</a:t>
            </a:r>
            <a:endParaRPr lang="en-US" sz="3600" b="1">
              <a:latin typeface="+mn-lt"/>
              <a:cs typeface="Segoe UI" panose="020B0502040204020203" pitchFamily="34" charset="0"/>
            </a:endParaRPr>
          </a:p>
        </p:txBody>
      </p:sp>
      <p:sp>
        <p:nvSpPr>
          <p:cNvPr id="51" name="TextBox 50">
            <a:extLst>
              <a:ext uri="{FF2B5EF4-FFF2-40B4-BE49-F238E27FC236}">
                <a16:creationId xmlns:a16="http://schemas.microsoft.com/office/drawing/2014/main" id="{89523DEB-480E-0ECA-B624-AB2B0853C26C}"/>
              </a:ext>
            </a:extLst>
          </p:cNvPr>
          <p:cNvSpPr txBox="1"/>
          <p:nvPr/>
        </p:nvSpPr>
        <p:spPr>
          <a:xfrm>
            <a:off x="12177991" y="8101673"/>
            <a:ext cx="5351264" cy="1708160"/>
          </a:xfrm>
          <a:prstGeom prst="rect">
            <a:avLst/>
          </a:prstGeom>
          <a:noFill/>
        </p:spPr>
        <p:txBody>
          <a:bodyPr wrap="square">
            <a:spAutoFit/>
          </a:bodyPr>
          <a:lstStyle/>
          <a:p>
            <a:pPr algn="ctr"/>
            <a:r>
              <a:rPr lang="en-US" sz="2100">
                <a:latin typeface="Segoe UI Semibold" panose="020B0702040204020203" pitchFamily="34" charset="0"/>
                <a:cs typeface="Segoe UI Semibold" panose="020B0702040204020203" pitchFamily="34" charset="0"/>
              </a:rPr>
              <a:t>To be completed by the main point of contact, after the NJIF team has reviewed and conditionally approved your application. NJIF staff will contact you directly with additional instructions.</a:t>
            </a:r>
          </a:p>
        </p:txBody>
      </p:sp>
      <p:sp>
        <p:nvSpPr>
          <p:cNvPr id="53" name="TextBox 52">
            <a:extLst>
              <a:ext uri="{FF2B5EF4-FFF2-40B4-BE49-F238E27FC236}">
                <a16:creationId xmlns:a16="http://schemas.microsoft.com/office/drawing/2014/main" id="{727C8BB2-54D9-5CCB-162A-24AE3AF31FE4}"/>
              </a:ext>
            </a:extLst>
          </p:cNvPr>
          <p:cNvSpPr txBox="1"/>
          <p:nvPr/>
        </p:nvSpPr>
        <p:spPr>
          <a:xfrm>
            <a:off x="6369062" y="8886116"/>
            <a:ext cx="6070529" cy="969496"/>
          </a:xfrm>
          <a:prstGeom prst="rect">
            <a:avLst/>
          </a:prstGeom>
          <a:noFill/>
        </p:spPr>
        <p:txBody>
          <a:bodyPr wrap="square" lIns="137160" tIns="68580" rIns="137160" bIns="6858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pPr algn="ctr"/>
            <a:r>
              <a:rPr lang="en-US" sz="2700" b="1">
                <a:latin typeface="Segoe UI" panose="020B0502040204020203" pitchFamily="34" charset="0"/>
                <a:cs typeface="Segoe UI" panose="020B0502040204020203" pitchFamily="34" charset="0"/>
              </a:rPr>
              <a:t>Resubmission/Providing Additional Details After Initial Approval</a:t>
            </a:r>
          </a:p>
        </p:txBody>
      </p:sp>
      <p:pic>
        <p:nvPicPr>
          <p:cNvPr id="55" name="Picture 54" descr="Graphical user interface, text, application&#10;&#10;AI-generated content may be incorrect.">
            <a:extLst>
              <a:ext uri="{FF2B5EF4-FFF2-40B4-BE49-F238E27FC236}">
                <a16:creationId xmlns:a16="http://schemas.microsoft.com/office/drawing/2014/main" id="{C356B246-146E-12A8-A5B3-F1205A62FF4F}"/>
              </a:ext>
            </a:extLst>
          </p:cNvPr>
          <p:cNvPicPr>
            <a:picLocks noChangeAspect="1"/>
          </p:cNvPicPr>
          <p:nvPr/>
        </p:nvPicPr>
        <p:blipFill>
          <a:blip r:embed="rId2"/>
          <a:srcRect l="33775" t="81490" r="34769" b="11248"/>
          <a:stretch>
            <a:fillRect/>
          </a:stretch>
        </p:blipFill>
        <p:spPr>
          <a:xfrm>
            <a:off x="8166430" y="8115053"/>
            <a:ext cx="3532034" cy="851825"/>
          </a:xfrm>
          <a:prstGeom prst="rect">
            <a:avLst/>
          </a:prstGeom>
        </p:spPr>
      </p:pic>
      <p:pic>
        <p:nvPicPr>
          <p:cNvPr id="57" name="Picture 56" descr="Graphical user interface, text, application&#10;&#10;AI-generated content may be incorrect.">
            <a:extLst>
              <a:ext uri="{FF2B5EF4-FFF2-40B4-BE49-F238E27FC236}">
                <a16:creationId xmlns:a16="http://schemas.microsoft.com/office/drawing/2014/main" id="{B72B020B-BBFE-9E54-1BDE-695D316A036C}"/>
              </a:ext>
            </a:extLst>
          </p:cNvPr>
          <p:cNvPicPr>
            <a:picLocks noChangeAspect="1"/>
          </p:cNvPicPr>
          <p:nvPr/>
        </p:nvPicPr>
        <p:blipFill>
          <a:blip r:embed="rId2"/>
          <a:srcRect t="81170" r="67856" b="10860"/>
          <a:stretch>
            <a:fillRect/>
          </a:stretch>
        </p:blipFill>
        <p:spPr>
          <a:xfrm>
            <a:off x="8064155" y="3623000"/>
            <a:ext cx="3653777" cy="946457"/>
          </a:xfrm>
          <a:prstGeom prst="rect">
            <a:avLst/>
          </a:prstGeom>
        </p:spPr>
      </p:pic>
      <p:pic>
        <p:nvPicPr>
          <p:cNvPr id="59" name="Picture 58">
            <a:extLst>
              <a:ext uri="{FF2B5EF4-FFF2-40B4-BE49-F238E27FC236}">
                <a16:creationId xmlns:a16="http://schemas.microsoft.com/office/drawing/2014/main" id="{8A9BB261-D6F3-F060-6ADD-9B399D0A1FBE}"/>
              </a:ext>
            </a:extLst>
          </p:cNvPr>
          <p:cNvPicPr>
            <a:picLocks noChangeAspect="1"/>
          </p:cNvPicPr>
          <p:nvPr/>
        </p:nvPicPr>
        <p:blipFill>
          <a:blip r:embed="rId2"/>
          <a:srcRect l="66682" t="72429" r="1739" b="19498"/>
          <a:stretch>
            <a:fillRect/>
          </a:stretch>
        </p:blipFill>
        <p:spPr>
          <a:xfrm>
            <a:off x="13830480" y="3577698"/>
            <a:ext cx="3713523" cy="991758"/>
          </a:xfrm>
          <a:prstGeom prst="rect">
            <a:avLst/>
          </a:prstGeom>
        </p:spPr>
      </p:pic>
      <p:pic>
        <p:nvPicPr>
          <p:cNvPr id="61" name="Picture 60">
            <a:extLst>
              <a:ext uri="{FF2B5EF4-FFF2-40B4-BE49-F238E27FC236}">
                <a16:creationId xmlns:a16="http://schemas.microsoft.com/office/drawing/2014/main" id="{CBEA65DB-74DD-EF5D-CAEE-7ADB4AEC57FA}"/>
              </a:ext>
            </a:extLst>
          </p:cNvPr>
          <p:cNvPicPr>
            <a:picLocks noChangeAspect="1"/>
          </p:cNvPicPr>
          <p:nvPr/>
        </p:nvPicPr>
        <p:blipFill>
          <a:blip r:embed="rId2"/>
          <a:srcRect l="66682" t="72429" r="1739" b="19498"/>
          <a:stretch>
            <a:fillRect/>
          </a:stretch>
        </p:blipFill>
        <p:spPr>
          <a:xfrm>
            <a:off x="2172255" y="3580349"/>
            <a:ext cx="3713523" cy="991758"/>
          </a:xfrm>
          <a:prstGeom prst="rect">
            <a:avLst/>
          </a:prstGeom>
        </p:spPr>
      </p:pic>
      <p:grpSp>
        <p:nvGrpSpPr>
          <p:cNvPr id="65" name="Group 16">
            <a:extLst>
              <a:ext uri="{FF2B5EF4-FFF2-40B4-BE49-F238E27FC236}">
                <a16:creationId xmlns:a16="http://schemas.microsoft.com/office/drawing/2014/main" id="{62D0181D-F392-10FC-9C07-E1E932AF24EC}"/>
              </a:ext>
            </a:extLst>
          </p:cNvPr>
          <p:cNvGrpSpPr/>
          <p:nvPr/>
        </p:nvGrpSpPr>
        <p:grpSpPr>
          <a:xfrm>
            <a:off x="10426100" y="-6705772"/>
            <a:ext cx="9699522" cy="8487082"/>
            <a:chOff x="0" y="0"/>
            <a:chExt cx="812800" cy="711200"/>
          </a:xfrm>
        </p:grpSpPr>
        <p:sp>
          <p:nvSpPr>
            <p:cNvPr id="63" name="Freeform 17">
              <a:extLst>
                <a:ext uri="{FF2B5EF4-FFF2-40B4-BE49-F238E27FC236}">
                  <a16:creationId xmlns:a16="http://schemas.microsoft.com/office/drawing/2014/main" id="{E91B6049-9CC0-6F3A-5F59-9BC36127D1EE}"/>
                </a:ext>
              </a:extLst>
            </p:cNvPr>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7AB4"/>
            </a:solidFill>
          </p:spPr>
          <p:txBody>
            <a:bodyPr/>
            <a:lstStyle/>
            <a:p>
              <a:endParaRPr lang="en-US"/>
            </a:p>
          </p:txBody>
        </p:sp>
        <p:sp>
          <p:nvSpPr>
            <p:cNvPr id="64" name="TextBox 18">
              <a:extLst>
                <a:ext uri="{FF2B5EF4-FFF2-40B4-BE49-F238E27FC236}">
                  <a16:creationId xmlns:a16="http://schemas.microsoft.com/office/drawing/2014/main" id="{6B8D9553-75D8-9B94-340C-66AC3BD4C652}"/>
                </a:ext>
              </a:extLst>
            </p:cNvPr>
            <p:cNvSpPr txBox="1"/>
            <p:nvPr/>
          </p:nvSpPr>
          <p:spPr>
            <a:xfrm>
              <a:off x="127000" y="50800"/>
              <a:ext cx="558800" cy="330200"/>
            </a:xfrm>
            <a:prstGeom prst="rect">
              <a:avLst/>
            </a:prstGeom>
          </p:spPr>
          <p:txBody>
            <a:bodyPr lIns="50800" tIns="50800" rIns="50800" bIns="50800" rtlCol="0" anchor="ctr"/>
            <a:lstStyle/>
            <a:p>
              <a:pPr algn="ctr">
                <a:lnSpc>
                  <a:spcPts val="2879"/>
                </a:lnSpc>
              </a:pPr>
              <a:endParaRPr/>
            </a:p>
          </p:txBody>
        </p:sp>
      </p:grpSp>
    </p:spTree>
    <p:extLst>
      <p:ext uri="{BB962C8B-B14F-4D97-AF65-F5344CB8AC3E}">
        <p14:creationId xmlns:p14="http://schemas.microsoft.com/office/powerpoint/2010/main" val="416334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7D13550FB17946A5626037B44A0EE4" ma:contentTypeVersion="15" ma:contentTypeDescription="Create a new document." ma:contentTypeScope="" ma:versionID="5f14a959562a54e8ae5d2a1d13d14cd2">
  <xsd:schema xmlns:xsd="http://www.w3.org/2001/XMLSchema" xmlns:xs="http://www.w3.org/2001/XMLSchema" xmlns:p="http://schemas.microsoft.com/office/2006/metadata/properties" xmlns:ns2="3b41a967-f72b-436a-bd7a-2895389485f2" xmlns:ns3="7e442f8c-2b69-4ac9-9723-b3795c5148a8" targetNamespace="http://schemas.microsoft.com/office/2006/metadata/properties" ma:root="true" ma:fieldsID="85f486417262a3d8cf9235f59b65a8a6" ns2:_="" ns3:_="">
    <xsd:import namespace="3b41a967-f72b-436a-bd7a-2895389485f2"/>
    <xsd:import namespace="7e442f8c-2b69-4ac9-9723-b3795c5148a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41a967-f72b-436a-bd7a-2895389485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143866a5-a1f1-4687-bbc9-01e29c03519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442f8c-2b69-4ac9-9723-b3795c5148a8"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d054935-6ecd-49d3-ba11-b0d4dddecb41}" ma:internalName="TaxCatchAll" ma:showField="CatchAllData" ma:web="7e442f8c-2b69-4ac9-9723-b3795c5148a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b41a967-f72b-436a-bd7a-2895389485f2">
      <Terms xmlns="http://schemas.microsoft.com/office/infopath/2007/PartnerControls"/>
    </lcf76f155ced4ddcb4097134ff3c332f>
    <TaxCatchAll xmlns="7e442f8c-2b69-4ac9-9723-b3795c5148a8" xsi:nil="true"/>
  </documentManagement>
</p:properties>
</file>

<file path=customXml/itemProps1.xml><?xml version="1.0" encoding="utf-8"?>
<ds:datastoreItem xmlns:ds="http://schemas.openxmlformats.org/officeDocument/2006/customXml" ds:itemID="{C81598D4-0C65-446E-89D0-31757C96CDF5}">
  <ds:schemaRefs>
    <ds:schemaRef ds:uri="3b41a967-f72b-436a-bd7a-2895389485f2"/>
    <ds:schemaRef ds:uri="7e442f8c-2b69-4ac9-9723-b3795c5148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3198C78-5F3A-4505-BC43-BE4AEC2B359B}">
  <ds:schemaRefs>
    <ds:schemaRef ds:uri="http://schemas.microsoft.com/sharepoint/v3/contenttype/forms"/>
  </ds:schemaRefs>
</ds:datastoreItem>
</file>

<file path=customXml/itemProps3.xml><?xml version="1.0" encoding="utf-8"?>
<ds:datastoreItem xmlns:ds="http://schemas.openxmlformats.org/officeDocument/2006/customXml" ds:itemID="{381B9277-CECD-4F58-B8F0-845C87587A70}">
  <ds:schemaRefs>
    <ds:schemaRef ds:uri="3b41a967-f72b-436a-bd7a-2895389485f2"/>
    <ds:schemaRef ds:uri="7e442f8c-2b69-4ac9-9723-b3795c5148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15</Slides>
  <Notes>2</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Award Disbursement &amp; Ongoing Compliance Requirements</vt:lpstr>
      <vt:lpstr>PowerPoint Presentation</vt:lpstr>
      <vt:lpstr>Important Program Material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NJIF Slideshow</dc:title>
  <cp:revision>4</cp:revision>
  <dcterms:created xsi:type="dcterms:W3CDTF">2006-08-16T00:00:00Z</dcterms:created>
  <dcterms:modified xsi:type="dcterms:W3CDTF">2026-08-20T16:32:01Z</dcterms:modified>
  <dc:identifier>DAGGuMq04m0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0x010100A87D13550FB17946A5626037B44A0EE4</vt:lpwstr>
  </property>
  <property fmtid="{D5CDD505-2E9C-101B-9397-08002B2CF9AE}" pid="3" name="MediaServiceImageTags">
    <vt:lpwstr/>
  </property>
</Properties>
</file>