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7023100" cy="9309100"/>
  <p:defaultTextStyle>
    <a:defPPr>
      <a:defRPr lang="en-US"/>
    </a:defPPr>
    <a:lvl1pPr marL="0" algn="l" defTabSz="914341" rtl="0" eaLnBrk="1" latinLnBrk="0" hangingPunct="1">
      <a:defRPr sz="1800" kern="1200">
        <a:solidFill>
          <a:schemeClr val="tx1"/>
        </a:solidFill>
        <a:latin typeface="+mn-lt"/>
        <a:ea typeface="+mn-ea"/>
        <a:cs typeface="+mn-cs"/>
      </a:defRPr>
    </a:lvl1pPr>
    <a:lvl2pPr marL="457171" algn="l" defTabSz="914341" rtl="0" eaLnBrk="1" latinLnBrk="0" hangingPunct="1">
      <a:defRPr sz="1800" kern="1200">
        <a:solidFill>
          <a:schemeClr val="tx1"/>
        </a:solidFill>
        <a:latin typeface="+mn-lt"/>
        <a:ea typeface="+mn-ea"/>
        <a:cs typeface="+mn-cs"/>
      </a:defRPr>
    </a:lvl2pPr>
    <a:lvl3pPr marL="914341" algn="l" defTabSz="914341" rtl="0" eaLnBrk="1" latinLnBrk="0" hangingPunct="1">
      <a:defRPr sz="1800" kern="1200">
        <a:solidFill>
          <a:schemeClr val="tx1"/>
        </a:solidFill>
        <a:latin typeface="+mn-lt"/>
        <a:ea typeface="+mn-ea"/>
        <a:cs typeface="+mn-cs"/>
      </a:defRPr>
    </a:lvl3pPr>
    <a:lvl4pPr marL="1371512" algn="l" defTabSz="914341" rtl="0" eaLnBrk="1" latinLnBrk="0" hangingPunct="1">
      <a:defRPr sz="1800" kern="1200">
        <a:solidFill>
          <a:schemeClr val="tx1"/>
        </a:solidFill>
        <a:latin typeface="+mn-lt"/>
        <a:ea typeface="+mn-ea"/>
        <a:cs typeface="+mn-cs"/>
      </a:defRPr>
    </a:lvl4pPr>
    <a:lvl5pPr marL="1828683" algn="l" defTabSz="914341" rtl="0" eaLnBrk="1" latinLnBrk="0" hangingPunct="1">
      <a:defRPr sz="1800" kern="1200">
        <a:solidFill>
          <a:schemeClr val="tx1"/>
        </a:solidFill>
        <a:latin typeface="+mn-lt"/>
        <a:ea typeface="+mn-ea"/>
        <a:cs typeface="+mn-cs"/>
      </a:defRPr>
    </a:lvl5pPr>
    <a:lvl6pPr marL="2285853" algn="l" defTabSz="914341" rtl="0" eaLnBrk="1" latinLnBrk="0" hangingPunct="1">
      <a:defRPr sz="1800" kern="1200">
        <a:solidFill>
          <a:schemeClr val="tx1"/>
        </a:solidFill>
        <a:latin typeface="+mn-lt"/>
        <a:ea typeface="+mn-ea"/>
        <a:cs typeface="+mn-cs"/>
      </a:defRPr>
    </a:lvl6pPr>
    <a:lvl7pPr marL="2743024" algn="l" defTabSz="914341" rtl="0" eaLnBrk="1" latinLnBrk="0" hangingPunct="1">
      <a:defRPr sz="1800" kern="1200">
        <a:solidFill>
          <a:schemeClr val="tx1"/>
        </a:solidFill>
        <a:latin typeface="+mn-lt"/>
        <a:ea typeface="+mn-ea"/>
        <a:cs typeface="+mn-cs"/>
      </a:defRPr>
    </a:lvl7pPr>
    <a:lvl8pPr marL="3200196" algn="l" defTabSz="914341" rtl="0" eaLnBrk="1" latinLnBrk="0" hangingPunct="1">
      <a:defRPr sz="1800" kern="1200">
        <a:solidFill>
          <a:schemeClr val="tx1"/>
        </a:solidFill>
        <a:latin typeface="+mn-lt"/>
        <a:ea typeface="+mn-ea"/>
        <a:cs typeface="+mn-cs"/>
      </a:defRPr>
    </a:lvl8pPr>
    <a:lvl9pPr marL="3657366" algn="l" defTabSz="91434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guide orient="horz" pos="2160"/>
        <p:guide pos="388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37377-0770-4858-9163-011864D7EA05}"/>
              </a:ext>
            </a:extLst>
          </p:cNvPr>
          <p:cNvSpPr>
            <a:spLocks noGrp="1"/>
          </p:cNvSpPr>
          <p:nvPr>
            <p:ph type="title"/>
          </p:nvPr>
        </p:nvSpPr>
        <p:spPr>
          <a:xfrm>
            <a:off x="366251" y="0"/>
            <a:ext cx="10515600" cy="1325563"/>
          </a:xfrm>
        </p:spPr>
        <p:txBody>
          <a:bodyPr/>
          <a:lstStyle>
            <a:lvl1pPr>
              <a:defRPr b="1"/>
            </a:lvl1pPr>
          </a:lstStyle>
          <a:p>
            <a:r>
              <a:rPr lang="en-US"/>
              <a:t>Click to edit Master title style</a:t>
            </a:r>
          </a:p>
        </p:txBody>
      </p:sp>
      <p:sp>
        <p:nvSpPr>
          <p:cNvPr id="5" name="Slide Number Placeholder 4">
            <a:extLst>
              <a:ext uri="{FF2B5EF4-FFF2-40B4-BE49-F238E27FC236}">
                <a16:creationId xmlns:a16="http://schemas.microsoft.com/office/drawing/2014/main" id="{0E3C6576-CD1B-419F-A982-C41FAF12197E}"/>
              </a:ext>
            </a:extLst>
          </p:cNvPr>
          <p:cNvSpPr txBox="1">
            <a:spLocks/>
          </p:cNvSpPr>
          <p:nvPr/>
        </p:nvSpPr>
        <p:spPr>
          <a:xfrm>
            <a:off x="10163992" y="6492875"/>
            <a:ext cx="2028008" cy="365125"/>
          </a:xfrm>
          <a:prstGeom prst="rect">
            <a:avLst/>
          </a:prstGeom>
        </p:spPr>
        <p:txBody>
          <a:bodyPr vert="horz" lIns="91440" tIns="45720" rIns="91440" bIns="45720" rtlCol="0" anchor="ctr"/>
          <a:lstStyle>
            <a:defPPr>
              <a:defRPr lang="en-US"/>
            </a:defPPr>
            <a:lvl1pPr marL="0" algn="r" defTabSz="914341" rtl="0" eaLnBrk="1" latinLnBrk="0" hangingPunct="1">
              <a:defRPr sz="900" kern="1200">
                <a:solidFill>
                  <a:schemeClr val="bg1">
                    <a:lumMod val="65000"/>
                  </a:schemeClr>
                </a:solidFill>
                <a:latin typeface="+mn-lt"/>
                <a:ea typeface="+mn-ea"/>
                <a:cs typeface="+mn-cs"/>
              </a:defRPr>
            </a:lvl1pPr>
            <a:lvl2pPr marL="457171" algn="l" defTabSz="914341" rtl="0" eaLnBrk="1" latinLnBrk="0" hangingPunct="1">
              <a:defRPr sz="1800" kern="1200">
                <a:solidFill>
                  <a:schemeClr val="tx1"/>
                </a:solidFill>
                <a:latin typeface="+mn-lt"/>
                <a:ea typeface="+mn-ea"/>
                <a:cs typeface="+mn-cs"/>
              </a:defRPr>
            </a:lvl2pPr>
            <a:lvl3pPr marL="914341" algn="l" defTabSz="914341" rtl="0" eaLnBrk="1" latinLnBrk="0" hangingPunct="1">
              <a:defRPr sz="1800" kern="1200">
                <a:solidFill>
                  <a:schemeClr val="tx1"/>
                </a:solidFill>
                <a:latin typeface="+mn-lt"/>
                <a:ea typeface="+mn-ea"/>
                <a:cs typeface="+mn-cs"/>
              </a:defRPr>
            </a:lvl3pPr>
            <a:lvl4pPr marL="1371512" algn="l" defTabSz="914341" rtl="0" eaLnBrk="1" latinLnBrk="0" hangingPunct="1">
              <a:defRPr sz="1800" kern="1200">
                <a:solidFill>
                  <a:schemeClr val="tx1"/>
                </a:solidFill>
                <a:latin typeface="+mn-lt"/>
                <a:ea typeface="+mn-ea"/>
                <a:cs typeface="+mn-cs"/>
              </a:defRPr>
            </a:lvl4pPr>
            <a:lvl5pPr marL="1828683" algn="l" defTabSz="914341" rtl="0" eaLnBrk="1" latinLnBrk="0" hangingPunct="1">
              <a:defRPr sz="1800" kern="1200">
                <a:solidFill>
                  <a:schemeClr val="tx1"/>
                </a:solidFill>
                <a:latin typeface="+mn-lt"/>
                <a:ea typeface="+mn-ea"/>
                <a:cs typeface="+mn-cs"/>
              </a:defRPr>
            </a:lvl5pPr>
            <a:lvl6pPr marL="2285853" algn="l" defTabSz="914341" rtl="0" eaLnBrk="1" latinLnBrk="0" hangingPunct="1">
              <a:defRPr sz="1800" kern="1200">
                <a:solidFill>
                  <a:schemeClr val="tx1"/>
                </a:solidFill>
                <a:latin typeface="+mn-lt"/>
                <a:ea typeface="+mn-ea"/>
                <a:cs typeface="+mn-cs"/>
              </a:defRPr>
            </a:lvl6pPr>
            <a:lvl7pPr marL="2743024" algn="l" defTabSz="914341" rtl="0" eaLnBrk="1" latinLnBrk="0" hangingPunct="1">
              <a:defRPr sz="1800" kern="1200">
                <a:solidFill>
                  <a:schemeClr val="tx1"/>
                </a:solidFill>
                <a:latin typeface="+mn-lt"/>
                <a:ea typeface="+mn-ea"/>
                <a:cs typeface="+mn-cs"/>
              </a:defRPr>
            </a:lvl7pPr>
            <a:lvl8pPr marL="3200196" algn="l" defTabSz="914341" rtl="0" eaLnBrk="1" latinLnBrk="0" hangingPunct="1">
              <a:defRPr sz="1800" kern="1200">
                <a:solidFill>
                  <a:schemeClr val="tx1"/>
                </a:solidFill>
                <a:latin typeface="+mn-lt"/>
                <a:ea typeface="+mn-ea"/>
                <a:cs typeface="+mn-cs"/>
              </a:defRPr>
            </a:lvl8pPr>
            <a:lvl9pPr marL="3657366" algn="l" defTabSz="914341" rtl="0" eaLnBrk="1" latinLnBrk="0" hangingPunct="1">
              <a:defRPr sz="1800" kern="1200">
                <a:solidFill>
                  <a:schemeClr val="tx1"/>
                </a:solidFill>
                <a:latin typeface="+mn-lt"/>
                <a:ea typeface="+mn-ea"/>
                <a:cs typeface="+mn-cs"/>
              </a:defRPr>
            </a:lvl9pPr>
          </a:lstStyle>
          <a:p>
            <a:pPr>
              <a:defRPr/>
            </a:pPr>
            <a:fld id="{6358EE78-369A-4A83-91BE-CE1CDBA0BAF0}" type="slidenum">
              <a:rPr lang="en-US" sz="1100" b="1" smtClean="0">
                <a:solidFill>
                  <a:srgbClr val="FFFFFF">
                    <a:lumMod val="65000"/>
                  </a:srgbClr>
                </a:solidFill>
                <a:latin typeface="Calibri" panose="020F0502020204030204"/>
              </a:rPr>
              <a:pPr>
                <a:defRPr/>
              </a:pPr>
              <a:t>‹#›</a:t>
            </a:fld>
            <a:endParaRPr lang="en-US" sz="1100" b="1" dirty="0">
              <a:solidFill>
                <a:srgbClr val="FFFFFF">
                  <a:lumMod val="65000"/>
                </a:srgbClr>
              </a:solidFill>
              <a:latin typeface="Calibri" panose="020F0502020204030204"/>
            </a:endParaRPr>
          </a:p>
        </p:txBody>
      </p:sp>
      <p:cxnSp>
        <p:nvCxnSpPr>
          <p:cNvPr id="6" name="Straight Connector 5">
            <a:extLst>
              <a:ext uri="{FF2B5EF4-FFF2-40B4-BE49-F238E27FC236}">
                <a16:creationId xmlns:a16="http://schemas.microsoft.com/office/drawing/2014/main" id="{3FA0890E-B783-49C8-905F-DA35F5BF5C5F}"/>
              </a:ext>
            </a:extLst>
          </p:cNvPr>
          <p:cNvCxnSpPr/>
          <p:nvPr/>
        </p:nvCxnSpPr>
        <p:spPr>
          <a:xfrm>
            <a:off x="473327" y="955857"/>
            <a:ext cx="11245346" cy="0"/>
          </a:xfrm>
          <a:prstGeom prst="line">
            <a:avLst/>
          </a:prstGeom>
          <a:ln w="19050">
            <a:solidFill>
              <a:schemeClr val="accent2"/>
            </a:solidFill>
          </a:ln>
        </p:spPr>
        <p:style>
          <a:lnRef idx="1">
            <a:schemeClr val="accent2"/>
          </a:lnRef>
          <a:fillRef idx="0">
            <a:schemeClr val="accent2"/>
          </a:fillRef>
          <a:effectRef idx="0">
            <a:schemeClr val="accent2"/>
          </a:effectRef>
          <a:fontRef idx="minor">
            <a:schemeClr val="tx1"/>
          </a:fontRef>
        </p:style>
      </p:cxnSp>
      <p:sp>
        <p:nvSpPr>
          <p:cNvPr id="7" name="Triangle 6">
            <a:extLst>
              <a:ext uri="{FF2B5EF4-FFF2-40B4-BE49-F238E27FC236}">
                <a16:creationId xmlns:a16="http://schemas.microsoft.com/office/drawing/2014/main" id="{CAA0F2B8-1BF7-47E8-81F0-831107F81495}"/>
              </a:ext>
            </a:extLst>
          </p:cNvPr>
          <p:cNvSpPr/>
          <p:nvPr/>
        </p:nvSpPr>
        <p:spPr>
          <a:xfrm rot="16200000">
            <a:off x="8882225" y="-2130961"/>
            <a:ext cx="1201729" cy="5417820"/>
          </a:xfrm>
          <a:prstGeom prst="triangle">
            <a:avLst>
              <a:gd name="adj" fmla="val 100000"/>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34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3003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37377-0770-4858-9163-011864D7EA05}"/>
              </a:ext>
            </a:extLst>
          </p:cNvPr>
          <p:cNvSpPr>
            <a:spLocks noGrp="1"/>
          </p:cNvSpPr>
          <p:nvPr>
            <p:ph type="title"/>
          </p:nvPr>
        </p:nvSpPr>
        <p:spPr>
          <a:xfrm>
            <a:off x="366251" y="0"/>
            <a:ext cx="10515600" cy="1325563"/>
          </a:xfrm>
        </p:spPr>
        <p:txBody>
          <a:bodyPr/>
          <a:lstStyle>
            <a:lvl1pPr>
              <a:defRPr b="1"/>
            </a:lvl1pPr>
          </a:lstStyle>
          <a:p>
            <a:r>
              <a:rPr lang="en-US"/>
              <a:t>Click to edit Master title style</a:t>
            </a:r>
          </a:p>
        </p:txBody>
      </p:sp>
      <p:sp>
        <p:nvSpPr>
          <p:cNvPr id="5" name="Slide Number Placeholder 4">
            <a:extLst>
              <a:ext uri="{FF2B5EF4-FFF2-40B4-BE49-F238E27FC236}">
                <a16:creationId xmlns:a16="http://schemas.microsoft.com/office/drawing/2014/main" id="{0E3C6576-CD1B-419F-A982-C41FAF12197E}"/>
              </a:ext>
            </a:extLst>
          </p:cNvPr>
          <p:cNvSpPr txBox="1">
            <a:spLocks/>
          </p:cNvSpPr>
          <p:nvPr/>
        </p:nvSpPr>
        <p:spPr>
          <a:xfrm>
            <a:off x="10163992" y="6492875"/>
            <a:ext cx="2028008" cy="365125"/>
          </a:xfrm>
          <a:prstGeom prst="rect">
            <a:avLst/>
          </a:prstGeom>
        </p:spPr>
        <p:txBody>
          <a:bodyPr vert="horz" lIns="91440" tIns="45720" rIns="91440" bIns="45720" rtlCol="0" anchor="ctr"/>
          <a:lstStyle>
            <a:defPPr>
              <a:defRPr lang="en-US"/>
            </a:defPPr>
            <a:lvl1pPr marL="0" algn="r" defTabSz="914341" rtl="0" eaLnBrk="1" latinLnBrk="0" hangingPunct="1">
              <a:defRPr sz="900" kern="1200">
                <a:solidFill>
                  <a:schemeClr val="bg1">
                    <a:lumMod val="65000"/>
                  </a:schemeClr>
                </a:solidFill>
                <a:latin typeface="+mn-lt"/>
                <a:ea typeface="+mn-ea"/>
                <a:cs typeface="+mn-cs"/>
              </a:defRPr>
            </a:lvl1pPr>
            <a:lvl2pPr marL="457171" algn="l" defTabSz="914341" rtl="0" eaLnBrk="1" latinLnBrk="0" hangingPunct="1">
              <a:defRPr sz="1800" kern="1200">
                <a:solidFill>
                  <a:schemeClr val="tx1"/>
                </a:solidFill>
                <a:latin typeface="+mn-lt"/>
                <a:ea typeface="+mn-ea"/>
                <a:cs typeface="+mn-cs"/>
              </a:defRPr>
            </a:lvl2pPr>
            <a:lvl3pPr marL="914341" algn="l" defTabSz="914341" rtl="0" eaLnBrk="1" latinLnBrk="0" hangingPunct="1">
              <a:defRPr sz="1800" kern="1200">
                <a:solidFill>
                  <a:schemeClr val="tx1"/>
                </a:solidFill>
                <a:latin typeface="+mn-lt"/>
                <a:ea typeface="+mn-ea"/>
                <a:cs typeface="+mn-cs"/>
              </a:defRPr>
            </a:lvl3pPr>
            <a:lvl4pPr marL="1371512" algn="l" defTabSz="914341" rtl="0" eaLnBrk="1" latinLnBrk="0" hangingPunct="1">
              <a:defRPr sz="1800" kern="1200">
                <a:solidFill>
                  <a:schemeClr val="tx1"/>
                </a:solidFill>
                <a:latin typeface="+mn-lt"/>
                <a:ea typeface="+mn-ea"/>
                <a:cs typeface="+mn-cs"/>
              </a:defRPr>
            </a:lvl4pPr>
            <a:lvl5pPr marL="1828683" algn="l" defTabSz="914341" rtl="0" eaLnBrk="1" latinLnBrk="0" hangingPunct="1">
              <a:defRPr sz="1800" kern="1200">
                <a:solidFill>
                  <a:schemeClr val="tx1"/>
                </a:solidFill>
                <a:latin typeface="+mn-lt"/>
                <a:ea typeface="+mn-ea"/>
                <a:cs typeface="+mn-cs"/>
              </a:defRPr>
            </a:lvl5pPr>
            <a:lvl6pPr marL="2285853" algn="l" defTabSz="914341" rtl="0" eaLnBrk="1" latinLnBrk="0" hangingPunct="1">
              <a:defRPr sz="1800" kern="1200">
                <a:solidFill>
                  <a:schemeClr val="tx1"/>
                </a:solidFill>
                <a:latin typeface="+mn-lt"/>
                <a:ea typeface="+mn-ea"/>
                <a:cs typeface="+mn-cs"/>
              </a:defRPr>
            </a:lvl6pPr>
            <a:lvl7pPr marL="2743024" algn="l" defTabSz="914341" rtl="0" eaLnBrk="1" latinLnBrk="0" hangingPunct="1">
              <a:defRPr sz="1800" kern="1200">
                <a:solidFill>
                  <a:schemeClr val="tx1"/>
                </a:solidFill>
                <a:latin typeface="+mn-lt"/>
                <a:ea typeface="+mn-ea"/>
                <a:cs typeface="+mn-cs"/>
              </a:defRPr>
            </a:lvl7pPr>
            <a:lvl8pPr marL="3200196" algn="l" defTabSz="914341" rtl="0" eaLnBrk="1" latinLnBrk="0" hangingPunct="1">
              <a:defRPr sz="1800" kern="1200">
                <a:solidFill>
                  <a:schemeClr val="tx1"/>
                </a:solidFill>
                <a:latin typeface="+mn-lt"/>
                <a:ea typeface="+mn-ea"/>
                <a:cs typeface="+mn-cs"/>
              </a:defRPr>
            </a:lvl8pPr>
            <a:lvl9pPr marL="3657366" algn="l" defTabSz="914341" rtl="0" eaLnBrk="1" latinLnBrk="0" hangingPunct="1">
              <a:defRPr sz="1800" kern="1200">
                <a:solidFill>
                  <a:schemeClr val="tx1"/>
                </a:solidFill>
                <a:latin typeface="+mn-lt"/>
                <a:ea typeface="+mn-ea"/>
                <a:cs typeface="+mn-cs"/>
              </a:defRPr>
            </a:lvl9pPr>
          </a:lstStyle>
          <a:p>
            <a:pPr>
              <a:defRPr/>
            </a:pPr>
            <a:fld id="{6358EE78-369A-4A83-91BE-CE1CDBA0BAF0}" type="slidenum">
              <a:rPr lang="en-US" sz="1100" b="1" smtClean="0">
                <a:solidFill>
                  <a:srgbClr val="FFFFFF">
                    <a:lumMod val="65000"/>
                  </a:srgbClr>
                </a:solidFill>
                <a:latin typeface="Calibri" panose="020F0502020204030204"/>
              </a:rPr>
              <a:pPr>
                <a:defRPr/>
              </a:pPr>
              <a:t>‹#›</a:t>
            </a:fld>
            <a:endParaRPr lang="en-US" sz="1100" b="1" dirty="0">
              <a:solidFill>
                <a:srgbClr val="FFFFFF">
                  <a:lumMod val="65000"/>
                </a:srgbClr>
              </a:solidFill>
              <a:latin typeface="Calibri" panose="020F0502020204030204"/>
            </a:endParaRPr>
          </a:p>
        </p:txBody>
      </p:sp>
      <p:cxnSp>
        <p:nvCxnSpPr>
          <p:cNvPr id="6" name="Straight Connector 5">
            <a:extLst>
              <a:ext uri="{FF2B5EF4-FFF2-40B4-BE49-F238E27FC236}">
                <a16:creationId xmlns:a16="http://schemas.microsoft.com/office/drawing/2014/main" id="{3FA0890E-B783-49C8-905F-DA35F5BF5C5F}"/>
              </a:ext>
            </a:extLst>
          </p:cNvPr>
          <p:cNvCxnSpPr/>
          <p:nvPr/>
        </p:nvCxnSpPr>
        <p:spPr>
          <a:xfrm>
            <a:off x="473327" y="955857"/>
            <a:ext cx="11245346" cy="0"/>
          </a:xfrm>
          <a:prstGeom prst="line">
            <a:avLst/>
          </a:prstGeom>
          <a:ln w="19050">
            <a:solidFill>
              <a:schemeClr val="accent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671031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7CDA6-3A63-4EF9-90A8-3F248CC7EA93}"/>
              </a:ext>
            </a:extLst>
          </p:cNvPr>
          <p:cNvSpPr>
            <a:spLocks noGrp="1"/>
          </p:cNvSpPr>
          <p:nvPr>
            <p:ph type="ctrTitle"/>
          </p:nvPr>
        </p:nvSpPr>
        <p:spPr>
          <a:xfrm>
            <a:off x="838200" y="868362"/>
            <a:ext cx="5690616" cy="2387600"/>
          </a:xfrm>
        </p:spPr>
        <p:txBody>
          <a:bodyPr anchor="b"/>
          <a:lstStyle>
            <a:lvl1pPr algn="l">
              <a:defRPr sz="6000"/>
            </a:lvl1pPr>
          </a:lstStyle>
          <a:p>
            <a:r>
              <a:rPr lang="en-US"/>
              <a:t>Click to edit Master title style</a:t>
            </a:r>
          </a:p>
        </p:txBody>
      </p:sp>
      <p:sp>
        <p:nvSpPr>
          <p:cNvPr id="3" name="Subtitle 2">
            <a:extLst>
              <a:ext uri="{FF2B5EF4-FFF2-40B4-BE49-F238E27FC236}">
                <a16:creationId xmlns:a16="http://schemas.microsoft.com/office/drawing/2014/main" id="{67AA0ADA-DA76-4DE0-BB33-B60AF7A4D7DD}"/>
              </a:ext>
            </a:extLst>
          </p:cNvPr>
          <p:cNvSpPr>
            <a:spLocks noGrp="1"/>
          </p:cNvSpPr>
          <p:nvPr>
            <p:ph type="subTitle" idx="1"/>
          </p:nvPr>
        </p:nvSpPr>
        <p:spPr>
          <a:xfrm>
            <a:off x="838200" y="3602040"/>
            <a:ext cx="7610856" cy="1345563"/>
          </a:xfrm>
        </p:spPr>
        <p:txBody>
          <a:bodyPr/>
          <a:lstStyle>
            <a:lvl1pPr marL="0" indent="0" algn="l">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61C5D77B-454D-416B-A3A7-1A57D54B1E4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06F7B26-CD02-463C-9DF2-A15349D292C0}"/>
              </a:ext>
            </a:extLst>
          </p:cNvPr>
          <p:cNvSpPr>
            <a:spLocks noGrp="1"/>
          </p:cNvSpPr>
          <p:nvPr>
            <p:ph type="sldNum" sz="quarter" idx="12"/>
          </p:nvPr>
        </p:nvSpPr>
        <p:spPr/>
        <p:txBody>
          <a:bodyPr/>
          <a:lstStyle/>
          <a:p>
            <a:fld id="{6358EE78-369A-4A83-91BE-CE1CDBA0BAF0}" type="slidenum">
              <a:rPr lang="en-US" smtClean="0"/>
              <a:t>‹#›</a:t>
            </a:fld>
            <a:endParaRPr lang="en-US" dirty="0"/>
          </a:p>
        </p:txBody>
      </p:sp>
    </p:spTree>
    <p:extLst>
      <p:ext uri="{BB962C8B-B14F-4D97-AF65-F5344CB8AC3E}">
        <p14:creationId xmlns:p14="http://schemas.microsoft.com/office/powerpoint/2010/main" val="2420790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39065-E044-493E-8F1C-8119865678A3}"/>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D934978D-33BA-403D-8FC3-C47546E6DC8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E3105A3-A6FF-4549-A36D-69173C5D3113}"/>
              </a:ext>
            </a:extLst>
          </p:cNvPr>
          <p:cNvSpPr>
            <a:spLocks noGrp="1"/>
          </p:cNvSpPr>
          <p:nvPr>
            <p:ph type="sldNum" sz="quarter" idx="12"/>
          </p:nvPr>
        </p:nvSpPr>
        <p:spPr/>
        <p:txBody>
          <a:bodyPr/>
          <a:lstStyle/>
          <a:p>
            <a:fld id="{6358EE78-369A-4A83-91BE-CE1CDBA0BAF0}" type="slidenum">
              <a:rPr lang="en-US" smtClean="0"/>
              <a:t>‹#›</a:t>
            </a:fld>
            <a:endParaRPr lang="en-US" dirty="0"/>
          </a:p>
        </p:txBody>
      </p:sp>
    </p:spTree>
    <p:extLst>
      <p:ext uri="{BB962C8B-B14F-4D97-AF65-F5344CB8AC3E}">
        <p14:creationId xmlns:p14="http://schemas.microsoft.com/office/powerpoint/2010/main" val="76978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77646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C6E698-9DA9-4100-924C-B7DA5FAD982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98E278-6E53-45E6-A8D1-8227538C9A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59812F18-AE8A-4A26-8F2B-586FCD374B16}"/>
              </a:ext>
            </a:extLst>
          </p:cNvPr>
          <p:cNvSpPr>
            <a:spLocks noGrp="1"/>
          </p:cNvSpPr>
          <p:nvPr>
            <p:ph type="ftr" sz="quarter" idx="3"/>
          </p:nvPr>
        </p:nvSpPr>
        <p:spPr>
          <a:xfrm>
            <a:off x="838200" y="6356351"/>
            <a:ext cx="4114800" cy="365125"/>
          </a:xfrm>
          <a:prstGeom prst="rect">
            <a:avLst/>
          </a:prstGeom>
        </p:spPr>
        <p:txBody>
          <a:bodyPr vert="horz" lIns="91440" tIns="45720" rIns="91440" bIns="45720" rtlCol="0" anchor="ctr"/>
          <a:lstStyle>
            <a:lvl1pPr algn="l">
              <a:defRPr sz="900">
                <a:solidFill>
                  <a:schemeClr val="bg1">
                    <a:lumMod val="65000"/>
                  </a:schemeClr>
                </a:solidFill>
              </a:defRPr>
            </a:lvl1pPr>
          </a:lstStyle>
          <a:p>
            <a:endParaRPr lang="en-US" dirty="0"/>
          </a:p>
        </p:txBody>
      </p:sp>
      <p:sp>
        <p:nvSpPr>
          <p:cNvPr id="6" name="Slide Number Placeholder 5">
            <a:extLst>
              <a:ext uri="{FF2B5EF4-FFF2-40B4-BE49-F238E27FC236}">
                <a16:creationId xmlns:a16="http://schemas.microsoft.com/office/drawing/2014/main" id="{06A9C5BF-5F43-48E4-83B6-0D8F9A3FE8D5}"/>
              </a:ext>
            </a:extLst>
          </p:cNvPr>
          <p:cNvSpPr>
            <a:spLocks noGrp="1"/>
          </p:cNvSpPr>
          <p:nvPr>
            <p:ph type="sldNum" sz="quarter" idx="4"/>
          </p:nvPr>
        </p:nvSpPr>
        <p:spPr>
          <a:xfrm>
            <a:off x="8610600" y="6356352"/>
            <a:ext cx="2028008" cy="365125"/>
          </a:xfrm>
          <a:prstGeom prst="rect">
            <a:avLst/>
          </a:prstGeom>
        </p:spPr>
        <p:txBody>
          <a:bodyPr vert="horz" lIns="91440" tIns="45720" rIns="91440" bIns="45720" rtlCol="0" anchor="ctr"/>
          <a:lstStyle>
            <a:lvl1pPr algn="r">
              <a:defRPr sz="900">
                <a:solidFill>
                  <a:schemeClr val="bg1">
                    <a:lumMod val="65000"/>
                  </a:schemeClr>
                </a:solidFill>
              </a:defRPr>
            </a:lvl1pPr>
          </a:lstStyle>
          <a:p>
            <a:fld id="{6358EE78-369A-4A83-91BE-CE1CDBA0BAF0}" type="slidenum">
              <a:rPr lang="en-US" smtClean="0"/>
              <a:pPr/>
              <a:t>‹#›</a:t>
            </a:fld>
            <a:endParaRPr lang="en-US" dirty="0"/>
          </a:p>
        </p:txBody>
      </p:sp>
      <p:pic>
        <p:nvPicPr>
          <p:cNvPr id="8" name="Picture 7">
            <a:extLst>
              <a:ext uri="{FF2B5EF4-FFF2-40B4-BE49-F238E27FC236}">
                <a16:creationId xmlns:a16="http://schemas.microsoft.com/office/drawing/2014/main" id="{89AE6CB7-C307-4D25-8AC6-46FC3C0A059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55730" y="5897880"/>
            <a:ext cx="1430383" cy="960120"/>
          </a:xfrm>
          <a:prstGeom prst="rect">
            <a:avLst/>
          </a:prstGeom>
        </p:spPr>
      </p:pic>
    </p:spTree>
    <p:extLst>
      <p:ext uri="{BB962C8B-B14F-4D97-AF65-F5344CB8AC3E}">
        <p14:creationId xmlns:p14="http://schemas.microsoft.com/office/powerpoint/2010/main" val="185981394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649" r:id="rId3"/>
    <p:sldLayoutId id="2147483654" r:id="rId4"/>
    <p:sldLayoutId id="2147483712" r:id="rId5"/>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377"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189" indent="0" algn="l" defTabSz="914377"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377" indent="0" algn="l" defTabSz="914377"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566" indent="0" algn="l" defTabSz="914377"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754" indent="0" algn="l" defTabSz="914377"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nj.gov/labor/wageandhour/prevailing-rates/state-building-services/"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https://www.nj.gov/labor/wageandhour/support/faqs/statebuildingservicesfaqs.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1504D-7C39-4778-90CB-045D65D6F20F}"/>
              </a:ext>
            </a:extLst>
          </p:cNvPr>
          <p:cNvSpPr>
            <a:spLocks noGrp="1"/>
          </p:cNvSpPr>
          <p:nvPr>
            <p:ph type="title"/>
          </p:nvPr>
        </p:nvSpPr>
        <p:spPr/>
        <p:txBody>
          <a:bodyPr/>
          <a:lstStyle/>
          <a:p>
            <a:r>
              <a:rPr lang="en-US" dirty="0"/>
              <a:t>Building Services Act</a:t>
            </a:r>
          </a:p>
        </p:txBody>
      </p:sp>
      <p:sp>
        <p:nvSpPr>
          <p:cNvPr id="3" name="TextBox 2">
            <a:extLst>
              <a:ext uri="{FF2B5EF4-FFF2-40B4-BE49-F238E27FC236}">
                <a16:creationId xmlns:a16="http://schemas.microsoft.com/office/drawing/2014/main" id="{B0F93E29-E9F2-404F-9894-1C2EA35697EA}"/>
              </a:ext>
            </a:extLst>
          </p:cNvPr>
          <p:cNvSpPr txBox="1"/>
          <p:nvPr/>
        </p:nvSpPr>
        <p:spPr>
          <a:xfrm>
            <a:off x="558800" y="1325562"/>
            <a:ext cx="10718800" cy="3693319"/>
          </a:xfrm>
          <a:prstGeom prst="rect">
            <a:avLst/>
          </a:prstGeom>
          <a:noFill/>
        </p:spPr>
        <p:txBody>
          <a:bodyPr wrap="square" rtlCol="0">
            <a:spAutoFit/>
          </a:bodyPr>
          <a:lstStyle/>
          <a:p>
            <a:r>
              <a:rPr lang="en-US" sz="2000" i="1" dirty="0"/>
              <a:t>Building Services:</a:t>
            </a:r>
          </a:p>
          <a:p>
            <a:r>
              <a:rPr lang="en-US" sz="1600" i="1" dirty="0"/>
              <a:t>N.J.S.A 34:11-56.58 et seq. </a:t>
            </a:r>
          </a:p>
          <a:p>
            <a:endParaRPr lang="en-US" sz="2000" dirty="0"/>
          </a:p>
          <a:p>
            <a:pPr marL="800071" marR="0" lvl="1" indent="-342900">
              <a:spcBef>
                <a:spcPts val="0"/>
              </a:spcBef>
              <a:spcAft>
                <a:spcPts val="0"/>
              </a:spcAft>
              <a:buFont typeface="Wingdings" panose="05000000000000000000" pitchFamily="2" charset="2"/>
              <a:buChar char="v"/>
            </a:pPr>
            <a:r>
              <a:rPr lang="en-US" sz="2000" i="1" dirty="0"/>
              <a:t>"Building services," as defined by this law, includes cleaning or building maintenance work, including but not limited to sweeping, vacuuming, floor cleaning, cleaning of rest rooms, collecting refuse or trash, window cleaning, engineering, securing, patrolling, or other work in connection with the care, securing or maintenance of an existing building.</a:t>
            </a:r>
          </a:p>
          <a:p>
            <a:endParaRPr lang="en-US" sz="2000" dirty="0"/>
          </a:p>
          <a:p>
            <a:pPr marL="800071" lvl="1" indent="-342900">
              <a:buFont typeface="Wingdings" panose="05000000000000000000" pitchFamily="2" charset="2"/>
              <a:buChar char="v"/>
            </a:pPr>
            <a:r>
              <a:rPr lang="en-US" sz="2000" i="1" dirty="0"/>
              <a:t>"Building services" shall not include any skilled maintenance work, professional services, or other public work for which a contractor is required to pay the "prevailing wage" as defined in section 2 of P.L.1963, c.150 (C.34:11-56.26).</a:t>
            </a:r>
          </a:p>
          <a:p>
            <a:endParaRPr lang="en-US" dirty="0"/>
          </a:p>
        </p:txBody>
      </p:sp>
    </p:spTree>
    <p:extLst>
      <p:ext uri="{BB962C8B-B14F-4D97-AF65-F5344CB8AC3E}">
        <p14:creationId xmlns:p14="http://schemas.microsoft.com/office/powerpoint/2010/main" val="4209622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1CCA9-EDFA-4509-826C-4AD3C2D65B6E}"/>
              </a:ext>
            </a:extLst>
          </p:cNvPr>
          <p:cNvSpPr>
            <a:spLocks noGrp="1"/>
          </p:cNvSpPr>
          <p:nvPr>
            <p:ph type="title"/>
          </p:nvPr>
        </p:nvSpPr>
        <p:spPr/>
        <p:txBody>
          <a:bodyPr/>
          <a:lstStyle/>
          <a:p>
            <a:r>
              <a:rPr lang="en-US" dirty="0"/>
              <a:t>Job Title Classifications</a:t>
            </a:r>
          </a:p>
        </p:txBody>
      </p:sp>
      <p:pic>
        <p:nvPicPr>
          <p:cNvPr id="2050" name="Picture 1">
            <a:extLst>
              <a:ext uri="{FF2B5EF4-FFF2-40B4-BE49-F238E27FC236}">
                <a16:creationId xmlns:a16="http://schemas.microsoft.com/office/drawing/2014/main" id="{8EE58C66-40B4-4276-8A31-20B56B0086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68" t="18971" r="74934" b="45745"/>
          <a:stretch/>
        </p:blipFill>
        <p:spPr bwMode="auto">
          <a:xfrm>
            <a:off x="2764221" y="3095413"/>
            <a:ext cx="3678621" cy="352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60860007-4977-4BCC-83F1-5BBB044B6D40}"/>
              </a:ext>
            </a:extLst>
          </p:cNvPr>
          <p:cNvSpPr txBox="1"/>
          <p:nvPr/>
        </p:nvSpPr>
        <p:spPr>
          <a:xfrm>
            <a:off x="681883" y="1246418"/>
            <a:ext cx="10616737" cy="2154436"/>
          </a:xfrm>
          <a:prstGeom prst="rect">
            <a:avLst/>
          </a:prstGeom>
          <a:noFill/>
        </p:spPr>
        <p:txBody>
          <a:bodyPr wrap="square" rtlCol="0">
            <a:spAutoFit/>
          </a:bodyPr>
          <a:lstStyle/>
          <a:p>
            <a:r>
              <a:rPr lang="en-US" dirty="0"/>
              <a:t>The Building Services Act enforced by NJDOL applies to only the following work classifications (ex. maintenance and security services). The applicable wages for each can be found in the official determinations provided by the NJEDA Labor Compliance Officer, or on the Sam.gov webpage through the NJDOL’s web site: </a:t>
            </a:r>
          </a:p>
          <a:p>
            <a:endParaRPr lang="en-US" sz="2000" dirty="0"/>
          </a:p>
          <a:p>
            <a:pPr algn="ctr"/>
            <a:r>
              <a:rPr lang="en-US" sz="2400" dirty="0">
                <a:hlinkClick r:id="rId3"/>
              </a:rPr>
              <a:t>www.nj.gov/labor/wageandhour/prevailing-rates/state-building-services/</a:t>
            </a:r>
            <a:endParaRPr lang="en-US" sz="2400" dirty="0"/>
          </a:p>
          <a:p>
            <a:pPr algn="ctr"/>
            <a:endParaRPr lang="en-US" dirty="0"/>
          </a:p>
          <a:p>
            <a:endParaRPr lang="en-US" dirty="0"/>
          </a:p>
        </p:txBody>
      </p:sp>
      <p:pic>
        <p:nvPicPr>
          <p:cNvPr id="6" name="Picture 1">
            <a:extLst>
              <a:ext uri="{FF2B5EF4-FFF2-40B4-BE49-F238E27FC236}">
                <a16:creationId xmlns:a16="http://schemas.microsoft.com/office/drawing/2014/main" id="{90A1FE82-CE87-48AA-819D-D944AC982C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68" t="57891" r="74934" b="6824"/>
          <a:stretch/>
        </p:blipFill>
        <p:spPr bwMode="auto">
          <a:xfrm>
            <a:off x="5629844" y="3095411"/>
            <a:ext cx="3678621" cy="352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923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1CCA9-EDFA-4509-826C-4AD3C2D65B6E}"/>
              </a:ext>
            </a:extLst>
          </p:cNvPr>
          <p:cNvSpPr>
            <a:spLocks noGrp="1"/>
          </p:cNvSpPr>
          <p:nvPr>
            <p:ph type="title"/>
          </p:nvPr>
        </p:nvSpPr>
        <p:spPr>
          <a:xfrm>
            <a:off x="366251" y="-71120"/>
            <a:ext cx="10515600" cy="1325563"/>
          </a:xfrm>
        </p:spPr>
        <p:txBody>
          <a:bodyPr>
            <a:normAutofit/>
          </a:bodyPr>
          <a:lstStyle/>
          <a:p>
            <a:r>
              <a:rPr lang="en-US" sz="4000" dirty="0"/>
              <a:t>Selecting the Applicable Prevailing Wage Rate </a:t>
            </a:r>
          </a:p>
        </p:txBody>
      </p:sp>
      <p:pic>
        <p:nvPicPr>
          <p:cNvPr id="10" name="Picture 1">
            <a:extLst>
              <a:ext uri="{FF2B5EF4-FFF2-40B4-BE49-F238E27FC236}">
                <a16:creationId xmlns:a16="http://schemas.microsoft.com/office/drawing/2014/main" id="{7A81DCC0-4A92-4FE6-B5BE-AE398B7670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68" t="65385" r="74934" b="19602"/>
          <a:stretch/>
        </p:blipFill>
        <p:spPr bwMode="auto">
          <a:xfrm>
            <a:off x="391698" y="3719786"/>
            <a:ext cx="325019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7">
            <a:extLst>
              <a:ext uri="{FF2B5EF4-FFF2-40B4-BE49-F238E27FC236}">
                <a16:creationId xmlns:a16="http://schemas.microsoft.com/office/drawing/2014/main" id="{CF86A4F2-CF57-4C29-ADD7-1E7FF8F6525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316" b="42368"/>
          <a:stretch/>
        </p:blipFill>
        <p:spPr bwMode="auto">
          <a:xfrm>
            <a:off x="4273489" y="1631183"/>
            <a:ext cx="7697956" cy="3731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F332CA19-A699-4FDE-9A78-FE0ADF39779A}"/>
              </a:ext>
            </a:extLst>
          </p:cNvPr>
          <p:cNvSpPr txBox="1"/>
          <p:nvPr/>
        </p:nvSpPr>
        <p:spPr>
          <a:xfrm>
            <a:off x="7189076" y="1782469"/>
            <a:ext cx="3121572" cy="923330"/>
          </a:xfrm>
          <a:prstGeom prst="rect">
            <a:avLst/>
          </a:prstGeom>
          <a:noFill/>
        </p:spPr>
        <p:txBody>
          <a:bodyPr wrap="square" rtlCol="0">
            <a:spAutoFit/>
          </a:bodyPr>
          <a:lstStyle/>
          <a:p>
            <a:pPr algn="ctr"/>
            <a:r>
              <a:rPr lang="en-US" b="1" i="1" dirty="0">
                <a:solidFill>
                  <a:schemeClr val="bg1">
                    <a:lumMod val="50000"/>
                  </a:schemeClr>
                </a:solidFill>
              </a:rPr>
              <a:t>Sample for training purposes only. Not to be used for actual payment of wages</a:t>
            </a:r>
          </a:p>
        </p:txBody>
      </p:sp>
      <p:sp>
        <p:nvSpPr>
          <p:cNvPr id="11" name="Oval 10">
            <a:extLst>
              <a:ext uri="{FF2B5EF4-FFF2-40B4-BE49-F238E27FC236}">
                <a16:creationId xmlns:a16="http://schemas.microsoft.com/office/drawing/2014/main" id="{BD6A54F1-E945-4CC5-BB37-0D4C212C2B00}"/>
              </a:ext>
            </a:extLst>
          </p:cNvPr>
          <p:cNvSpPr/>
          <p:nvPr/>
        </p:nvSpPr>
        <p:spPr>
          <a:xfrm>
            <a:off x="366251" y="4084175"/>
            <a:ext cx="3042803" cy="1114097"/>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FEE042E0-4B75-44D1-AF03-402585A57693}"/>
              </a:ext>
            </a:extLst>
          </p:cNvPr>
          <p:cNvCxnSpPr/>
          <p:nvPr/>
        </p:nvCxnSpPr>
        <p:spPr>
          <a:xfrm>
            <a:off x="2554015" y="4665367"/>
            <a:ext cx="53602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C8D4611-501C-48A4-BC36-CCFFCFF66001}"/>
              </a:ext>
            </a:extLst>
          </p:cNvPr>
          <p:cNvCxnSpPr>
            <a:cxnSpLocks/>
          </p:cNvCxnSpPr>
          <p:nvPr/>
        </p:nvCxnSpPr>
        <p:spPr>
          <a:xfrm flipV="1">
            <a:off x="3068279" y="3051231"/>
            <a:ext cx="1341161" cy="161413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5D50C06-8F5B-4178-B249-7DC2E27E457A}"/>
              </a:ext>
            </a:extLst>
          </p:cNvPr>
          <p:cNvSpPr txBox="1"/>
          <p:nvPr/>
        </p:nvSpPr>
        <p:spPr>
          <a:xfrm>
            <a:off x="1123801" y="5726744"/>
            <a:ext cx="9944397" cy="646331"/>
          </a:xfrm>
          <a:prstGeom prst="rect">
            <a:avLst/>
          </a:prstGeom>
          <a:noFill/>
        </p:spPr>
        <p:txBody>
          <a:bodyPr wrap="square" rtlCol="0">
            <a:spAutoFit/>
          </a:bodyPr>
          <a:lstStyle/>
          <a:p>
            <a:pPr algn="ctr"/>
            <a:r>
              <a:rPr lang="en-US" dirty="0"/>
              <a:t>For additional guidance, please refer to NJDOL’s BCA FAQ’s:</a:t>
            </a:r>
          </a:p>
          <a:p>
            <a:pPr algn="ctr"/>
            <a:r>
              <a:rPr lang="en-US" dirty="0">
                <a:hlinkClick r:id="rId4"/>
              </a:rPr>
              <a:t>Wage and Hour Compliance | State Building Services FAQs (nj.gov)</a:t>
            </a:r>
            <a:r>
              <a:rPr lang="en-US" dirty="0"/>
              <a:t> </a:t>
            </a:r>
          </a:p>
        </p:txBody>
      </p:sp>
      <p:sp>
        <p:nvSpPr>
          <p:cNvPr id="4" name="TextBox 3">
            <a:extLst>
              <a:ext uri="{FF2B5EF4-FFF2-40B4-BE49-F238E27FC236}">
                <a16:creationId xmlns:a16="http://schemas.microsoft.com/office/drawing/2014/main" id="{3128A796-860D-43EE-AE25-A1A2F4CC3579}"/>
              </a:ext>
            </a:extLst>
          </p:cNvPr>
          <p:cNvSpPr txBox="1"/>
          <p:nvPr/>
        </p:nvSpPr>
        <p:spPr>
          <a:xfrm>
            <a:off x="391698" y="1631183"/>
            <a:ext cx="3677837" cy="1754326"/>
          </a:xfrm>
          <a:prstGeom prst="rect">
            <a:avLst/>
          </a:prstGeom>
          <a:noFill/>
        </p:spPr>
        <p:txBody>
          <a:bodyPr wrap="square" rtlCol="0">
            <a:spAutoFit/>
          </a:bodyPr>
          <a:lstStyle/>
          <a:p>
            <a:r>
              <a:rPr lang="en-US" dirty="0"/>
              <a:t>You can find the applicable Building Service prevailing wage by searching for the classification code number listed in the determination. These rates are paid per county and updated annually.</a:t>
            </a:r>
          </a:p>
        </p:txBody>
      </p:sp>
    </p:spTree>
    <p:extLst>
      <p:ext uri="{BB962C8B-B14F-4D97-AF65-F5344CB8AC3E}">
        <p14:creationId xmlns:p14="http://schemas.microsoft.com/office/powerpoint/2010/main" val="241094806"/>
      </p:ext>
    </p:extLst>
  </p:cSld>
  <p:clrMapOvr>
    <a:masterClrMapping/>
  </p:clrMapOvr>
</p:sld>
</file>

<file path=ppt/theme/theme1.xml><?xml version="1.0" encoding="utf-8"?>
<a:theme xmlns:a="http://schemas.openxmlformats.org/drawingml/2006/main" name="Green triangles">
  <a:themeElements>
    <a:clrScheme name="NJEDA FInal">
      <a:dk1>
        <a:srgbClr val="00587B"/>
      </a:dk1>
      <a:lt1>
        <a:srgbClr val="FFFFFF"/>
      </a:lt1>
      <a:dk2>
        <a:srgbClr val="00365B"/>
      </a:dk2>
      <a:lt2>
        <a:srgbClr val="FFFFFE"/>
      </a:lt2>
      <a:accent1>
        <a:srgbClr val="00587B"/>
      </a:accent1>
      <a:accent2>
        <a:srgbClr val="83BD00"/>
      </a:accent2>
      <a:accent3>
        <a:srgbClr val="053853"/>
      </a:accent3>
      <a:accent4>
        <a:srgbClr val="00587B"/>
      </a:accent4>
      <a:accent5>
        <a:srgbClr val="568239"/>
      </a:accent5>
      <a:accent6>
        <a:srgbClr val="000000"/>
      </a:accent6>
      <a:hlink>
        <a:srgbClr val="83BD00"/>
      </a:hlink>
      <a:folHlink>
        <a:srgbClr val="006B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een triangles" id="{5EDF07B7-2B31-4066-B4DE-A40835BD6251}" vid="{99A4B42E-9836-4752-924C-D945AF7C21AE}"/>
    </a:ext>
  </a:extLst>
</a:theme>
</file>

<file path=docProps/app.xml><?xml version="1.0" encoding="utf-8"?>
<Properties xmlns="http://schemas.openxmlformats.org/officeDocument/2006/extended-properties" xmlns:vt="http://schemas.openxmlformats.org/officeDocument/2006/docPropsVTypes">
  <Template>Green triangles</Template>
  <TotalTime>133</TotalTime>
  <Words>283</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Wingdings</vt:lpstr>
      <vt:lpstr>Green triangles</vt:lpstr>
      <vt:lpstr>Building Services Act</vt:lpstr>
      <vt:lpstr>Job Title Classifications</vt:lpstr>
      <vt:lpstr>Selecting the Applicable Prevailing Wage Rate </vt:lpstr>
    </vt:vector>
  </TitlesOfParts>
  <Company>NJEDA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Services Act</dc:title>
  <dc:creator>Julie McIntyre</dc:creator>
  <cp:lastModifiedBy>Julie McIntyre</cp:lastModifiedBy>
  <cp:revision>6</cp:revision>
  <dcterms:created xsi:type="dcterms:W3CDTF">2022-09-06T15:11:12Z</dcterms:created>
  <dcterms:modified xsi:type="dcterms:W3CDTF">2022-09-13T13:52:01Z</dcterms:modified>
</cp:coreProperties>
</file>