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70.xml" ContentType="application/vnd.openxmlformats-officedocument.presentationml.slideLayout+xml"/>
  <Override PartName="/ppt/theme/theme4.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heme/theme6.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2" r:id="rId6"/>
    <p:sldMasterId id="2147483710" r:id="rId7"/>
    <p:sldMasterId id="2147483727" r:id="rId8"/>
  </p:sldMasterIdLst>
  <p:notesMasterIdLst>
    <p:notesMasterId r:id="rId36"/>
  </p:notesMasterIdLst>
  <p:sldIdLst>
    <p:sldId id="10548" r:id="rId9"/>
    <p:sldId id="10414" r:id="rId10"/>
    <p:sldId id="10309" r:id="rId11"/>
    <p:sldId id="10321" r:id="rId12"/>
    <p:sldId id="10549" r:id="rId13"/>
    <p:sldId id="10468" r:id="rId14"/>
    <p:sldId id="10540" r:id="rId15"/>
    <p:sldId id="10479" r:id="rId16"/>
    <p:sldId id="10528" r:id="rId17"/>
    <p:sldId id="10545" r:id="rId18"/>
    <p:sldId id="10546" r:id="rId19"/>
    <p:sldId id="10477" r:id="rId20"/>
    <p:sldId id="10265" r:id="rId21"/>
    <p:sldId id="10547" r:id="rId22"/>
    <p:sldId id="10550" r:id="rId23"/>
    <p:sldId id="10536" r:id="rId24"/>
    <p:sldId id="256" r:id="rId25"/>
    <p:sldId id="10621" r:id="rId26"/>
    <p:sldId id="10622" r:id="rId27"/>
    <p:sldId id="10619" r:id="rId28"/>
    <p:sldId id="10623" r:id="rId29"/>
    <p:sldId id="10491" r:id="rId30"/>
    <p:sldId id="10303" r:id="rId31"/>
    <p:sldId id="10489" r:id="rId32"/>
    <p:sldId id="10624" r:id="rId33"/>
    <p:sldId id="10552" r:id="rId34"/>
    <p:sldId id="106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7231C-F335-6051-4E1D-67489349A6CB}" name="Ty Blitstein" initials="TB" userId="S::ty.blitstein@njeda.com::bb8b48e2-ebbf-4a29-8112-a6a3a43f4d6d" providerId="AD"/>
  <p188:author id="{F00ED025-66A1-5881-BF00-42678EA7EE2C}" name="Riley Edwards" initials="RE" userId="Riley Edwards" providerId="None"/>
  <p188:author id="{DC51E664-BC74-26E9-3CF9-B0D73D340451}" name="Alexander Pachman" initials="AP" userId="S::APachman@njeda.com::d672ac12-bba5-4e4f-98ea-3084c44a74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era Kumar" initials="MK" lastIdx="3" clrIdx="0">
    <p:extLst>
      <p:ext uri="{19B8F6BF-5375-455C-9EA6-DF929625EA0E}">
        <p15:presenceInfo xmlns:p15="http://schemas.microsoft.com/office/powerpoint/2012/main" userId="S::MKumar@njeda.com::32cc842d-4ce2-404d-af33-bd15f10bfb48" providerId="AD"/>
      </p:ext>
    </p:extLst>
  </p:cmAuthor>
  <p:cmAuthor id="2" name="Annie D'Agostino" initials="AD" lastIdx="2" clrIdx="1">
    <p:extLst>
      <p:ext uri="{19B8F6BF-5375-455C-9EA6-DF929625EA0E}">
        <p15:presenceInfo xmlns:p15="http://schemas.microsoft.com/office/powerpoint/2012/main" userId="S::ADagostino@njeda.com::5632a31e-d606-4b75-92c6-df43931d1775" providerId="AD"/>
      </p:ext>
    </p:extLst>
  </p:cmAuthor>
  <p:cmAuthor id="3" name="Tim Rollender" initials="TR" lastIdx="2" clrIdx="2">
    <p:extLst>
      <p:ext uri="{19B8F6BF-5375-455C-9EA6-DF929625EA0E}">
        <p15:presenceInfo xmlns:p15="http://schemas.microsoft.com/office/powerpoint/2012/main" userId="S::TRollender@njeda.com::2bcf120c-c108-4229-bc30-2ae3c5550a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4FDE1-44DD-C4EF-0B78-4D23F1778774}" v="33" dt="2025-07-31T15:14:06.483"/>
    <p1510:client id="{6FCC51ED-4AB8-4F3A-B18E-CB8E4B9ED63D}" v="15" dt="2025-07-31T14:22:24.886"/>
    <p1510:client id="{7907C3B0-B3EC-4DF6-A747-D6B3803C1DCC}" v="39" dt="2025-07-31T14:33:30.416"/>
    <p1510:client id="{92DC4638-C3B3-A2FD-2F68-3A17C97CC8CC}" v="2" dt="2025-07-31T14:33:43.843"/>
    <p1510:client id="{9FA94333-C3B8-48AC-A362-24C5CA6CDA61}" v="1" dt="2025-07-31T14:39:14.031"/>
    <p1510:client id="{F4159059-AC0B-4D4C-6B29-1BC0F27BEB8D}" v="28" dt="2025-07-31T14:17:37.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image" Target="../media/image81.svg"/><Relationship Id="rId16" Type="http://schemas.openxmlformats.org/officeDocument/2006/relationships/image" Target="../media/image95.svg"/><Relationship Id="rId1" Type="http://schemas.openxmlformats.org/officeDocument/2006/relationships/image" Target="../media/image80.png"/><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image" Target="../media/image81.svg"/><Relationship Id="rId16" Type="http://schemas.openxmlformats.org/officeDocument/2006/relationships/image" Target="../media/image95.svg"/><Relationship Id="rId1" Type="http://schemas.openxmlformats.org/officeDocument/2006/relationships/image" Target="../media/image80.png"/><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F374B-ACD5-4A81-A444-6C8AAF803E0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920CF44A-96D8-4F2D-AE62-E49CD71ABA4A}">
      <dgm:prSet phldrT="[Text]" custT="1"/>
      <dgm:spPr/>
      <dgm:t>
        <a:bodyPr/>
        <a:lstStyle/>
        <a:p>
          <a:pPr rtl="0"/>
          <a:r>
            <a:rPr lang="en-US" sz="1600" b="1" u="none">
              <a:latin typeface="Calibri" panose="020F0502020204030204"/>
            </a:rPr>
            <a:t>July 24</a:t>
          </a:r>
          <a:r>
            <a:rPr lang="en-US" sz="1600" b="1" u="none" baseline="30000">
              <a:latin typeface="Calibri" panose="020F0502020204030204"/>
            </a:rPr>
            <a:t>th</a:t>
          </a:r>
          <a:r>
            <a:rPr lang="en-US" sz="1600" b="1" u="none">
              <a:latin typeface="Calibri" panose="020F0502020204030204"/>
            </a:rPr>
            <a:t>:</a:t>
          </a:r>
          <a:r>
            <a:rPr lang="en-US" sz="1600" u="none"/>
            <a:t> </a:t>
          </a:r>
          <a:r>
            <a:rPr lang="en-US" sz="1600">
              <a:solidFill>
                <a:srgbClr val="000000"/>
              </a:solidFill>
              <a:latin typeface="Calibri" panose="020F0502020204030204"/>
            </a:rPr>
            <a:t>2025 Auction Formally Announced.</a:t>
          </a:r>
          <a:endParaRPr lang="en-US" sz="1600">
            <a:solidFill>
              <a:srgbClr val="000000"/>
            </a:solidFill>
          </a:endParaRPr>
        </a:p>
      </dgm:t>
    </dgm:pt>
    <dgm:pt modelId="{CD67AC73-5D8A-4023-8072-753E8CC192CB}" type="parTrans" cxnId="{E66FAFEB-1CE7-436E-8305-E9D4D9C5EE5E}">
      <dgm:prSet/>
      <dgm:spPr/>
      <dgm:t>
        <a:bodyPr/>
        <a:lstStyle/>
        <a:p>
          <a:endParaRPr lang="en-US"/>
        </a:p>
      </dgm:t>
    </dgm:pt>
    <dgm:pt modelId="{2D209963-F4BC-49A4-B8E5-F23A2538A3C5}" type="sibTrans" cxnId="{E66FAFEB-1CE7-436E-8305-E9D4D9C5EE5E}">
      <dgm:prSet/>
      <dgm:spPr/>
      <dgm:t>
        <a:bodyPr/>
        <a:lstStyle/>
        <a:p>
          <a:endParaRPr lang="en-US"/>
        </a:p>
      </dgm:t>
    </dgm:pt>
    <dgm:pt modelId="{E7E90B7F-9BFB-4641-BC75-5A716A02D803}">
      <dgm:prSet phldrT="[Text]" phldr="0" custT="1"/>
      <dgm:spPr/>
      <dgm:t>
        <a:bodyPr/>
        <a:lstStyle/>
        <a:p>
          <a:pPr rtl="0"/>
          <a:r>
            <a:rPr lang="en-US" sz="1600" b="1">
              <a:solidFill>
                <a:schemeClr val="tx1"/>
              </a:solidFill>
              <a:latin typeface="Calibri" panose="020F0502020204030204"/>
            </a:rPr>
            <a:t>September 2</a:t>
          </a:r>
          <a:r>
            <a:rPr lang="en-US" sz="1600" b="1" baseline="30000">
              <a:solidFill>
                <a:schemeClr val="tx1"/>
              </a:solidFill>
              <a:latin typeface="Calibri" panose="020F0502020204030204"/>
            </a:rPr>
            <a:t>nd</a:t>
          </a:r>
          <a:r>
            <a:rPr lang="en-US" sz="1600" b="1">
              <a:solidFill>
                <a:srgbClr val="000000"/>
              </a:solidFill>
              <a:latin typeface="Calibri" panose="020F0502020204030204"/>
            </a:rPr>
            <a:t>:</a:t>
          </a:r>
          <a:r>
            <a:rPr lang="en-US" sz="1600">
              <a:solidFill>
                <a:srgbClr val="000000"/>
              </a:solidFill>
              <a:latin typeface="Calibri" panose="020F0502020204030204"/>
            </a:rPr>
            <a:t> Online Application Open.</a:t>
          </a:r>
          <a:endParaRPr lang="en-US" sz="1600">
            <a:solidFill>
              <a:srgbClr val="000000"/>
            </a:solidFill>
          </a:endParaRPr>
        </a:p>
      </dgm:t>
    </dgm:pt>
    <dgm:pt modelId="{3180F559-A1F1-4DAE-98DD-52E103EB9B88}" type="parTrans" cxnId="{E534380B-6BD8-455B-8CA8-8D39325B4160}">
      <dgm:prSet/>
      <dgm:spPr/>
      <dgm:t>
        <a:bodyPr/>
        <a:lstStyle/>
        <a:p>
          <a:endParaRPr lang="en-US"/>
        </a:p>
      </dgm:t>
    </dgm:pt>
    <dgm:pt modelId="{FF46717A-EAFD-430D-95F1-DE2115AF83CC}" type="sibTrans" cxnId="{E534380B-6BD8-455B-8CA8-8D39325B4160}">
      <dgm:prSet/>
      <dgm:spPr/>
      <dgm:t>
        <a:bodyPr/>
        <a:lstStyle/>
        <a:p>
          <a:endParaRPr lang="en-US"/>
        </a:p>
      </dgm:t>
    </dgm:pt>
    <dgm:pt modelId="{C03E447D-E7B8-4B25-AF53-2D5900237E4B}">
      <dgm:prSet custT="1"/>
      <dgm:spPr/>
      <dgm:t>
        <a:bodyPr/>
        <a:lstStyle/>
        <a:p>
          <a:pPr rtl="0"/>
          <a:r>
            <a:rPr lang="en-US" sz="1600" b="1" u="none">
              <a:solidFill>
                <a:schemeClr val="tx1"/>
              </a:solidFill>
              <a:latin typeface="Calibri" panose="020F0502020204030204"/>
            </a:rPr>
            <a:t>October 3</a:t>
          </a:r>
          <a:r>
            <a:rPr lang="en-US" sz="1600" b="1" u="none" baseline="30000">
              <a:solidFill>
                <a:schemeClr val="tx1"/>
              </a:solidFill>
              <a:latin typeface="Calibri" panose="020F0502020204030204"/>
            </a:rPr>
            <a:t>rd</a:t>
          </a:r>
          <a:r>
            <a:rPr lang="en-US" sz="1600" b="1" u="none">
              <a:solidFill>
                <a:srgbClr val="000000"/>
              </a:solidFill>
              <a:latin typeface="Calibri" panose="020F0502020204030204"/>
            </a:rPr>
            <a:t>:</a:t>
          </a:r>
          <a:r>
            <a:rPr lang="en-US" sz="1600" u="none">
              <a:solidFill>
                <a:srgbClr val="000000"/>
              </a:solidFill>
            </a:rPr>
            <a:t> Online Application Closes, deposits initiated.</a:t>
          </a:r>
          <a:endParaRPr lang="en-US" sz="1600">
            <a:solidFill>
              <a:srgbClr val="000000"/>
            </a:solidFill>
          </a:endParaRPr>
        </a:p>
      </dgm:t>
    </dgm:pt>
    <dgm:pt modelId="{8F9523F0-660B-4193-84F1-FA13AE2E6DC9}" type="parTrans" cxnId="{5B39C299-8AC3-46E6-A790-65A88331F316}">
      <dgm:prSet/>
      <dgm:spPr/>
      <dgm:t>
        <a:bodyPr/>
        <a:lstStyle/>
        <a:p>
          <a:endParaRPr lang="en-US"/>
        </a:p>
      </dgm:t>
    </dgm:pt>
    <dgm:pt modelId="{7486341E-6DF9-4AE9-AF27-EAAFFF728BCA}" type="sibTrans" cxnId="{5B39C299-8AC3-46E6-A790-65A88331F316}">
      <dgm:prSet/>
      <dgm:spPr/>
      <dgm:t>
        <a:bodyPr/>
        <a:lstStyle/>
        <a:p>
          <a:endParaRPr lang="en-US"/>
        </a:p>
      </dgm:t>
    </dgm:pt>
    <dgm:pt modelId="{DCC3B448-7AEC-45A0-8FA7-6F4D1F4CC781}">
      <dgm:prSet custT="1"/>
      <dgm:spPr/>
      <dgm:t>
        <a:bodyPr/>
        <a:lstStyle/>
        <a:p>
          <a:pPr rtl="0"/>
          <a:r>
            <a:rPr lang="en-US" sz="1600" b="1" u="none">
              <a:solidFill>
                <a:schemeClr val="tx1"/>
              </a:solidFill>
              <a:latin typeface="Calibri" panose="020F0502020204030204"/>
            </a:rPr>
            <a:t>December 2025:</a:t>
          </a:r>
          <a:r>
            <a:rPr lang="en-US" sz="1600" u="none">
              <a:solidFill>
                <a:schemeClr val="tx1"/>
              </a:solidFill>
            </a:rPr>
            <a:t> </a:t>
          </a:r>
          <a:r>
            <a:rPr lang="en-US" sz="1600" u="none">
              <a:solidFill>
                <a:srgbClr val="000000"/>
              </a:solidFill>
            </a:rPr>
            <a:t>NJEDA</a:t>
          </a:r>
          <a:r>
            <a:rPr lang="en-US" sz="1600">
              <a:solidFill>
                <a:srgbClr val="000000"/>
              </a:solidFill>
            </a:rPr>
            <a:t> Board approves awards.</a:t>
          </a:r>
        </a:p>
      </dgm:t>
    </dgm:pt>
    <dgm:pt modelId="{DFC5C6AD-6813-422E-9420-4629A2C87B85}" type="parTrans" cxnId="{839014B6-50CD-42CF-B948-8D5EA905308F}">
      <dgm:prSet/>
      <dgm:spPr/>
      <dgm:t>
        <a:bodyPr/>
        <a:lstStyle/>
        <a:p>
          <a:endParaRPr lang="en-US"/>
        </a:p>
      </dgm:t>
    </dgm:pt>
    <dgm:pt modelId="{8A9941CA-EED1-4C65-A2C0-8C95B54C2298}" type="sibTrans" cxnId="{839014B6-50CD-42CF-B948-8D5EA905308F}">
      <dgm:prSet/>
      <dgm:spPr/>
      <dgm:t>
        <a:bodyPr/>
        <a:lstStyle/>
        <a:p>
          <a:endParaRPr lang="en-US"/>
        </a:p>
      </dgm:t>
    </dgm:pt>
    <dgm:pt modelId="{D28E29CD-2580-4D31-8DDD-7D03B94B5106}">
      <dgm:prSet custScaleY="49097" custLinFactNeighborX="-99646" custLinFactNeighborY="686"/>
      <dgm:spPr/>
      <dgm:t>
        <a:bodyPr/>
        <a:lstStyle/>
        <a:p>
          <a:endParaRPr lang="en-US"/>
        </a:p>
      </dgm:t>
    </dgm:pt>
    <dgm:pt modelId="{8F5D7ACE-6781-4680-9F0C-2F613369B991}" type="parTrans" cxnId="{2124B37B-891D-497F-9876-2E1DD02A883F}">
      <dgm:prSet/>
      <dgm:spPr/>
      <dgm:t>
        <a:bodyPr/>
        <a:lstStyle/>
        <a:p>
          <a:endParaRPr lang="en-US"/>
        </a:p>
      </dgm:t>
    </dgm:pt>
    <dgm:pt modelId="{84B6936B-A3AA-4CC9-B2EE-01149C0EDB2D}" type="sibTrans" cxnId="{2124B37B-891D-497F-9876-2E1DD02A883F}">
      <dgm:prSet/>
      <dgm:spPr/>
      <dgm:t>
        <a:bodyPr/>
        <a:lstStyle/>
        <a:p>
          <a:endParaRPr lang="en-US"/>
        </a:p>
      </dgm:t>
    </dgm:pt>
    <dgm:pt modelId="{96B95F14-6B98-4DE8-82B0-6BB8FF564610}">
      <dgm:prSet custScaleY="49097" custLinFactNeighborX="-99646" custLinFactNeighborY="686"/>
      <dgm:spPr/>
      <dgm:t>
        <a:bodyPr/>
        <a:lstStyle/>
        <a:p>
          <a:endParaRPr lang="en-US"/>
        </a:p>
      </dgm:t>
    </dgm:pt>
    <dgm:pt modelId="{CB2D7A0C-62FF-49C5-B4DD-F0AB2D5EF331}" type="parTrans" cxnId="{31DC10EB-C685-406F-B82A-FC10AC794FE2}">
      <dgm:prSet/>
      <dgm:spPr/>
      <dgm:t>
        <a:bodyPr/>
        <a:lstStyle/>
        <a:p>
          <a:endParaRPr lang="en-US"/>
        </a:p>
      </dgm:t>
    </dgm:pt>
    <dgm:pt modelId="{A4D54B5D-508C-4132-9E9A-7DD5BC4E3054}" type="sibTrans" cxnId="{31DC10EB-C685-406F-B82A-FC10AC794FE2}">
      <dgm:prSet/>
      <dgm:spPr/>
      <dgm:t>
        <a:bodyPr/>
        <a:lstStyle/>
        <a:p>
          <a:endParaRPr lang="en-US"/>
        </a:p>
      </dgm:t>
    </dgm:pt>
    <dgm:pt modelId="{73AE064D-A62A-4439-B1EB-2A05B740D91B}">
      <dgm:prSet custScaleY="49097" custLinFactNeighborX="-99646" custLinFactNeighborY="686"/>
      <dgm:spPr/>
      <dgm:t>
        <a:bodyPr/>
        <a:lstStyle/>
        <a:p>
          <a:endParaRPr lang="en-US"/>
        </a:p>
      </dgm:t>
    </dgm:pt>
    <dgm:pt modelId="{5119A474-98CC-471C-923E-9C851DF66597}" type="parTrans" cxnId="{C62483B0-8F64-4D66-B24D-EEBB89E42D81}">
      <dgm:prSet/>
      <dgm:spPr/>
      <dgm:t>
        <a:bodyPr/>
        <a:lstStyle/>
        <a:p>
          <a:endParaRPr lang="en-US"/>
        </a:p>
      </dgm:t>
    </dgm:pt>
    <dgm:pt modelId="{6899D7CB-BDDF-4351-BD80-493F9FEAECBF}" type="sibTrans" cxnId="{C62483B0-8F64-4D66-B24D-EEBB89E42D81}">
      <dgm:prSet/>
      <dgm:spPr/>
      <dgm:t>
        <a:bodyPr/>
        <a:lstStyle/>
        <a:p>
          <a:endParaRPr lang="en-US"/>
        </a:p>
      </dgm:t>
    </dgm:pt>
    <dgm:pt modelId="{B4878529-900E-4F6A-A072-BCECF5E365CE}">
      <dgm:prSet/>
      <dgm:spPr/>
      <dgm:t>
        <a:bodyPr/>
        <a:lstStyle/>
        <a:p>
          <a:endParaRPr lang="en-US"/>
        </a:p>
      </dgm:t>
    </dgm:pt>
    <dgm:pt modelId="{23819EF1-3CB5-4703-A6AD-99D9C0900D01}" type="parTrans" cxnId="{385F8C94-0070-4481-8C96-0B7884230FF8}">
      <dgm:prSet/>
      <dgm:spPr/>
      <dgm:t>
        <a:bodyPr/>
        <a:lstStyle/>
        <a:p>
          <a:endParaRPr lang="en-US"/>
        </a:p>
      </dgm:t>
    </dgm:pt>
    <dgm:pt modelId="{8CF2640C-A1F9-4991-8326-58892193A7C6}" type="sibTrans" cxnId="{385F8C94-0070-4481-8C96-0B7884230FF8}">
      <dgm:prSet/>
      <dgm:spPr/>
      <dgm:t>
        <a:bodyPr/>
        <a:lstStyle/>
        <a:p>
          <a:endParaRPr lang="en-US"/>
        </a:p>
      </dgm:t>
    </dgm:pt>
    <dgm:pt modelId="{1E05A7C2-63F5-4E6F-B620-A0A4443EB67F}">
      <dgm:prSet custScaleY="49097" custLinFactNeighborX="-99646" custLinFactNeighborY="686"/>
      <dgm:spPr/>
      <dgm:t>
        <a:bodyPr/>
        <a:lstStyle/>
        <a:p>
          <a:endParaRPr lang="en-US"/>
        </a:p>
      </dgm:t>
    </dgm:pt>
    <dgm:pt modelId="{D844291C-665C-4843-AC92-5C22CD674973}" type="parTrans" cxnId="{962C3496-4FEC-4735-BA8A-0F09CBA24DF8}">
      <dgm:prSet/>
      <dgm:spPr/>
      <dgm:t>
        <a:bodyPr/>
        <a:lstStyle/>
        <a:p>
          <a:endParaRPr lang="en-US"/>
        </a:p>
      </dgm:t>
    </dgm:pt>
    <dgm:pt modelId="{6657802B-8F8B-4F86-B90B-02001D30D46B}" type="sibTrans" cxnId="{962C3496-4FEC-4735-BA8A-0F09CBA24DF8}">
      <dgm:prSet/>
      <dgm:spPr/>
      <dgm:t>
        <a:bodyPr/>
        <a:lstStyle/>
        <a:p>
          <a:endParaRPr lang="en-US"/>
        </a:p>
      </dgm:t>
    </dgm:pt>
    <dgm:pt modelId="{CA144BC9-AECE-4113-824E-13FB4E4AE02E}">
      <dgm:prSet phldrT="[Text]" custScaleX="308257" custScaleY="23312" custLinFactNeighborX="-4882" custLinFactNeighborY="0"/>
      <dgm:spPr/>
      <dgm:t>
        <a:bodyPr/>
        <a:lstStyle/>
        <a:p>
          <a:endParaRPr lang="en-US"/>
        </a:p>
      </dgm:t>
    </dgm:pt>
    <dgm:pt modelId="{5FDB92BC-05F8-484A-9222-5A0B41F34152}" type="parTrans" cxnId="{7D763F6E-A50E-49D9-8BC2-D8FBA85BED87}">
      <dgm:prSet/>
      <dgm:spPr/>
      <dgm:t>
        <a:bodyPr/>
        <a:lstStyle/>
        <a:p>
          <a:endParaRPr lang="en-US"/>
        </a:p>
      </dgm:t>
    </dgm:pt>
    <dgm:pt modelId="{C0630508-9669-46A5-8C2F-4342CF149806}" type="sibTrans" cxnId="{7D763F6E-A50E-49D9-8BC2-D8FBA85BED87}">
      <dgm:prSet/>
      <dgm:spPr/>
      <dgm:t>
        <a:bodyPr/>
        <a:lstStyle/>
        <a:p>
          <a:endParaRPr lang="en-US"/>
        </a:p>
      </dgm:t>
    </dgm:pt>
    <dgm:pt modelId="{1B386014-1A7E-471E-8895-E51476F65DC6}">
      <dgm:prSet phldrT="[Text]" custScaleX="308257" custScaleY="23312" custLinFactNeighborX="-4882" custLinFactNeighborY="0"/>
      <dgm:spPr/>
      <dgm:t>
        <a:bodyPr/>
        <a:lstStyle/>
        <a:p>
          <a:endParaRPr lang="en-US"/>
        </a:p>
      </dgm:t>
    </dgm:pt>
    <dgm:pt modelId="{1635E1CF-C619-4DD2-B8D1-3FD1C6DEC1CD}" type="parTrans" cxnId="{3C99997C-7552-420F-A857-9E8C80CD86EA}">
      <dgm:prSet/>
      <dgm:spPr/>
      <dgm:t>
        <a:bodyPr/>
        <a:lstStyle/>
        <a:p>
          <a:endParaRPr lang="en-US"/>
        </a:p>
      </dgm:t>
    </dgm:pt>
    <dgm:pt modelId="{9DF6CD1C-9DD0-4E70-8290-8B3D037C6739}" type="sibTrans" cxnId="{3C99997C-7552-420F-A857-9E8C80CD86EA}">
      <dgm:prSet/>
      <dgm:spPr/>
      <dgm:t>
        <a:bodyPr/>
        <a:lstStyle/>
        <a:p>
          <a:endParaRPr lang="en-US"/>
        </a:p>
      </dgm:t>
    </dgm:pt>
    <dgm:pt modelId="{F0AB94BB-170A-4A23-8C7B-51B876A64C7F}" type="pres">
      <dgm:prSet presAssocID="{F8DF374B-ACD5-4A81-A444-6C8AAF803E05}" presName="arrowDiagram" presStyleCnt="0">
        <dgm:presLayoutVars>
          <dgm:chMax val="5"/>
          <dgm:dir/>
          <dgm:resizeHandles val="exact"/>
        </dgm:presLayoutVars>
      </dgm:prSet>
      <dgm:spPr/>
    </dgm:pt>
    <dgm:pt modelId="{EC568EB0-C961-4952-894F-D0CC11FE4998}" type="pres">
      <dgm:prSet presAssocID="{F8DF374B-ACD5-4A81-A444-6C8AAF803E05}" presName="arrow" presStyleLbl="bgShp" presStyleIdx="0" presStyleCnt="1" custScaleX="135845" custLinFactNeighborX="48" custLinFactNeighborY="1267"/>
      <dgm:spPr/>
    </dgm:pt>
    <dgm:pt modelId="{E3180F9C-97CA-43F3-B086-5C91F0773A96}" type="pres">
      <dgm:prSet presAssocID="{F8DF374B-ACD5-4A81-A444-6C8AAF803E05}" presName="arrowDiagram5" presStyleCnt="0"/>
      <dgm:spPr/>
    </dgm:pt>
    <dgm:pt modelId="{4537D074-6AE2-403A-9D92-0AA954E589D2}" type="pres">
      <dgm:prSet presAssocID="{920CF44A-96D8-4F2D-AE62-E49CD71ABA4A}" presName="bullet5a" presStyleLbl="node1" presStyleIdx="0" presStyleCnt="5" custLinFactX="-345588" custLinFactY="6282" custLinFactNeighborX="-400000" custLinFactNeighborY="100000"/>
      <dgm:spPr/>
    </dgm:pt>
    <dgm:pt modelId="{9EFFB565-8318-487A-AEF6-F40C123D1216}" type="pres">
      <dgm:prSet presAssocID="{920CF44A-96D8-4F2D-AE62-E49CD71ABA4A}" presName="textBox5a" presStyleLbl="revTx" presStyleIdx="0" presStyleCnt="5" custScaleX="308257" custScaleY="23312" custLinFactNeighborX="9990" custLinFactNeighborY="-22639">
        <dgm:presLayoutVars>
          <dgm:bulletEnabled val="1"/>
        </dgm:presLayoutVars>
      </dgm:prSet>
      <dgm:spPr/>
    </dgm:pt>
    <dgm:pt modelId="{7B88B06C-3414-4974-AFB3-5EA798A1A860}" type="pres">
      <dgm:prSet presAssocID="{E7E90B7F-9BFB-4641-BC75-5A716A02D803}" presName="bullet5b" presStyleLbl="node1" presStyleIdx="1" presStyleCnt="5" custLinFactX="-200000" custLinFactY="25221" custLinFactNeighborX="-218026" custLinFactNeighborY="100000"/>
      <dgm:spPr/>
    </dgm:pt>
    <dgm:pt modelId="{424B15CA-0955-452C-AA55-68E8A40283B9}" type="pres">
      <dgm:prSet presAssocID="{E7E90B7F-9BFB-4641-BC75-5A716A02D803}" presName="textBox5b" presStyleLbl="revTx" presStyleIdx="1" presStyleCnt="5" custScaleX="165796" custScaleY="51825" custLinFactNeighborX="-34682" custLinFactNeighborY="-11859">
        <dgm:presLayoutVars>
          <dgm:bulletEnabled val="1"/>
        </dgm:presLayoutVars>
      </dgm:prSet>
      <dgm:spPr/>
    </dgm:pt>
    <dgm:pt modelId="{9E2DBEA6-CF4D-4D48-814F-AAC7CC9CA317}" type="pres">
      <dgm:prSet presAssocID="{C03E447D-E7B8-4B25-AF53-2D5900237E4B}" presName="bullet5c" presStyleLbl="node1" presStyleIdx="2" presStyleCnt="5" custLinFactX="-100000" custLinFactNeighborX="-199392" custLinFactNeighborY="98460"/>
      <dgm:spPr/>
    </dgm:pt>
    <dgm:pt modelId="{16F8255C-5DEE-44FC-87EE-7D9F65CC1A45}" type="pres">
      <dgm:prSet presAssocID="{C03E447D-E7B8-4B25-AF53-2D5900237E4B}" presName="textBox5c" presStyleLbl="revTx" presStyleIdx="2" presStyleCnt="5" custScaleX="233958" custScaleY="15352" custLinFactNeighborX="6641" custLinFactNeighborY="-29786">
        <dgm:presLayoutVars>
          <dgm:bulletEnabled val="1"/>
        </dgm:presLayoutVars>
      </dgm:prSet>
      <dgm:spPr/>
    </dgm:pt>
    <dgm:pt modelId="{634731C4-39AB-4FDD-9EDC-1B99D7CCEAA2}" type="pres">
      <dgm:prSet presAssocID="{DCC3B448-7AEC-45A0-8FA7-6F4D1F4CC781}" presName="bullet5d" presStyleLbl="node1" presStyleIdx="3" presStyleCnt="5" custLinFactX="-97537" custLinFactNeighborX="-100000" custLinFactNeighborY="65137"/>
      <dgm:spPr/>
    </dgm:pt>
    <dgm:pt modelId="{C394005E-C3EE-4B6F-87C2-700FF026D61B}" type="pres">
      <dgm:prSet presAssocID="{DCC3B448-7AEC-45A0-8FA7-6F4D1F4CC781}" presName="textBox5d" presStyleLbl="revTx" presStyleIdx="3" presStyleCnt="5" custScaleX="146455" custScaleY="23639" custLinFactNeighborX="-8836" custLinFactNeighborY="-34466">
        <dgm:presLayoutVars>
          <dgm:bulletEnabled val="1"/>
        </dgm:presLayoutVars>
      </dgm:prSet>
      <dgm:spPr/>
    </dgm:pt>
    <dgm:pt modelId="{28F68F7F-B725-4D5D-B815-45CE0B5387A9}" type="pres">
      <dgm:prSet presAssocID="{B4878529-900E-4F6A-A072-BCECF5E365CE}" presName="bullet5e" presStyleLbl="node1" presStyleIdx="4" presStyleCnt="5"/>
      <dgm:spPr/>
    </dgm:pt>
    <dgm:pt modelId="{22526AAB-DBC1-453E-86A9-047684D8C64B}" type="pres">
      <dgm:prSet presAssocID="{B4878529-900E-4F6A-A072-BCECF5E365CE}" presName="textBox5e" presStyleLbl="revTx" presStyleIdx="4" presStyleCnt="5" custScaleY="49097" custLinFactNeighborX="-99646" custLinFactNeighborY="686">
        <dgm:presLayoutVars>
          <dgm:bulletEnabled val="1"/>
        </dgm:presLayoutVars>
      </dgm:prSet>
      <dgm:spPr/>
    </dgm:pt>
  </dgm:ptLst>
  <dgm:cxnLst>
    <dgm:cxn modelId="{E534380B-6BD8-455B-8CA8-8D39325B4160}" srcId="{F8DF374B-ACD5-4A81-A444-6C8AAF803E05}" destId="{E7E90B7F-9BFB-4641-BC75-5A716A02D803}" srcOrd="1" destOrd="0" parTransId="{3180F559-A1F1-4DAE-98DD-52E103EB9B88}" sibTransId="{FF46717A-EAFD-430D-95F1-DE2115AF83CC}"/>
    <dgm:cxn modelId="{735E4F0B-D0CD-485F-8BEC-8C4C88092C53}" type="presOf" srcId="{F8DF374B-ACD5-4A81-A444-6C8AAF803E05}" destId="{F0AB94BB-170A-4A23-8C7B-51B876A64C7F}" srcOrd="0" destOrd="0" presId="urn:microsoft.com/office/officeart/2005/8/layout/arrow2"/>
    <dgm:cxn modelId="{FCC1EE1C-4001-414E-99D2-2606410F3196}" type="presOf" srcId="{B4878529-900E-4F6A-A072-BCECF5E365CE}" destId="{22526AAB-DBC1-453E-86A9-047684D8C64B}" srcOrd="0" destOrd="0" presId="urn:microsoft.com/office/officeart/2005/8/layout/arrow2"/>
    <dgm:cxn modelId="{FD3DD723-914D-445B-98BB-93102ED11ABB}" type="presOf" srcId="{E7E90B7F-9BFB-4641-BC75-5A716A02D803}" destId="{424B15CA-0955-452C-AA55-68E8A40283B9}" srcOrd="0" destOrd="0" presId="urn:microsoft.com/office/officeart/2005/8/layout/arrow2"/>
    <dgm:cxn modelId="{7D763F6E-A50E-49D9-8BC2-D8FBA85BED87}" srcId="{F8DF374B-ACD5-4A81-A444-6C8AAF803E05}" destId="{CA144BC9-AECE-4113-824E-13FB4E4AE02E}" srcOrd="9" destOrd="0" parTransId="{5FDB92BC-05F8-484A-9222-5A0B41F34152}" sibTransId="{C0630508-9669-46A5-8C2F-4342CF149806}"/>
    <dgm:cxn modelId="{2124B37B-891D-497F-9876-2E1DD02A883F}" srcId="{F8DF374B-ACD5-4A81-A444-6C8AAF803E05}" destId="{D28E29CD-2580-4D31-8DDD-7D03B94B5106}" srcOrd="5" destOrd="0" parTransId="{8F5D7ACE-6781-4680-9F0C-2F613369B991}" sibTransId="{84B6936B-A3AA-4CC9-B2EE-01149C0EDB2D}"/>
    <dgm:cxn modelId="{3C99997C-7552-420F-A857-9E8C80CD86EA}" srcId="{F8DF374B-ACD5-4A81-A444-6C8AAF803E05}" destId="{1B386014-1A7E-471E-8895-E51476F65DC6}" srcOrd="10" destOrd="0" parTransId="{1635E1CF-C619-4DD2-B8D1-3FD1C6DEC1CD}" sibTransId="{9DF6CD1C-9DD0-4E70-8290-8B3D037C6739}"/>
    <dgm:cxn modelId="{385F8C94-0070-4481-8C96-0B7884230FF8}" srcId="{F8DF374B-ACD5-4A81-A444-6C8AAF803E05}" destId="{B4878529-900E-4F6A-A072-BCECF5E365CE}" srcOrd="4" destOrd="0" parTransId="{23819EF1-3CB5-4703-A6AD-99D9C0900D01}" sibTransId="{8CF2640C-A1F9-4991-8326-58892193A7C6}"/>
    <dgm:cxn modelId="{962C3496-4FEC-4735-BA8A-0F09CBA24DF8}" srcId="{F8DF374B-ACD5-4A81-A444-6C8AAF803E05}" destId="{1E05A7C2-63F5-4E6F-B620-A0A4443EB67F}" srcOrd="8" destOrd="0" parTransId="{D844291C-665C-4843-AC92-5C22CD674973}" sibTransId="{6657802B-8F8B-4F86-B90B-02001D30D46B}"/>
    <dgm:cxn modelId="{5B39C299-8AC3-46E6-A790-65A88331F316}" srcId="{F8DF374B-ACD5-4A81-A444-6C8AAF803E05}" destId="{C03E447D-E7B8-4B25-AF53-2D5900237E4B}" srcOrd="2" destOrd="0" parTransId="{8F9523F0-660B-4193-84F1-FA13AE2E6DC9}" sibTransId="{7486341E-6DF9-4AE9-AF27-EAAFFF728BCA}"/>
    <dgm:cxn modelId="{9CC055A1-D07D-4E40-8DCD-DEA4404905BC}" type="presOf" srcId="{920CF44A-96D8-4F2D-AE62-E49CD71ABA4A}" destId="{9EFFB565-8318-487A-AEF6-F40C123D1216}" srcOrd="0" destOrd="0" presId="urn:microsoft.com/office/officeart/2005/8/layout/arrow2"/>
    <dgm:cxn modelId="{C62483B0-8F64-4D66-B24D-EEBB89E42D81}" srcId="{F8DF374B-ACD5-4A81-A444-6C8AAF803E05}" destId="{73AE064D-A62A-4439-B1EB-2A05B740D91B}" srcOrd="7" destOrd="0" parTransId="{5119A474-98CC-471C-923E-9C851DF66597}" sibTransId="{6899D7CB-BDDF-4351-BD80-493F9FEAECBF}"/>
    <dgm:cxn modelId="{839014B6-50CD-42CF-B948-8D5EA905308F}" srcId="{F8DF374B-ACD5-4A81-A444-6C8AAF803E05}" destId="{DCC3B448-7AEC-45A0-8FA7-6F4D1F4CC781}" srcOrd="3" destOrd="0" parTransId="{DFC5C6AD-6813-422E-9420-4629A2C87B85}" sibTransId="{8A9941CA-EED1-4C65-A2C0-8C95B54C2298}"/>
    <dgm:cxn modelId="{57D5C8CE-3225-4F4A-B5BB-F98254DE40EF}" type="presOf" srcId="{C03E447D-E7B8-4B25-AF53-2D5900237E4B}" destId="{16F8255C-5DEE-44FC-87EE-7D9F65CC1A45}" srcOrd="0" destOrd="0" presId="urn:microsoft.com/office/officeart/2005/8/layout/arrow2"/>
    <dgm:cxn modelId="{B8DC8CD7-300C-4B84-82D0-733A093FCC1B}" type="presOf" srcId="{DCC3B448-7AEC-45A0-8FA7-6F4D1F4CC781}" destId="{C394005E-C3EE-4B6F-87C2-700FF026D61B}" srcOrd="0" destOrd="0" presId="urn:microsoft.com/office/officeart/2005/8/layout/arrow2"/>
    <dgm:cxn modelId="{31DC10EB-C685-406F-B82A-FC10AC794FE2}" srcId="{F8DF374B-ACD5-4A81-A444-6C8AAF803E05}" destId="{96B95F14-6B98-4DE8-82B0-6BB8FF564610}" srcOrd="6" destOrd="0" parTransId="{CB2D7A0C-62FF-49C5-B4DD-F0AB2D5EF331}" sibTransId="{A4D54B5D-508C-4132-9E9A-7DD5BC4E3054}"/>
    <dgm:cxn modelId="{E66FAFEB-1CE7-436E-8305-E9D4D9C5EE5E}" srcId="{F8DF374B-ACD5-4A81-A444-6C8AAF803E05}" destId="{920CF44A-96D8-4F2D-AE62-E49CD71ABA4A}" srcOrd="0" destOrd="0" parTransId="{CD67AC73-5D8A-4023-8072-753E8CC192CB}" sibTransId="{2D209963-F4BC-49A4-B8E5-F23A2538A3C5}"/>
    <dgm:cxn modelId="{439CED12-A9BB-48E4-8106-A9EEF8262A3F}" type="presParOf" srcId="{F0AB94BB-170A-4A23-8C7B-51B876A64C7F}" destId="{EC568EB0-C961-4952-894F-D0CC11FE4998}" srcOrd="0" destOrd="0" presId="urn:microsoft.com/office/officeart/2005/8/layout/arrow2"/>
    <dgm:cxn modelId="{A8B5F0CF-4F1A-4230-B868-C12A9DF348DC}" type="presParOf" srcId="{F0AB94BB-170A-4A23-8C7B-51B876A64C7F}" destId="{E3180F9C-97CA-43F3-B086-5C91F0773A96}" srcOrd="1" destOrd="0" presId="urn:microsoft.com/office/officeart/2005/8/layout/arrow2"/>
    <dgm:cxn modelId="{188622FD-94F6-4973-9B99-792347B790D6}" type="presParOf" srcId="{E3180F9C-97CA-43F3-B086-5C91F0773A96}" destId="{4537D074-6AE2-403A-9D92-0AA954E589D2}" srcOrd="0" destOrd="0" presId="urn:microsoft.com/office/officeart/2005/8/layout/arrow2"/>
    <dgm:cxn modelId="{C58729A7-68BA-4935-BC30-A22371974C7E}" type="presParOf" srcId="{E3180F9C-97CA-43F3-B086-5C91F0773A96}" destId="{9EFFB565-8318-487A-AEF6-F40C123D1216}" srcOrd="1" destOrd="0" presId="urn:microsoft.com/office/officeart/2005/8/layout/arrow2"/>
    <dgm:cxn modelId="{08646084-F10D-4637-A20B-48C1222E54CB}" type="presParOf" srcId="{E3180F9C-97CA-43F3-B086-5C91F0773A96}" destId="{7B88B06C-3414-4974-AFB3-5EA798A1A860}" srcOrd="2" destOrd="0" presId="urn:microsoft.com/office/officeart/2005/8/layout/arrow2"/>
    <dgm:cxn modelId="{47F571D9-CA45-4B11-B6D9-7B2CB671C4E2}" type="presParOf" srcId="{E3180F9C-97CA-43F3-B086-5C91F0773A96}" destId="{424B15CA-0955-452C-AA55-68E8A40283B9}" srcOrd="3" destOrd="0" presId="urn:microsoft.com/office/officeart/2005/8/layout/arrow2"/>
    <dgm:cxn modelId="{33E37865-5403-44F7-BDE4-AE91874261D9}" type="presParOf" srcId="{E3180F9C-97CA-43F3-B086-5C91F0773A96}" destId="{9E2DBEA6-CF4D-4D48-814F-AAC7CC9CA317}" srcOrd="4" destOrd="0" presId="urn:microsoft.com/office/officeart/2005/8/layout/arrow2"/>
    <dgm:cxn modelId="{D3568C2E-74FE-4277-9AB7-8D702052B044}" type="presParOf" srcId="{E3180F9C-97CA-43F3-B086-5C91F0773A96}" destId="{16F8255C-5DEE-44FC-87EE-7D9F65CC1A45}" srcOrd="5" destOrd="0" presId="urn:microsoft.com/office/officeart/2005/8/layout/arrow2"/>
    <dgm:cxn modelId="{8DDE8151-DE14-4DBA-AC5B-7AC5333FC5E0}" type="presParOf" srcId="{E3180F9C-97CA-43F3-B086-5C91F0773A96}" destId="{634731C4-39AB-4FDD-9EDC-1B99D7CCEAA2}" srcOrd="6" destOrd="0" presId="urn:microsoft.com/office/officeart/2005/8/layout/arrow2"/>
    <dgm:cxn modelId="{97E8632D-9323-46CF-A279-AB10DE0C3948}" type="presParOf" srcId="{E3180F9C-97CA-43F3-B086-5C91F0773A96}" destId="{C394005E-C3EE-4B6F-87C2-700FF026D61B}" srcOrd="7" destOrd="0" presId="urn:microsoft.com/office/officeart/2005/8/layout/arrow2"/>
    <dgm:cxn modelId="{7E063B8F-0AFB-4943-BC56-C07F8710B624}" type="presParOf" srcId="{E3180F9C-97CA-43F3-B086-5C91F0773A96}" destId="{28F68F7F-B725-4D5D-B815-45CE0B5387A9}" srcOrd="8" destOrd="0" presId="urn:microsoft.com/office/officeart/2005/8/layout/arrow2"/>
    <dgm:cxn modelId="{206A0C0D-0557-4087-BA09-A4E64B32102C}" type="presParOf" srcId="{E3180F9C-97CA-43F3-B086-5C91F0773A96}" destId="{22526AAB-DBC1-453E-86A9-047684D8C64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D39280-EDDA-4101-B969-F001FC2C69E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8D6FA7CB-1835-414D-8B67-D5D5CB9DE0C2}">
      <dgm:prSet/>
      <dgm:spPr/>
      <dgm:t>
        <a:bodyPr/>
        <a:lstStyle/>
        <a:p>
          <a:r>
            <a:rPr lang="en-US" baseline="0"/>
            <a:t>NJ corporations and insurance companies can bid for a </a:t>
          </a:r>
          <a:r>
            <a:rPr lang="en-US" b="1" baseline="0"/>
            <a:t>tax discount of up to 15%</a:t>
          </a:r>
          <a:endParaRPr lang="en-US"/>
        </a:p>
      </dgm:t>
    </dgm:pt>
    <dgm:pt modelId="{3EE609DF-E0C2-4082-BD54-13FB7C3BECE7}" type="parTrans" cxnId="{FBE45BE6-829C-4CFC-AC47-CD1112B91FC6}">
      <dgm:prSet/>
      <dgm:spPr/>
      <dgm:t>
        <a:bodyPr/>
        <a:lstStyle/>
        <a:p>
          <a:endParaRPr lang="en-US"/>
        </a:p>
      </dgm:t>
    </dgm:pt>
    <dgm:pt modelId="{31C90B36-8D85-4B64-B02D-5100829E0E1B}" type="sibTrans" cxnId="{FBE45BE6-829C-4CFC-AC47-CD1112B91FC6}">
      <dgm:prSet/>
      <dgm:spPr/>
      <dgm:t>
        <a:bodyPr/>
        <a:lstStyle/>
        <a:p>
          <a:endParaRPr lang="en-US"/>
        </a:p>
      </dgm:t>
    </dgm:pt>
    <dgm:pt modelId="{6F3D9192-C4D2-415E-8570-FECA70EF27F3}">
      <dgm:prSet custT="1"/>
      <dgm:spPr>
        <a:solidFill>
          <a:schemeClr val="tx2">
            <a:lumMod val="10000"/>
            <a:lumOff val="90000"/>
            <a:alpha val="90000"/>
          </a:schemeClr>
        </a:solidFill>
        <a:ln>
          <a:solidFill>
            <a:schemeClr val="bg1">
              <a:alpha val="90000"/>
            </a:schemeClr>
          </a:solidFill>
        </a:ln>
      </dgm:spPr>
      <dgm:t>
        <a:bodyPr/>
        <a:lstStyle/>
        <a:p>
          <a:r>
            <a:rPr lang="en-US" sz="1500" baseline="0"/>
            <a:t>Can be applied to </a:t>
          </a:r>
          <a:r>
            <a:rPr lang="en-US" sz="1500" b="1" baseline="0"/>
            <a:t>Corporation Business Tax </a:t>
          </a:r>
          <a:r>
            <a:rPr lang="en-US" sz="1500" baseline="0"/>
            <a:t>&amp; </a:t>
          </a:r>
          <a:r>
            <a:rPr lang="en-US" sz="1500" b="1" baseline="0"/>
            <a:t>Insurance Premiums Tax</a:t>
          </a:r>
          <a:endParaRPr lang="en-US" sz="1500" b="1"/>
        </a:p>
      </dgm:t>
    </dgm:pt>
    <dgm:pt modelId="{76060CFB-5E34-4D35-B25C-D25038B66BBA}" type="parTrans" cxnId="{B3D18C8F-C965-4EA2-B1AB-3D27231C7043}">
      <dgm:prSet/>
      <dgm:spPr/>
      <dgm:t>
        <a:bodyPr/>
        <a:lstStyle/>
        <a:p>
          <a:endParaRPr lang="en-US"/>
        </a:p>
      </dgm:t>
    </dgm:pt>
    <dgm:pt modelId="{15DE308F-7A25-49BC-80AD-CED8D701A5E8}" type="sibTrans" cxnId="{B3D18C8F-C965-4EA2-B1AB-3D27231C7043}">
      <dgm:prSet/>
      <dgm:spPr/>
      <dgm:t>
        <a:bodyPr/>
        <a:lstStyle/>
        <a:p>
          <a:endParaRPr lang="en-US"/>
        </a:p>
      </dgm:t>
    </dgm:pt>
    <dgm:pt modelId="{5FEFFA67-8CFD-42D7-B537-C3E2CA9A8F5D}">
      <dgm:prSet custT="1"/>
      <dgm:spPr>
        <a:solidFill>
          <a:schemeClr val="tx2">
            <a:lumMod val="10000"/>
            <a:lumOff val="90000"/>
            <a:alpha val="90000"/>
          </a:schemeClr>
        </a:solidFill>
        <a:ln>
          <a:solidFill>
            <a:schemeClr val="bg1">
              <a:alpha val="90000"/>
            </a:schemeClr>
          </a:solidFill>
        </a:ln>
      </dgm:spPr>
      <dgm:t>
        <a:bodyPr/>
        <a:lstStyle/>
        <a:p>
          <a:r>
            <a:rPr lang="en-US" sz="1500" b="0" i="0" baseline="0"/>
            <a:t>Tax credits can first be used for the tax year in which they are approved,</a:t>
          </a:r>
          <a:r>
            <a:rPr lang="en-US" sz="1500" b="1" i="0" baseline="0"/>
            <a:t> </a:t>
          </a:r>
          <a:r>
            <a:rPr lang="en-US" sz="1500" b="0" i="0" baseline="0"/>
            <a:t>with </a:t>
          </a:r>
          <a:r>
            <a:rPr lang="en-US" sz="1500" b="1" i="0" baseline="0"/>
            <a:t>7-year carry-forward</a:t>
          </a:r>
          <a:endParaRPr lang="en-US" sz="1500"/>
        </a:p>
      </dgm:t>
    </dgm:pt>
    <dgm:pt modelId="{0BB4CDC2-D3C6-4F40-AC32-FA9C07AF014F}" type="parTrans" cxnId="{3ACC33BF-11D1-4BCD-BCDF-ED8F4B711ED7}">
      <dgm:prSet/>
      <dgm:spPr/>
      <dgm:t>
        <a:bodyPr/>
        <a:lstStyle/>
        <a:p>
          <a:endParaRPr lang="en-US"/>
        </a:p>
      </dgm:t>
    </dgm:pt>
    <dgm:pt modelId="{C64711B7-7B0C-4B8D-98C2-04B8035A7CC5}" type="sibTrans" cxnId="{3ACC33BF-11D1-4BCD-BCDF-ED8F4B711ED7}">
      <dgm:prSet/>
      <dgm:spPr/>
      <dgm:t>
        <a:bodyPr/>
        <a:lstStyle/>
        <a:p>
          <a:endParaRPr lang="en-US"/>
        </a:p>
      </dgm:t>
    </dgm:pt>
    <dgm:pt modelId="{CC830B66-CE22-499A-81F0-16B316171A4A}">
      <dgm:prSet custT="1"/>
      <dgm:spPr>
        <a:solidFill>
          <a:schemeClr val="tx2">
            <a:lumMod val="10000"/>
            <a:lumOff val="90000"/>
            <a:alpha val="90000"/>
          </a:schemeClr>
        </a:solidFill>
        <a:ln>
          <a:solidFill>
            <a:schemeClr val="bg1">
              <a:alpha val="90000"/>
            </a:schemeClr>
          </a:solidFill>
        </a:ln>
      </dgm:spPr>
      <dgm:t>
        <a:bodyPr/>
        <a:lstStyle/>
        <a:p>
          <a:r>
            <a:rPr lang="en-US" sz="1500" b="0" i="0" baseline="0"/>
            <a:t>Minimum tax credit request of </a:t>
          </a:r>
          <a:r>
            <a:rPr lang="en-US" sz="1500" b="1" i="0" baseline="0"/>
            <a:t>$500,000</a:t>
          </a:r>
          <a:endParaRPr lang="en-US" sz="1500"/>
        </a:p>
      </dgm:t>
    </dgm:pt>
    <dgm:pt modelId="{8A4B9BBB-1EF7-43E6-A531-41E7CFA23E55}" type="parTrans" cxnId="{E5177226-26ED-43E5-9065-3BEE2227C081}">
      <dgm:prSet/>
      <dgm:spPr/>
      <dgm:t>
        <a:bodyPr/>
        <a:lstStyle/>
        <a:p>
          <a:endParaRPr lang="en-US"/>
        </a:p>
      </dgm:t>
    </dgm:pt>
    <dgm:pt modelId="{802B4423-DC36-466E-8327-FC7C52427306}" type="sibTrans" cxnId="{E5177226-26ED-43E5-9065-3BEE2227C081}">
      <dgm:prSet/>
      <dgm:spPr/>
      <dgm:t>
        <a:bodyPr/>
        <a:lstStyle/>
        <a:p>
          <a:endParaRPr lang="en-US"/>
        </a:p>
      </dgm:t>
    </dgm:pt>
    <dgm:pt modelId="{67AEFF48-03E2-46AB-9183-A1E15832856F}">
      <dgm:prSet custT="1"/>
      <dgm:spPr>
        <a:solidFill>
          <a:schemeClr val="tx2">
            <a:lumMod val="10000"/>
            <a:lumOff val="90000"/>
            <a:alpha val="90000"/>
          </a:schemeClr>
        </a:solidFill>
        <a:ln>
          <a:solidFill>
            <a:schemeClr val="bg1">
              <a:alpha val="90000"/>
            </a:schemeClr>
          </a:solidFill>
        </a:ln>
      </dgm:spPr>
      <dgm:t>
        <a:bodyPr/>
        <a:lstStyle/>
        <a:p>
          <a:r>
            <a:rPr lang="en-US" sz="1500" b="0" i="0" baseline="0"/>
            <a:t>Minimum price of </a:t>
          </a:r>
          <a:r>
            <a:rPr lang="en-US" sz="1500" b="1" i="0" baseline="0"/>
            <a:t>$0.85  </a:t>
          </a:r>
          <a:r>
            <a:rPr lang="en-US" sz="1500" b="0" i="0" baseline="0"/>
            <a:t>per dollar of credit</a:t>
          </a:r>
          <a:endParaRPr lang="en-US" sz="1500"/>
        </a:p>
      </dgm:t>
    </dgm:pt>
    <dgm:pt modelId="{096A4692-DC38-4D3B-B8B2-5B8C1315DB6D}" type="parTrans" cxnId="{9AA17A69-7E2F-462E-BAFA-F5AEC0510499}">
      <dgm:prSet/>
      <dgm:spPr/>
      <dgm:t>
        <a:bodyPr/>
        <a:lstStyle/>
        <a:p>
          <a:endParaRPr lang="en-US"/>
        </a:p>
      </dgm:t>
    </dgm:pt>
    <dgm:pt modelId="{805B30BE-2BD5-4D73-AD71-5E9C661C3296}" type="sibTrans" cxnId="{9AA17A69-7E2F-462E-BAFA-F5AEC0510499}">
      <dgm:prSet/>
      <dgm:spPr/>
      <dgm:t>
        <a:bodyPr/>
        <a:lstStyle/>
        <a:p>
          <a:endParaRPr lang="en-US"/>
        </a:p>
      </dgm:t>
    </dgm:pt>
    <dgm:pt modelId="{24C25696-C644-4997-B4E8-A905F0BF17A5}">
      <dgm:prSet custT="1"/>
      <dgm:spPr>
        <a:solidFill>
          <a:schemeClr val="tx2">
            <a:lumMod val="10000"/>
            <a:lumOff val="90000"/>
            <a:alpha val="90000"/>
          </a:schemeClr>
        </a:solidFill>
        <a:ln>
          <a:solidFill>
            <a:schemeClr val="bg1">
              <a:alpha val="90000"/>
            </a:schemeClr>
          </a:solidFill>
        </a:ln>
      </dgm:spPr>
      <dgm:t>
        <a:bodyPr/>
        <a:lstStyle/>
        <a:p>
          <a:r>
            <a:rPr lang="en-US" sz="1500" b="1" i="0" baseline="0"/>
            <a:t>No commitment or compliance requirements </a:t>
          </a:r>
          <a:r>
            <a:rPr lang="en-US" sz="1500" b="0" i="0" baseline="0"/>
            <a:t>after closing transaction</a:t>
          </a:r>
          <a:endParaRPr lang="en-US" sz="1500"/>
        </a:p>
      </dgm:t>
    </dgm:pt>
    <dgm:pt modelId="{36C09A97-1CA0-418B-B907-38900CDCB862}" type="parTrans" cxnId="{E4AFBD31-0E0E-4E25-83D0-988939935022}">
      <dgm:prSet/>
      <dgm:spPr/>
      <dgm:t>
        <a:bodyPr/>
        <a:lstStyle/>
        <a:p>
          <a:endParaRPr lang="en-US"/>
        </a:p>
      </dgm:t>
    </dgm:pt>
    <dgm:pt modelId="{4930EAA7-0308-41D0-88AD-51CE893F8DDC}" type="sibTrans" cxnId="{E4AFBD31-0E0E-4E25-83D0-988939935022}">
      <dgm:prSet/>
      <dgm:spPr/>
      <dgm:t>
        <a:bodyPr/>
        <a:lstStyle/>
        <a:p>
          <a:endParaRPr lang="en-US"/>
        </a:p>
      </dgm:t>
    </dgm:pt>
    <dgm:pt modelId="{CDBACC2B-C432-44AE-8EBC-C685225B01D9}">
      <dgm:prSet/>
      <dgm:spPr>
        <a:solidFill>
          <a:schemeClr val="accent5"/>
        </a:solidFill>
      </dgm:spPr>
      <dgm:t>
        <a:bodyPr/>
        <a:lstStyle/>
        <a:p>
          <a:r>
            <a:rPr lang="en-US" i="0" baseline="0"/>
            <a:t>Proceeds from the auction will fund grant, loan, and technical assistance programs in designated </a:t>
          </a:r>
          <a:r>
            <a:rPr lang="en-US" b="1" i="0" baseline="0"/>
            <a:t>Food Desert Communities</a:t>
          </a:r>
          <a:r>
            <a:rPr lang="en-US" i="0" baseline="0"/>
            <a:t>, as specified by the Food Desert Relief Act</a:t>
          </a:r>
          <a:endParaRPr lang="en-US"/>
        </a:p>
      </dgm:t>
    </dgm:pt>
    <dgm:pt modelId="{14CA3DCB-685B-4E6C-8714-36F53596C4AF}" type="parTrans" cxnId="{8D7F7CF0-1092-4532-B73B-4BC6A8C6F08D}">
      <dgm:prSet/>
      <dgm:spPr/>
      <dgm:t>
        <a:bodyPr/>
        <a:lstStyle/>
        <a:p>
          <a:endParaRPr lang="en-US"/>
        </a:p>
      </dgm:t>
    </dgm:pt>
    <dgm:pt modelId="{BCC1387D-090D-48C4-8467-1273E045DC77}" type="sibTrans" cxnId="{8D7F7CF0-1092-4532-B73B-4BC6A8C6F08D}">
      <dgm:prSet/>
      <dgm:spPr/>
      <dgm:t>
        <a:bodyPr/>
        <a:lstStyle/>
        <a:p>
          <a:endParaRPr lang="en-US"/>
        </a:p>
      </dgm:t>
    </dgm:pt>
    <dgm:pt modelId="{3E0E0C0D-1128-4697-A2F1-C1F3A3BB2C30}" type="pres">
      <dgm:prSet presAssocID="{12D39280-EDDA-4101-B969-F001FC2C69E1}" presName="Name0" presStyleCnt="0">
        <dgm:presLayoutVars>
          <dgm:dir/>
          <dgm:animLvl val="lvl"/>
          <dgm:resizeHandles val="exact"/>
        </dgm:presLayoutVars>
      </dgm:prSet>
      <dgm:spPr/>
    </dgm:pt>
    <dgm:pt modelId="{54FE0CFD-292F-4E84-A804-98BF01CB1E6E}" type="pres">
      <dgm:prSet presAssocID="{CDBACC2B-C432-44AE-8EBC-C685225B01D9}" presName="boxAndChildren" presStyleCnt="0"/>
      <dgm:spPr/>
    </dgm:pt>
    <dgm:pt modelId="{3A2CF622-0E59-4D64-8A03-E89C2176186F}" type="pres">
      <dgm:prSet presAssocID="{CDBACC2B-C432-44AE-8EBC-C685225B01D9}" presName="parentTextBox" presStyleLbl="node1" presStyleIdx="0" presStyleCnt="2" custScaleY="67541"/>
      <dgm:spPr/>
    </dgm:pt>
    <dgm:pt modelId="{8DE040C0-37F9-4B6B-9AD9-2F198ADE30E8}" type="pres">
      <dgm:prSet presAssocID="{31C90B36-8D85-4B64-B02D-5100829E0E1B}" presName="sp" presStyleCnt="0"/>
      <dgm:spPr/>
    </dgm:pt>
    <dgm:pt modelId="{AA5D1A06-058E-4255-8C0C-E7C28E6A0D80}" type="pres">
      <dgm:prSet presAssocID="{8D6FA7CB-1835-414D-8B67-D5D5CB9DE0C2}" presName="arrowAndChildren" presStyleCnt="0"/>
      <dgm:spPr/>
    </dgm:pt>
    <dgm:pt modelId="{FBEAD068-9DAD-4ABC-A817-159EE9A1EB93}" type="pres">
      <dgm:prSet presAssocID="{8D6FA7CB-1835-414D-8B67-D5D5CB9DE0C2}" presName="parentTextArrow" presStyleLbl="node1" presStyleIdx="0" presStyleCnt="2"/>
      <dgm:spPr/>
    </dgm:pt>
    <dgm:pt modelId="{396B7FE2-2E4B-43AC-93C6-52B833D2E371}" type="pres">
      <dgm:prSet presAssocID="{8D6FA7CB-1835-414D-8B67-D5D5CB9DE0C2}" presName="arrow" presStyleLbl="node1" presStyleIdx="1" presStyleCnt="2" custScaleY="146642"/>
      <dgm:spPr/>
    </dgm:pt>
    <dgm:pt modelId="{7BCAF39B-F66D-4B88-9D19-CBED7BEEF3BA}" type="pres">
      <dgm:prSet presAssocID="{8D6FA7CB-1835-414D-8B67-D5D5CB9DE0C2}" presName="descendantArrow" presStyleCnt="0"/>
      <dgm:spPr/>
    </dgm:pt>
    <dgm:pt modelId="{E935D923-BD63-48D6-8BC7-78A0A76755FF}" type="pres">
      <dgm:prSet presAssocID="{6F3D9192-C4D2-415E-8570-FECA70EF27F3}" presName="childTextArrow" presStyleLbl="fgAccFollowNode1" presStyleIdx="0" presStyleCnt="5" custScaleY="144831">
        <dgm:presLayoutVars>
          <dgm:bulletEnabled val="1"/>
        </dgm:presLayoutVars>
      </dgm:prSet>
      <dgm:spPr/>
    </dgm:pt>
    <dgm:pt modelId="{BA865B24-CEF8-474F-BFA0-AB863FD9F4A7}" type="pres">
      <dgm:prSet presAssocID="{5FEFFA67-8CFD-42D7-B537-C3E2CA9A8F5D}" presName="childTextArrow" presStyleLbl="fgAccFollowNode1" presStyleIdx="1" presStyleCnt="5" custScaleY="144831">
        <dgm:presLayoutVars>
          <dgm:bulletEnabled val="1"/>
        </dgm:presLayoutVars>
      </dgm:prSet>
      <dgm:spPr/>
    </dgm:pt>
    <dgm:pt modelId="{A56A790D-C0FC-462E-AE6A-5DC4D6AF3D0B}" type="pres">
      <dgm:prSet presAssocID="{CC830B66-CE22-499A-81F0-16B316171A4A}" presName="childTextArrow" presStyleLbl="fgAccFollowNode1" presStyleIdx="2" presStyleCnt="5" custScaleY="144831">
        <dgm:presLayoutVars>
          <dgm:bulletEnabled val="1"/>
        </dgm:presLayoutVars>
      </dgm:prSet>
      <dgm:spPr/>
    </dgm:pt>
    <dgm:pt modelId="{CE482CB3-69B4-43CF-9411-7FEC2800295A}" type="pres">
      <dgm:prSet presAssocID="{67AEFF48-03E2-46AB-9183-A1E15832856F}" presName="childTextArrow" presStyleLbl="fgAccFollowNode1" presStyleIdx="3" presStyleCnt="5" custScaleY="144831">
        <dgm:presLayoutVars>
          <dgm:bulletEnabled val="1"/>
        </dgm:presLayoutVars>
      </dgm:prSet>
      <dgm:spPr/>
    </dgm:pt>
    <dgm:pt modelId="{F8B2C9C8-1A24-413A-89A8-22824B7F7758}" type="pres">
      <dgm:prSet presAssocID="{24C25696-C644-4997-B4E8-A905F0BF17A5}" presName="childTextArrow" presStyleLbl="fgAccFollowNode1" presStyleIdx="4" presStyleCnt="5" custScaleY="144831">
        <dgm:presLayoutVars>
          <dgm:bulletEnabled val="1"/>
        </dgm:presLayoutVars>
      </dgm:prSet>
      <dgm:spPr/>
    </dgm:pt>
  </dgm:ptLst>
  <dgm:cxnLst>
    <dgm:cxn modelId="{5F08970A-A98A-4EF9-8986-F567D18432E1}" type="presOf" srcId="{5FEFFA67-8CFD-42D7-B537-C3E2CA9A8F5D}" destId="{BA865B24-CEF8-474F-BFA0-AB863FD9F4A7}" srcOrd="0" destOrd="0" presId="urn:microsoft.com/office/officeart/2005/8/layout/process4"/>
    <dgm:cxn modelId="{733C580F-6D93-4786-B19A-85FE63A4E1D9}" type="presOf" srcId="{CDBACC2B-C432-44AE-8EBC-C685225B01D9}" destId="{3A2CF622-0E59-4D64-8A03-E89C2176186F}" srcOrd="0" destOrd="0" presId="urn:microsoft.com/office/officeart/2005/8/layout/process4"/>
    <dgm:cxn modelId="{E5177226-26ED-43E5-9065-3BEE2227C081}" srcId="{8D6FA7CB-1835-414D-8B67-D5D5CB9DE0C2}" destId="{CC830B66-CE22-499A-81F0-16B316171A4A}" srcOrd="2" destOrd="0" parTransId="{8A4B9BBB-1EF7-43E6-A531-41E7CFA23E55}" sibTransId="{802B4423-DC36-466E-8327-FC7C52427306}"/>
    <dgm:cxn modelId="{E4AFBD31-0E0E-4E25-83D0-988939935022}" srcId="{8D6FA7CB-1835-414D-8B67-D5D5CB9DE0C2}" destId="{24C25696-C644-4997-B4E8-A905F0BF17A5}" srcOrd="4" destOrd="0" parTransId="{36C09A97-1CA0-418B-B907-38900CDCB862}" sibTransId="{4930EAA7-0308-41D0-88AD-51CE893F8DDC}"/>
    <dgm:cxn modelId="{54942839-4F45-43B3-B8A8-28DA126A236C}" type="presOf" srcId="{8D6FA7CB-1835-414D-8B67-D5D5CB9DE0C2}" destId="{396B7FE2-2E4B-43AC-93C6-52B833D2E371}" srcOrd="1" destOrd="0" presId="urn:microsoft.com/office/officeart/2005/8/layout/process4"/>
    <dgm:cxn modelId="{9AA17A69-7E2F-462E-BAFA-F5AEC0510499}" srcId="{8D6FA7CB-1835-414D-8B67-D5D5CB9DE0C2}" destId="{67AEFF48-03E2-46AB-9183-A1E15832856F}" srcOrd="3" destOrd="0" parTransId="{096A4692-DC38-4D3B-B8B2-5B8C1315DB6D}" sibTransId="{805B30BE-2BD5-4D73-AD71-5E9C661C3296}"/>
    <dgm:cxn modelId="{7C2E9E79-E11A-4EE9-9216-78BE9676D27E}" type="presOf" srcId="{12D39280-EDDA-4101-B969-F001FC2C69E1}" destId="{3E0E0C0D-1128-4697-A2F1-C1F3A3BB2C30}" srcOrd="0" destOrd="0" presId="urn:microsoft.com/office/officeart/2005/8/layout/process4"/>
    <dgm:cxn modelId="{B3D18C8F-C965-4EA2-B1AB-3D27231C7043}" srcId="{8D6FA7CB-1835-414D-8B67-D5D5CB9DE0C2}" destId="{6F3D9192-C4D2-415E-8570-FECA70EF27F3}" srcOrd="0" destOrd="0" parTransId="{76060CFB-5E34-4D35-B25C-D25038B66BBA}" sibTransId="{15DE308F-7A25-49BC-80AD-CED8D701A5E8}"/>
    <dgm:cxn modelId="{F6592C9B-0F24-4BCA-827C-66479811F6A2}" type="presOf" srcId="{8D6FA7CB-1835-414D-8B67-D5D5CB9DE0C2}" destId="{FBEAD068-9DAD-4ABC-A817-159EE9A1EB93}" srcOrd="0" destOrd="0" presId="urn:microsoft.com/office/officeart/2005/8/layout/process4"/>
    <dgm:cxn modelId="{E38A21AF-46FA-450C-A178-125BBA6C856B}" type="presOf" srcId="{24C25696-C644-4997-B4E8-A905F0BF17A5}" destId="{F8B2C9C8-1A24-413A-89A8-22824B7F7758}" srcOrd="0" destOrd="0" presId="urn:microsoft.com/office/officeart/2005/8/layout/process4"/>
    <dgm:cxn modelId="{3ACC33BF-11D1-4BCD-BCDF-ED8F4B711ED7}" srcId="{8D6FA7CB-1835-414D-8B67-D5D5CB9DE0C2}" destId="{5FEFFA67-8CFD-42D7-B537-C3E2CA9A8F5D}" srcOrd="1" destOrd="0" parTransId="{0BB4CDC2-D3C6-4F40-AC32-FA9C07AF014F}" sibTransId="{C64711B7-7B0C-4B8D-98C2-04B8035A7CC5}"/>
    <dgm:cxn modelId="{1A11B3C5-E55F-4739-8D15-B3849E96A616}" type="presOf" srcId="{67AEFF48-03E2-46AB-9183-A1E15832856F}" destId="{CE482CB3-69B4-43CF-9411-7FEC2800295A}" srcOrd="0" destOrd="0" presId="urn:microsoft.com/office/officeart/2005/8/layout/process4"/>
    <dgm:cxn modelId="{BD9ABECC-A288-41FC-9005-01551F7203D6}" type="presOf" srcId="{CC830B66-CE22-499A-81F0-16B316171A4A}" destId="{A56A790D-C0FC-462E-AE6A-5DC4D6AF3D0B}" srcOrd="0" destOrd="0" presId="urn:microsoft.com/office/officeart/2005/8/layout/process4"/>
    <dgm:cxn modelId="{FBE45BE6-829C-4CFC-AC47-CD1112B91FC6}" srcId="{12D39280-EDDA-4101-B969-F001FC2C69E1}" destId="{8D6FA7CB-1835-414D-8B67-D5D5CB9DE0C2}" srcOrd="0" destOrd="0" parTransId="{3EE609DF-E0C2-4082-BD54-13FB7C3BECE7}" sibTransId="{31C90B36-8D85-4B64-B02D-5100829E0E1B}"/>
    <dgm:cxn modelId="{8D7F7CF0-1092-4532-B73B-4BC6A8C6F08D}" srcId="{12D39280-EDDA-4101-B969-F001FC2C69E1}" destId="{CDBACC2B-C432-44AE-8EBC-C685225B01D9}" srcOrd="1" destOrd="0" parTransId="{14CA3DCB-685B-4E6C-8714-36F53596C4AF}" sibTransId="{BCC1387D-090D-48C4-8467-1273E045DC77}"/>
    <dgm:cxn modelId="{4170B3F9-B785-4228-9185-FD991B39F928}" type="presOf" srcId="{6F3D9192-C4D2-415E-8570-FECA70EF27F3}" destId="{E935D923-BD63-48D6-8BC7-78A0A76755FF}" srcOrd="0" destOrd="0" presId="urn:microsoft.com/office/officeart/2005/8/layout/process4"/>
    <dgm:cxn modelId="{B46E3B5F-0FB5-444B-A804-CD9B6534BB2A}" type="presParOf" srcId="{3E0E0C0D-1128-4697-A2F1-C1F3A3BB2C30}" destId="{54FE0CFD-292F-4E84-A804-98BF01CB1E6E}" srcOrd="0" destOrd="0" presId="urn:microsoft.com/office/officeart/2005/8/layout/process4"/>
    <dgm:cxn modelId="{2F98A87B-6820-4434-86BA-52FF498D7C4E}" type="presParOf" srcId="{54FE0CFD-292F-4E84-A804-98BF01CB1E6E}" destId="{3A2CF622-0E59-4D64-8A03-E89C2176186F}" srcOrd="0" destOrd="0" presId="urn:microsoft.com/office/officeart/2005/8/layout/process4"/>
    <dgm:cxn modelId="{6A9395E6-BD93-47B1-86C2-730389454AAE}" type="presParOf" srcId="{3E0E0C0D-1128-4697-A2F1-C1F3A3BB2C30}" destId="{8DE040C0-37F9-4B6B-9AD9-2F198ADE30E8}" srcOrd="1" destOrd="0" presId="urn:microsoft.com/office/officeart/2005/8/layout/process4"/>
    <dgm:cxn modelId="{32E9E16F-A238-4D4A-B0B0-113946626A48}" type="presParOf" srcId="{3E0E0C0D-1128-4697-A2F1-C1F3A3BB2C30}" destId="{AA5D1A06-058E-4255-8C0C-E7C28E6A0D80}" srcOrd="2" destOrd="0" presId="urn:microsoft.com/office/officeart/2005/8/layout/process4"/>
    <dgm:cxn modelId="{88B6F560-A034-4198-8F1E-0FDE69CF2653}" type="presParOf" srcId="{AA5D1A06-058E-4255-8C0C-E7C28E6A0D80}" destId="{FBEAD068-9DAD-4ABC-A817-159EE9A1EB93}" srcOrd="0" destOrd="0" presId="urn:microsoft.com/office/officeart/2005/8/layout/process4"/>
    <dgm:cxn modelId="{5326C7B6-F726-407C-A3A2-07A790432944}" type="presParOf" srcId="{AA5D1A06-058E-4255-8C0C-E7C28E6A0D80}" destId="{396B7FE2-2E4B-43AC-93C6-52B833D2E371}" srcOrd="1" destOrd="0" presId="urn:microsoft.com/office/officeart/2005/8/layout/process4"/>
    <dgm:cxn modelId="{8CF8589E-7795-43AA-9899-EE148967C7FB}" type="presParOf" srcId="{AA5D1A06-058E-4255-8C0C-E7C28E6A0D80}" destId="{7BCAF39B-F66D-4B88-9D19-CBED7BEEF3BA}" srcOrd="2" destOrd="0" presId="urn:microsoft.com/office/officeart/2005/8/layout/process4"/>
    <dgm:cxn modelId="{34C5D48B-3495-4B50-85CE-D673EE29B8F3}" type="presParOf" srcId="{7BCAF39B-F66D-4B88-9D19-CBED7BEEF3BA}" destId="{E935D923-BD63-48D6-8BC7-78A0A76755FF}" srcOrd="0" destOrd="0" presId="urn:microsoft.com/office/officeart/2005/8/layout/process4"/>
    <dgm:cxn modelId="{D166B6C3-A794-4AA3-ABBC-42E8C6306ADC}" type="presParOf" srcId="{7BCAF39B-F66D-4B88-9D19-CBED7BEEF3BA}" destId="{BA865B24-CEF8-474F-BFA0-AB863FD9F4A7}" srcOrd="1" destOrd="0" presId="urn:microsoft.com/office/officeart/2005/8/layout/process4"/>
    <dgm:cxn modelId="{823B06B4-6C7C-4A89-A190-3A77F1FA2EAC}" type="presParOf" srcId="{7BCAF39B-F66D-4B88-9D19-CBED7BEEF3BA}" destId="{A56A790D-C0FC-462E-AE6A-5DC4D6AF3D0B}" srcOrd="2" destOrd="0" presId="urn:microsoft.com/office/officeart/2005/8/layout/process4"/>
    <dgm:cxn modelId="{289CB7F4-C498-4402-9525-80D1D1562A6E}" type="presParOf" srcId="{7BCAF39B-F66D-4B88-9D19-CBED7BEEF3BA}" destId="{CE482CB3-69B4-43CF-9411-7FEC2800295A}" srcOrd="3" destOrd="0" presId="urn:microsoft.com/office/officeart/2005/8/layout/process4"/>
    <dgm:cxn modelId="{556F976D-702A-4D7D-9B92-CF1CBB5B8ACB}" type="presParOf" srcId="{7BCAF39B-F66D-4B88-9D19-CBED7BEEF3BA}" destId="{F8B2C9C8-1A24-413A-89A8-22824B7F7758}" srcOrd="4"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BA898D-0D84-40C6-8BE8-754702115127}"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F3800E18-1457-4448-AD62-6BFEF235BE81}">
      <dgm:prSet phldrT="[Text]" custT="1"/>
      <dgm:spPr>
        <a:solidFill>
          <a:srgbClr val="3E8853"/>
        </a:solidFill>
      </dgm:spPr>
      <dgm:t>
        <a:bodyPr/>
        <a:lstStyle/>
        <a:p>
          <a:pPr>
            <a:buNone/>
          </a:pPr>
          <a:r>
            <a:rPr lang="en-US" sz="1400">
              <a:latin typeface="Segoe UI Semilight" panose="020B0402040204020203" pitchFamily="34" charset="0"/>
              <a:cs typeface="Segoe UI Semilight" panose="020B0402040204020203" pitchFamily="34" charset="0"/>
            </a:rPr>
            <a:t>Tax Credits</a:t>
          </a:r>
        </a:p>
      </dgm:t>
    </dgm:pt>
    <dgm:pt modelId="{288FA388-7CC5-4EA8-89EB-B19458BB75B8}" type="parTrans" cxnId="{36491257-2C37-444C-8A94-683E8E96C871}">
      <dgm:prSet/>
      <dgm:spPr>
        <a:ln>
          <a:solidFill>
            <a:schemeClr val="tx1">
              <a:lumMod val="50000"/>
              <a:lumOff val="50000"/>
            </a:schemeClr>
          </a:solidFill>
        </a:ln>
      </dgm:spPr>
      <dgm:t>
        <a:bodyPr/>
        <a:lstStyle/>
        <a:p>
          <a:endParaRPr lang="en-US">
            <a:latin typeface="Franklin Gothic Book" panose="020B0503020102020204" pitchFamily="34" charset="0"/>
          </a:endParaRPr>
        </a:p>
      </dgm:t>
    </dgm:pt>
    <dgm:pt modelId="{5642DBF1-28A0-49DB-95D7-2FC3A3837C63}" type="sibTrans" cxnId="{36491257-2C37-444C-8A94-683E8E96C871}">
      <dgm:prSet/>
      <dgm:spPr/>
      <dgm:t>
        <a:bodyPr/>
        <a:lstStyle/>
        <a:p>
          <a:endParaRPr lang="en-US">
            <a:latin typeface="Franklin Gothic Book" panose="020B0503020102020204" pitchFamily="34" charset="0"/>
          </a:endParaRPr>
        </a:p>
      </dgm:t>
    </dgm:pt>
    <dgm:pt modelId="{2244DC33-EBA2-49AD-AE6C-6EFD1A88EEBC}">
      <dgm:prSet phldrT="[Text]" custT="1"/>
      <dgm:spPr>
        <a:solidFill>
          <a:srgbClr val="42BA97"/>
        </a:solidFill>
      </dgm:spPr>
      <dgm:t>
        <a:bodyPr/>
        <a:lstStyle/>
        <a:p>
          <a:r>
            <a:rPr lang="en-US" sz="1400">
              <a:latin typeface="Segoe UI Semilight" panose="020B0402040204020203" pitchFamily="34" charset="0"/>
              <a:cs typeface="Segoe UI Semilight" panose="020B0402040204020203" pitchFamily="34" charset="0"/>
            </a:rPr>
            <a:t>Grants &amp; Loans </a:t>
          </a:r>
        </a:p>
        <a:p>
          <a:r>
            <a:rPr lang="en-US" sz="1200">
              <a:latin typeface="Segoe UI Semilight" panose="020B0402040204020203" pitchFamily="34" charset="0"/>
              <a:cs typeface="Segoe UI Semilight" panose="020B0402040204020203" pitchFamily="34" charset="0"/>
            </a:rPr>
            <a:t>(funded by sale of tax credits)</a:t>
          </a:r>
        </a:p>
      </dgm:t>
    </dgm:pt>
    <dgm:pt modelId="{DB7C0FAA-0E91-488B-8FFF-6430C027743C}" type="parTrans" cxnId="{809F9370-EB83-4229-9351-31116F516440}">
      <dgm:prSet/>
      <dgm:spPr>
        <a:ln>
          <a:solidFill>
            <a:schemeClr val="tx1">
              <a:lumMod val="50000"/>
              <a:lumOff val="50000"/>
            </a:schemeClr>
          </a:solidFill>
        </a:ln>
      </dgm:spPr>
      <dgm:t>
        <a:bodyPr/>
        <a:lstStyle/>
        <a:p>
          <a:endParaRPr lang="en-US">
            <a:latin typeface="Franklin Gothic Book" panose="020B0503020102020204" pitchFamily="34" charset="0"/>
          </a:endParaRPr>
        </a:p>
      </dgm:t>
    </dgm:pt>
    <dgm:pt modelId="{E8E0D848-CF97-409A-B0EA-FD565D01DFCE}" type="sibTrans" cxnId="{809F9370-EB83-4229-9351-31116F516440}">
      <dgm:prSet/>
      <dgm:spPr/>
      <dgm:t>
        <a:bodyPr/>
        <a:lstStyle/>
        <a:p>
          <a:endParaRPr lang="en-US">
            <a:latin typeface="Franklin Gothic Book" panose="020B0503020102020204" pitchFamily="34" charset="0"/>
          </a:endParaRPr>
        </a:p>
      </dgm:t>
    </dgm:pt>
    <dgm:pt modelId="{96884AE0-BFDE-4F94-A52D-E7A1CE0BFC12}">
      <dgm:prSet phldrT="[Text]" custT="1"/>
      <dgm:spPr>
        <a:solidFill>
          <a:srgbClr val="007CAE"/>
        </a:solidFill>
      </dgm:spPr>
      <dgm:t>
        <a:bodyPr/>
        <a:lstStyle/>
        <a:p>
          <a:r>
            <a:rPr lang="en-US" sz="1400">
              <a:latin typeface="Segoe UI Semilight" panose="020B0402040204020203" pitchFamily="34" charset="0"/>
              <a:cs typeface="Segoe UI Semilight" panose="020B0402040204020203" pitchFamily="34" charset="0"/>
            </a:rPr>
            <a:t>Technical Assistance </a:t>
          </a:r>
          <a:br>
            <a:rPr lang="en-US" sz="1400">
              <a:latin typeface="Segoe UI Semilight" panose="020B0402040204020203" pitchFamily="34" charset="0"/>
              <a:cs typeface="Segoe UI Semilight" panose="020B0402040204020203" pitchFamily="34" charset="0"/>
            </a:rPr>
          </a:br>
          <a:r>
            <a:rPr lang="en-US" sz="1200">
              <a:latin typeface="Segoe UI Semilight" panose="020B0402040204020203" pitchFamily="34" charset="0"/>
              <a:cs typeface="Segoe UI Semilight" panose="020B0402040204020203" pitchFamily="34" charset="0"/>
            </a:rPr>
            <a:t>(funded by sale of tax credits)</a:t>
          </a:r>
          <a:endParaRPr lang="en-US" sz="1400">
            <a:latin typeface="Segoe UI Semilight" panose="020B0402040204020203" pitchFamily="34" charset="0"/>
            <a:cs typeface="Segoe UI Semilight" panose="020B0402040204020203" pitchFamily="34" charset="0"/>
          </a:endParaRPr>
        </a:p>
      </dgm:t>
    </dgm:pt>
    <dgm:pt modelId="{B8608DA3-729A-4501-AF9B-D9B426654577}" type="parTrans" cxnId="{09D5E9B4-8424-4536-90C6-F0D7DF00E78D}">
      <dgm:prSet/>
      <dgm:spPr>
        <a:ln>
          <a:solidFill>
            <a:schemeClr val="tx1">
              <a:lumMod val="50000"/>
              <a:lumOff val="50000"/>
            </a:schemeClr>
          </a:solidFill>
        </a:ln>
      </dgm:spPr>
      <dgm:t>
        <a:bodyPr/>
        <a:lstStyle/>
        <a:p>
          <a:endParaRPr lang="en-US">
            <a:latin typeface="Franklin Gothic Book" panose="020B0503020102020204" pitchFamily="34" charset="0"/>
          </a:endParaRPr>
        </a:p>
      </dgm:t>
    </dgm:pt>
    <dgm:pt modelId="{A99D0CAB-358E-42DD-843F-852A5AC16BFB}" type="sibTrans" cxnId="{09D5E9B4-8424-4536-90C6-F0D7DF00E78D}">
      <dgm:prSet/>
      <dgm:spPr/>
      <dgm:t>
        <a:bodyPr/>
        <a:lstStyle/>
        <a:p>
          <a:endParaRPr lang="en-US">
            <a:latin typeface="Franklin Gothic Book" panose="020B0503020102020204" pitchFamily="34" charset="0"/>
          </a:endParaRPr>
        </a:p>
      </dgm:t>
    </dgm:pt>
    <dgm:pt modelId="{4540C368-D866-4110-A815-3268D399F783}">
      <dgm:prSet custT="1"/>
      <dgm:spPr>
        <a:solidFill>
          <a:srgbClr val="3E8853"/>
        </a:solidFill>
      </dgm:spPr>
      <dgm:t>
        <a:bodyPr/>
        <a:lstStyle/>
        <a:p>
          <a:r>
            <a:rPr lang="en-US" sz="1400">
              <a:latin typeface="Segoe UI Semilight" panose="020B0402040204020203" pitchFamily="34" charset="0"/>
              <a:cs typeface="Segoe UI Semilight" panose="020B0402040204020203" pitchFamily="34" charset="0"/>
            </a:rPr>
            <a:t>Project financing gap</a:t>
          </a:r>
        </a:p>
      </dgm:t>
    </dgm:pt>
    <dgm:pt modelId="{2020D52B-6E6B-411F-A713-EEF59EC813B5}" type="parTrans" cxnId="{3A6668BE-C642-44C0-8E04-E56049AD3C0A}">
      <dgm:prSet/>
      <dgm:spPr>
        <a:ln>
          <a:solidFill>
            <a:schemeClr val="tx1">
              <a:lumMod val="50000"/>
              <a:lumOff val="50000"/>
            </a:schemeClr>
          </a:solidFill>
        </a:ln>
      </dgm:spPr>
      <dgm:t>
        <a:bodyPr/>
        <a:lstStyle/>
        <a:p>
          <a:endParaRPr lang="en-US">
            <a:latin typeface="Franklin Gothic Book" panose="020B0503020102020204" pitchFamily="34" charset="0"/>
          </a:endParaRPr>
        </a:p>
      </dgm:t>
    </dgm:pt>
    <dgm:pt modelId="{11653611-551C-498E-A1E5-3C68FE0C6568}" type="sibTrans" cxnId="{3A6668BE-C642-44C0-8E04-E56049AD3C0A}">
      <dgm:prSet/>
      <dgm:spPr/>
      <dgm:t>
        <a:bodyPr/>
        <a:lstStyle/>
        <a:p>
          <a:endParaRPr lang="en-US">
            <a:latin typeface="Franklin Gothic Book" panose="020B0503020102020204" pitchFamily="34" charset="0"/>
          </a:endParaRPr>
        </a:p>
      </dgm:t>
    </dgm:pt>
    <dgm:pt modelId="{09D4F720-A02B-44E6-9CD4-0BB4AE936A3D}">
      <dgm:prSet custT="1"/>
      <dgm:spPr>
        <a:solidFill>
          <a:srgbClr val="3E8853"/>
        </a:solidFill>
      </dgm:spPr>
      <dgm:t>
        <a:bodyPr/>
        <a:lstStyle/>
        <a:p>
          <a:r>
            <a:rPr lang="en-US" sz="1400">
              <a:latin typeface="Segoe UI Semilight" panose="020B0402040204020203" pitchFamily="34" charset="0"/>
              <a:cs typeface="Segoe UI Semilight" panose="020B0402040204020203" pitchFamily="34" charset="0"/>
            </a:rPr>
            <a:t>Initial operating costs</a:t>
          </a:r>
        </a:p>
      </dgm:t>
    </dgm:pt>
    <dgm:pt modelId="{7A8DCCF1-A46D-43CF-9035-551B435038E4}" type="parTrans" cxnId="{16CB0E56-8440-4204-99AC-5D8BFC72AF20}">
      <dgm:prSet/>
      <dgm:spPr>
        <a:ln>
          <a:solidFill>
            <a:schemeClr val="tx1">
              <a:lumMod val="50000"/>
              <a:lumOff val="50000"/>
            </a:schemeClr>
          </a:solidFill>
        </a:ln>
      </dgm:spPr>
      <dgm:t>
        <a:bodyPr/>
        <a:lstStyle/>
        <a:p>
          <a:endParaRPr lang="en-US">
            <a:latin typeface="Franklin Gothic Book" panose="020B0503020102020204" pitchFamily="34" charset="0"/>
          </a:endParaRPr>
        </a:p>
      </dgm:t>
    </dgm:pt>
    <dgm:pt modelId="{1D501C9F-6FF8-4042-B24A-DFC0579E36A0}" type="sibTrans" cxnId="{16CB0E56-8440-4204-99AC-5D8BFC72AF20}">
      <dgm:prSet/>
      <dgm:spPr/>
      <dgm:t>
        <a:bodyPr/>
        <a:lstStyle/>
        <a:p>
          <a:endParaRPr lang="en-US">
            <a:latin typeface="Franklin Gothic Book" panose="020B0503020102020204" pitchFamily="34" charset="0"/>
          </a:endParaRPr>
        </a:p>
      </dgm:t>
    </dgm:pt>
    <dgm:pt modelId="{D7A2D91E-7A0B-4C0B-B75A-955B61CE20CF}">
      <dgm:prSet custT="1"/>
      <dgm:spPr>
        <a:solidFill>
          <a:srgbClr val="42BA97"/>
        </a:solidFill>
      </dgm:spPr>
      <dgm:t>
        <a:bodyPr/>
        <a:lstStyle/>
        <a:p>
          <a:r>
            <a:rPr lang="en-US" sz="1400">
              <a:latin typeface="Segoe UI Semilight" panose="020B0402040204020203" pitchFamily="34" charset="0"/>
              <a:cs typeface="Segoe UI Semilight" panose="020B0402040204020203" pitchFamily="34" charset="0"/>
            </a:rPr>
            <a:t>Technology</a:t>
          </a:r>
        </a:p>
      </dgm:t>
    </dgm:pt>
    <dgm:pt modelId="{199DAE4C-1648-4663-A3D9-CB587973CED1}" type="parTrans" cxnId="{7ABB9C6E-DE83-48D3-97AE-431E15D33A2F}">
      <dgm:prSet/>
      <dgm:spPr>
        <a:solidFill>
          <a:schemeClr val="tx1">
            <a:lumMod val="50000"/>
            <a:lumOff val="50000"/>
          </a:schemeClr>
        </a:solidFill>
        <a:ln>
          <a:solidFill>
            <a:schemeClr val="tx1">
              <a:lumMod val="50000"/>
              <a:lumOff val="50000"/>
            </a:schemeClr>
          </a:solidFill>
        </a:ln>
      </dgm:spPr>
      <dgm:t>
        <a:bodyPr/>
        <a:lstStyle/>
        <a:p>
          <a:endParaRPr lang="en-US">
            <a:latin typeface="Franklin Gothic Book" panose="020B0503020102020204" pitchFamily="34" charset="0"/>
          </a:endParaRPr>
        </a:p>
      </dgm:t>
    </dgm:pt>
    <dgm:pt modelId="{5005BE32-25D8-4587-9FDA-5A1368B0EC57}" type="sibTrans" cxnId="{7ABB9C6E-DE83-48D3-97AE-431E15D33A2F}">
      <dgm:prSet/>
      <dgm:spPr/>
      <dgm:t>
        <a:bodyPr/>
        <a:lstStyle/>
        <a:p>
          <a:endParaRPr lang="en-US">
            <a:latin typeface="Franklin Gothic Book" panose="020B0503020102020204" pitchFamily="34" charset="0"/>
          </a:endParaRPr>
        </a:p>
      </dgm:t>
    </dgm:pt>
    <dgm:pt modelId="{2AA3A6A3-DDEE-4008-A799-E3C28EAD6378}">
      <dgm:prSet custT="1"/>
      <dgm:spPr>
        <a:solidFill>
          <a:srgbClr val="42BA97"/>
        </a:solidFill>
      </dgm:spPr>
      <dgm:t>
        <a:bodyPr/>
        <a:lstStyle/>
        <a:p>
          <a:r>
            <a:rPr lang="en-US" sz="1400">
              <a:latin typeface="Segoe UI Semilight" panose="020B0402040204020203" pitchFamily="34" charset="0"/>
              <a:cs typeface="Segoe UI Semilight" panose="020B0402040204020203" pitchFamily="34" charset="0"/>
            </a:rPr>
            <a:t>Equipment</a:t>
          </a:r>
        </a:p>
      </dgm:t>
    </dgm:pt>
    <dgm:pt modelId="{69556D16-0328-4159-BC7A-50FE7CA72E2A}" type="parTrans" cxnId="{5F03C8C7-74CE-4FFA-BDC8-67393066154E}">
      <dgm:prSet/>
      <dgm:spPr>
        <a:solidFill>
          <a:schemeClr val="tx1">
            <a:lumMod val="50000"/>
            <a:lumOff val="50000"/>
          </a:schemeClr>
        </a:solidFill>
        <a:ln>
          <a:solidFill>
            <a:schemeClr val="tx1">
              <a:lumMod val="50000"/>
              <a:lumOff val="50000"/>
            </a:schemeClr>
          </a:solidFill>
        </a:ln>
      </dgm:spPr>
      <dgm:t>
        <a:bodyPr/>
        <a:lstStyle/>
        <a:p>
          <a:endParaRPr lang="en-US">
            <a:latin typeface="Franklin Gothic Book" panose="020B0503020102020204" pitchFamily="34" charset="0"/>
          </a:endParaRPr>
        </a:p>
      </dgm:t>
    </dgm:pt>
    <dgm:pt modelId="{2DA73466-9957-4B23-8F39-BE773C2C399F}" type="sibTrans" cxnId="{5F03C8C7-74CE-4FFA-BDC8-67393066154E}">
      <dgm:prSet/>
      <dgm:spPr/>
      <dgm:t>
        <a:bodyPr/>
        <a:lstStyle/>
        <a:p>
          <a:endParaRPr lang="en-US">
            <a:latin typeface="Franklin Gothic Book" panose="020B0503020102020204" pitchFamily="34" charset="0"/>
          </a:endParaRPr>
        </a:p>
      </dgm:t>
    </dgm:pt>
    <dgm:pt modelId="{664655F2-D49D-46D9-AC10-B888672C3332}">
      <dgm:prSet custT="1"/>
      <dgm:spPr>
        <a:solidFill>
          <a:srgbClr val="42BA97"/>
        </a:solidFill>
      </dgm:spPr>
      <dgm:t>
        <a:bodyPr/>
        <a:lstStyle/>
        <a:p>
          <a:r>
            <a:rPr lang="en-US" sz="1400">
              <a:latin typeface="Segoe UI Semilight" panose="020B0402040204020203" pitchFamily="34" charset="0"/>
              <a:cs typeface="Segoe UI Semilight" panose="020B0402040204020203" pitchFamily="34" charset="0"/>
            </a:rPr>
            <a:t>Food Security Initiatives</a:t>
          </a:r>
        </a:p>
      </dgm:t>
    </dgm:pt>
    <dgm:pt modelId="{B1E4C6B2-EA87-4FF6-8CDF-748B926021D9}" type="parTrans" cxnId="{6EC330FD-A888-457C-A2FF-8D680B22CC21}">
      <dgm:prSet/>
      <dgm:spPr>
        <a:ln>
          <a:solidFill>
            <a:schemeClr val="tx1">
              <a:lumMod val="50000"/>
              <a:lumOff val="50000"/>
            </a:schemeClr>
          </a:solidFill>
        </a:ln>
      </dgm:spPr>
      <dgm:t>
        <a:bodyPr/>
        <a:lstStyle/>
        <a:p>
          <a:endParaRPr lang="en-US">
            <a:latin typeface="Franklin Gothic Book" panose="020B0503020102020204" pitchFamily="34" charset="0"/>
          </a:endParaRPr>
        </a:p>
      </dgm:t>
    </dgm:pt>
    <dgm:pt modelId="{721724FB-FEB0-411B-B490-AFBE4B20D968}" type="sibTrans" cxnId="{6EC330FD-A888-457C-A2FF-8D680B22CC21}">
      <dgm:prSet/>
      <dgm:spPr/>
      <dgm:t>
        <a:bodyPr/>
        <a:lstStyle/>
        <a:p>
          <a:endParaRPr lang="en-US">
            <a:latin typeface="Franklin Gothic Book" panose="020B0503020102020204" pitchFamily="34" charset="0"/>
          </a:endParaRPr>
        </a:p>
      </dgm:t>
    </dgm:pt>
    <dgm:pt modelId="{13F805E5-5480-4B56-A4AC-33704A7F6811}">
      <dgm:prSet phldrT="[Text]" custT="1"/>
      <dgm:spPr>
        <a:solidFill>
          <a:srgbClr val="007CAE"/>
        </a:solidFill>
      </dgm:spPr>
      <dgm:t>
        <a:bodyPr/>
        <a:lstStyle/>
        <a:p>
          <a:r>
            <a:rPr lang="en-US" sz="1400">
              <a:latin typeface="Segoe UI Semilight" panose="020B0402040204020203" pitchFamily="34" charset="0"/>
              <a:cs typeface="Segoe UI Semilight" panose="020B0402040204020203" pitchFamily="34" charset="0"/>
            </a:rPr>
            <a:t>Assistance to entities eligible for tax credits, grants or loans </a:t>
          </a:r>
        </a:p>
      </dgm:t>
    </dgm:pt>
    <dgm:pt modelId="{EE5AD391-8E9B-4B80-8FE3-BF4E2D81FE0D}" type="parTrans" cxnId="{AB3D7C45-DF4E-4DFD-90D9-B6987A2AA3C1}">
      <dgm:prSet/>
      <dgm:spPr/>
      <dgm:t>
        <a:bodyPr/>
        <a:lstStyle/>
        <a:p>
          <a:endParaRPr lang="en-US"/>
        </a:p>
      </dgm:t>
    </dgm:pt>
    <dgm:pt modelId="{3DF36183-B77F-49A6-B89E-2A2A73287413}" type="sibTrans" cxnId="{AB3D7C45-DF4E-4DFD-90D9-B6987A2AA3C1}">
      <dgm:prSet/>
      <dgm:spPr/>
      <dgm:t>
        <a:bodyPr/>
        <a:lstStyle/>
        <a:p>
          <a:endParaRPr lang="en-US"/>
        </a:p>
      </dgm:t>
    </dgm:pt>
    <dgm:pt modelId="{070B3643-1AA1-4639-8058-2002BC6122BB}">
      <dgm:prSet phldrT="[Text]" custT="1"/>
      <dgm:spPr>
        <a:solidFill>
          <a:schemeClr val="accent1"/>
        </a:solidFill>
      </dgm:spPr>
      <dgm:t>
        <a:bodyPr/>
        <a:lstStyle/>
        <a:p>
          <a:r>
            <a:rPr lang="en-US" sz="1600">
              <a:latin typeface="Segoe UI Semilight" panose="020B0402040204020203" pitchFamily="34" charset="0"/>
              <a:cs typeface="Segoe UI Semilight" panose="020B0402040204020203" pitchFamily="34" charset="0"/>
            </a:rPr>
            <a:t>Food Desert Relief Act ($225M available)</a:t>
          </a:r>
        </a:p>
      </dgm:t>
    </dgm:pt>
    <dgm:pt modelId="{AF17A164-ED45-4A6E-B359-701DEDF8F1E5}" type="sibTrans" cxnId="{12C5E76A-97D1-4D91-AAF5-FBF38741B635}">
      <dgm:prSet/>
      <dgm:spPr/>
      <dgm:t>
        <a:bodyPr/>
        <a:lstStyle/>
        <a:p>
          <a:endParaRPr lang="en-US">
            <a:latin typeface="Franklin Gothic Book" panose="020B0503020102020204" pitchFamily="34" charset="0"/>
          </a:endParaRPr>
        </a:p>
      </dgm:t>
    </dgm:pt>
    <dgm:pt modelId="{95D804D9-3281-4BAB-B995-FB94661B0705}" type="parTrans" cxnId="{12C5E76A-97D1-4D91-AAF5-FBF38741B635}">
      <dgm:prSet/>
      <dgm:spPr/>
      <dgm:t>
        <a:bodyPr/>
        <a:lstStyle/>
        <a:p>
          <a:endParaRPr lang="en-US">
            <a:latin typeface="Franklin Gothic Book" panose="020B0503020102020204" pitchFamily="34" charset="0"/>
          </a:endParaRPr>
        </a:p>
      </dgm:t>
    </dgm:pt>
    <dgm:pt modelId="{4CCBCCA1-4B98-47EA-B6B0-23E3FC2D3144}" type="pres">
      <dgm:prSet presAssocID="{24BA898D-0D84-40C6-8BE8-754702115127}" presName="Name0" presStyleCnt="0">
        <dgm:presLayoutVars>
          <dgm:chPref val="1"/>
          <dgm:dir/>
          <dgm:animOne val="branch"/>
          <dgm:animLvl val="lvl"/>
          <dgm:resizeHandles/>
        </dgm:presLayoutVars>
      </dgm:prSet>
      <dgm:spPr/>
    </dgm:pt>
    <dgm:pt modelId="{AF22706B-763E-41AD-86DE-630053D56FC7}" type="pres">
      <dgm:prSet presAssocID="{070B3643-1AA1-4639-8058-2002BC6122BB}" presName="vertOne" presStyleCnt="0"/>
      <dgm:spPr/>
    </dgm:pt>
    <dgm:pt modelId="{FDDA94E8-3279-4D16-AFA8-9545CA4B035E}" type="pres">
      <dgm:prSet presAssocID="{070B3643-1AA1-4639-8058-2002BC6122BB}" presName="txOne" presStyleLbl="node0" presStyleIdx="0" presStyleCnt="1" custScaleY="31732" custLinFactNeighborX="-4458" custLinFactNeighborY="18059">
        <dgm:presLayoutVars>
          <dgm:chPref val="3"/>
        </dgm:presLayoutVars>
      </dgm:prSet>
      <dgm:spPr/>
    </dgm:pt>
    <dgm:pt modelId="{B7B5B9D7-EA8B-4A26-ADE3-754509067C30}" type="pres">
      <dgm:prSet presAssocID="{070B3643-1AA1-4639-8058-2002BC6122BB}" presName="parTransOne" presStyleCnt="0"/>
      <dgm:spPr/>
    </dgm:pt>
    <dgm:pt modelId="{D17B3494-715F-484B-A8B7-56921AB7BDFF}" type="pres">
      <dgm:prSet presAssocID="{070B3643-1AA1-4639-8058-2002BC6122BB}" presName="horzOne" presStyleCnt="0"/>
      <dgm:spPr/>
    </dgm:pt>
    <dgm:pt modelId="{49F8B306-A1B8-4F43-A09B-8B3E1E53BDF9}" type="pres">
      <dgm:prSet presAssocID="{F3800E18-1457-4448-AD62-6BFEF235BE81}" presName="vertTwo" presStyleCnt="0"/>
      <dgm:spPr/>
    </dgm:pt>
    <dgm:pt modelId="{96B498D1-1BB2-40E5-9CBD-5D3D22B26C45}" type="pres">
      <dgm:prSet presAssocID="{F3800E18-1457-4448-AD62-6BFEF235BE81}" presName="txTwo" presStyleLbl="node2" presStyleIdx="0" presStyleCnt="3" custScaleY="37274">
        <dgm:presLayoutVars>
          <dgm:chPref val="3"/>
        </dgm:presLayoutVars>
      </dgm:prSet>
      <dgm:spPr/>
    </dgm:pt>
    <dgm:pt modelId="{26C35E93-9221-495D-A14F-173AF4E3D475}" type="pres">
      <dgm:prSet presAssocID="{F3800E18-1457-4448-AD62-6BFEF235BE81}" presName="parTransTwo" presStyleCnt="0"/>
      <dgm:spPr/>
    </dgm:pt>
    <dgm:pt modelId="{DCA63510-0CF1-4E90-89E1-B155329BD7D1}" type="pres">
      <dgm:prSet presAssocID="{F3800E18-1457-4448-AD62-6BFEF235BE81}" presName="horzTwo" presStyleCnt="0"/>
      <dgm:spPr/>
    </dgm:pt>
    <dgm:pt modelId="{24CC4953-8C95-494B-8E71-4A05ADD8F0BD}" type="pres">
      <dgm:prSet presAssocID="{4540C368-D866-4110-A815-3268D399F783}" presName="vertThree" presStyleCnt="0"/>
      <dgm:spPr/>
    </dgm:pt>
    <dgm:pt modelId="{5D2A469E-4700-4024-A9FF-F3A1B3C240C1}" type="pres">
      <dgm:prSet presAssocID="{4540C368-D866-4110-A815-3268D399F783}" presName="txThree" presStyleLbl="node3" presStyleIdx="0" presStyleCnt="6" custScaleY="50776" custLinFactNeighborX="-993" custLinFactNeighborY="-1226">
        <dgm:presLayoutVars>
          <dgm:chPref val="3"/>
        </dgm:presLayoutVars>
      </dgm:prSet>
      <dgm:spPr/>
    </dgm:pt>
    <dgm:pt modelId="{224A90C7-B775-4BDD-A036-49BED2974010}" type="pres">
      <dgm:prSet presAssocID="{4540C368-D866-4110-A815-3268D399F783}" presName="horzThree" presStyleCnt="0"/>
      <dgm:spPr/>
    </dgm:pt>
    <dgm:pt modelId="{DC6ECF47-925D-43B7-92B7-A2B1FBF21B77}" type="pres">
      <dgm:prSet presAssocID="{11653611-551C-498E-A1E5-3C68FE0C6568}" presName="sibSpaceThree" presStyleCnt="0"/>
      <dgm:spPr/>
    </dgm:pt>
    <dgm:pt modelId="{3AEF5A8F-3314-4681-B522-CCDC95B0D640}" type="pres">
      <dgm:prSet presAssocID="{09D4F720-A02B-44E6-9CD4-0BB4AE936A3D}" presName="vertThree" presStyleCnt="0"/>
      <dgm:spPr/>
    </dgm:pt>
    <dgm:pt modelId="{B9025DE7-2D31-40D3-B4B9-C20CDEC1269C}" type="pres">
      <dgm:prSet presAssocID="{09D4F720-A02B-44E6-9CD4-0BB4AE936A3D}" presName="txThree" presStyleLbl="node3" presStyleIdx="1" presStyleCnt="6" custScaleY="50776" custLinFactNeighborX="1098" custLinFactNeighborY="-1004">
        <dgm:presLayoutVars>
          <dgm:chPref val="3"/>
        </dgm:presLayoutVars>
      </dgm:prSet>
      <dgm:spPr/>
    </dgm:pt>
    <dgm:pt modelId="{F7B3BCA8-F3CA-4FAE-A20D-2326B257446E}" type="pres">
      <dgm:prSet presAssocID="{09D4F720-A02B-44E6-9CD4-0BB4AE936A3D}" presName="horzThree" presStyleCnt="0"/>
      <dgm:spPr/>
    </dgm:pt>
    <dgm:pt modelId="{7D7095C7-F67E-467D-AE78-B5F1FF07BD7D}" type="pres">
      <dgm:prSet presAssocID="{5642DBF1-28A0-49DB-95D7-2FC3A3837C63}" presName="sibSpaceTwo" presStyleCnt="0"/>
      <dgm:spPr/>
    </dgm:pt>
    <dgm:pt modelId="{552A56DF-8A13-4FF5-81B7-74315D97AE49}" type="pres">
      <dgm:prSet presAssocID="{2244DC33-EBA2-49AD-AE6C-6EFD1A88EEBC}" presName="vertTwo" presStyleCnt="0"/>
      <dgm:spPr/>
    </dgm:pt>
    <dgm:pt modelId="{D6A97C9F-AC41-4E76-8DA4-A9F9411A15AC}" type="pres">
      <dgm:prSet presAssocID="{2244DC33-EBA2-49AD-AE6C-6EFD1A88EEBC}" presName="txTwo" presStyleLbl="node2" presStyleIdx="1" presStyleCnt="3" custScaleY="38628">
        <dgm:presLayoutVars>
          <dgm:chPref val="3"/>
        </dgm:presLayoutVars>
      </dgm:prSet>
      <dgm:spPr/>
    </dgm:pt>
    <dgm:pt modelId="{127805A9-D11E-403F-BAE9-C0CB35D0D521}" type="pres">
      <dgm:prSet presAssocID="{2244DC33-EBA2-49AD-AE6C-6EFD1A88EEBC}" presName="parTransTwo" presStyleCnt="0"/>
      <dgm:spPr/>
    </dgm:pt>
    <dgm:pt modelId="{5FB3034D-357F-41D1-AA62-0CB8CC3A11E2}" type="pres">
      <dgm:prSet presAssocID="{2244DC33-EBA2-49AD-AE6C-6EFD1A88EEBC}" presName="horzTwo" presStyleCnt="0"/>
      <dgm:spPr/>
    </dgm:pt>
    <dgm:pt modelId="{4C9AE991-2CF2-4D86-A439-36837E94E0EB}" type="pres">
      <dgm:prSet presAssocID="{D7A2D91E-7A0B-4C0B-B75A-955B61CE20CF}" presName="vertThree" presStyleCnt="0"/>
      <dgm:spPr/>
    </dgm:pt>
    <dgm:pt modelId="{63DB3277-0D37-486B-AC23-5CF664D07064}" type="pres">
      <dgm:prSet presAssocID="{D7A2D91E-7A0B-4C0B-B75A-955B61CE20CF}" presName="txThree" presStyleLbl="node3" presStyleIdx="2" presStyleCnt="6" custScaleY="50776" custLinFactNeighborX="-1011" custLinFactNeighborY="-2452">
        <dgm:presLayoutVars>
          <dgm:chPref val="3"/>
        </dgm:presLayoutVars>
      </dgm:prSet>
      <dgm:spPr/>
    </dgm:pt>
    <dgm:pt modelId="{DD9E7C48-8F91-4026-AEDF-DDB394504CDC}" type="pres">
      <dgm:prSet presAssocID="{D7A2D91E-7A0B-4C0B-B75A-955B61CE20CF}" presName="horzThree" presStyleCnt="0"/>
      <dgm:spPr/>
    </dgm:pt>
    <dgm:pt modelId="{381054CE-A9B4-4CB9-A039-88E4BF5C319E}" type="pres">
      <dgm:prSet presAssocID="{5005BE32-25D8-4587-9FDA-5A1368B0EC57}" presName="sibSpaceThree" presStyleCnt="0"/>
      <dgm:spPr/>
    </dgm:pt>
    <dgm:pt modelId="{2542C260-55F5-4B1C-850D-1808E3A549C3}" type="pres">
      <dgm:prSet presAssocID="{2AA3A6A3-DDEE-4008-A799-E3C28EAD6378}" presName="vertThree" presStyleCnt="0"/>
      <dgm:spPr/>
    </dgm:pt>
    <dgm:pt modelId="{15F4C4BB-BB96-4F0C-9EA0-30D23FCC8A47}" type="pres">
      <dgm:prSet presAssocID="{2AA3A6A3-DDEE-4008-A799-E3C28EAD6378}" presName="txThree" presStyleLbl="node3" presStyleIdx="3" presStyleCnt="6" custScaleY="50776" custLinFactNeighborX="-1950" custLinFactNeighborY="-2765">
        <dgm:presLayoutVars>
          <dgm:chPref val="3"/>
        </dgm:presLayoutVars>
      </dgm:prSet>
      <dgm:spPr/>
    </dgm:pt>
    <dgm:pt modelId="{ACC71195-5263-4504-BD98-09ACDCAA23C1}" type="pres">
      <dgm:prSet presAssocID="{2AA3A6A3-DDEE-4008-A799-E3C28EAD6378}" presName="horzThree" presStyleCnt="0"/>
      <dgm:spPr/>
    </dgm:pt>
    <dgm:pt modelId="{F588AC75-4E98-43B4-824A-10C4A0F97EC5}" type="pres">
      <dgm:prSet presAssocID="{2DA73466-9957-4B23-8F39-BE773C2C399F}" presName="sibSpaceThree" presStyleCnt="0"/>
      <dgm:spPr/>
    </dgm:pt>
    <dgm:pt modelId="{E5B30D9E-3C8E-4F38-BE16-047951BC124C}" type="pres">
      <dgm:prSet presAssocID="{664655F2-D49D-46D9-AC10-B888672C3332}" presName="vertThree" presStyleCnt="0"/>
      <dgm:spPr/>
    </dgm:pt>
    <dgm:pt modelId="{CF62ED23-F6AF-4DD8-ABD5-A315A00DDDF0}" type="pres">
      <dgm:prSet presAssocID="{664655F2-D49D-46D9-AC10-B888672C3332}" presName="txThree" presStyleLbl="node3" presStyleIdx="4" presStyleCnt="6" custScaleY="50776" custLinFactNeighborX="-1301" custLinFactNeighborY="-2765">
        <dgm:presLayoutVars>
          <dgm:chPref val="3"/>
        </dgm:presLayoutVars>
      </dgm:prSet>
      <dgm:spPr/>
    </dgm:pt>
    <dgm:pt modelId="{E3A4DB8D-D73D-4414-B0ED-2B6EA7A86D9F}" type="pres">
      <dgm:prSet presAssocID="{664655F2-D49D-46D9-AC10-B888672C3332}" presName="horzThree" presStyleCnt="0"/>
      <dgm:spPr/>
    </dgm:pt>
    <dgm:pt modelId="{F8EB7F7C-E5C4-4BF9-9F14-B5B89A800A76}" type="pres">
      <dgm:prSet presAssocID="{E8E0D848-CF97-409A-B0EA-FD565D01DFCE}" presName="sibSpaceTwo" presStyleCnt="0"/>
      <dgm:spPr/>
    </dgm:pt>
    <dgm:pt modelId="{02B535C0-D929-4600-8C8F-60DA749B91A0}" type="pres">
      <dgm:prSet presAssocID="{96884AE0-BFDE-4F94-A52D-E7A1CE0BFC12}" presName="vertTwo" presStyleCnt="0"/>
      <dgm:spPr/>
    </dgm:pt>
    <dgm:pt modelId="{407F49AA-5A71-41BA-9A89-3A376D09A22B}" type="pres">
      <dgm:prSet presAssocID="{96884AE0-BFDE-4F94-A52D-E7A1CE0BFC12}" presName="txTwo" presStyleLbl="node2" presStyleIdx="2" presStyleCnt="3" custScaleY="40063">
        <dgm:presLayoutVars>
          <dgm:chPref val="3"/>
        </dgm:presLayoutVars>
      </dgm:prSet>
      <dgm:spPr/>
    </dgm:pt>
    <dgm:pt modelId="{F512A937-B749-408F-855A-8BECAB3A3A30}" type="pres">
      <dgm:prSet presAssocID="{96884AE0-BFDE-4F94-A52D-E7A1CE0BFC12}" presName="parTransTwo" presStyleCnt="0"/>
      <dgm:spPr/>
    </dgm:pt>
    <dgm:pt modelId="{36DE1D08-B85B-4815-9469-76BEC9E2525D}" type="pres">
      <dgm:prSet presAssocID="{96884AE0-BFDE-4F94-A52D-E7A1CE0BFC12}" presName="horzTwo" presStyleCnt="0"/>
      <dgm:spPr/>
    </dgm:pt>
    <dgm:pt modelId="{7F352686-15C6-4626-9104-43E9901EE503}" type="pres">
      <dgm:prSet presAssocID="{13F805E5-5480-4B56-A4AC-33704A7F6811}" presName="vertThree" presStyleCnt="0"/>
      <dgm:spPr/>
    </dgm:pt>
    <dgm:pt modelId="{17985B4F-7D1C-4923-B80B-3AB93A6B1FD1}" type="pres">
      <dgm:prSet presAssocID="{13F805E5-5480-4B56-A4AC-33704A7F6811}" presName="txThree" presStyleLbl="node3" presStyleIdx="5" presStyleCnt="6" custScaleY="49246" custLinFactNeighborY="-2863">
        <dgm:presLayoutVars>
          <dgm:chPref val="3"/>
        </dgm:presLayoutVars>
      </dgm:prSet>
      <dgm:spPr/>
    </dgm:pt>
    <dgm:pt modelId="{B35C2288-B960-42E8-A723-295B3DC25FEF}" type="pres">
      <dgm:prSet presAssocID="{13F805E5-5480-4B56-A4AC-33704A7F6811}" presName="horzThree" presStyleCnt="0"/>
      <dgm:spPr/>
    </dgm:pt>
  </dgm:ptLst>
  <dgm:cxnLst>
    <dgm:cxn modelId="{B8791364-E03F-428C-93CF-6796A9555402}" type="presOf" srcId="{13F805E5-5480-4B56-A4AC-33704A7F6811}" destId="{17985B4F-7D1C-4923-B80B-3AB93A6B1FD1}" srcOrd="0" destOrd="0" presId="urn:microsoft.com/office/officeart/2005/8/layout/hierarchy4"/>
    <dgm:cxn modelId="{AB3D7C45-DF4E-4DFD-90D9-B6987A2AA3C1}" srcId="{96884AE0-BFDE-4F94-A52D-E7A1CE0BFC12}" destId="{13F805E5-5480-4B56-A4AC-33704A7F6811}" srcOrd="0" destOrd="0" parTransId="{EE5AD391-8E9B-4B80-8FE3-BF4E2D81FE0D}" sibTransId="{3DF36183-B77F-49A6-B89E-2A2A73287413}"/>
    <dgm:cxn modelId="{12C5E76A-97D1-4D91-AAF5-FBF38741B635}" srcId="{24BA898D-0D84-40C6-8BE8-754702115127}" destId="{070B3643-1AA1-4639-8058-2002BC6122BB}" srcOrd="0" destOrd="0" parTransId="{95D804D9-3281-4BAB-B995-FB94661B0705}" sibTransId="{AF17A164-ED45-4A6E-B359-701DEDF8F1E5}"/>
    <dgm:cxn modelId="{AC28B26D-A6C6-4182-B1AA-5515BEBD2D29}" type="presOf" srcId="{4540C368-D866-4110-A815-3268D399F783}" destId="{5D2A469E-4700-4024-A9FF-F3A1B3C240C1}" srcOrd="0" destOrd="0" presId="urn:microsoft.com/office/officeart/2005/8/layout/hierarchy4"/>
    <dgm:cxn modelId="{7ABB9C6E-DE83-48D3-97AE-431E15D33A2F}" srcId="{2244DC33-EBA2-49AD-AE6C-6EFD1A88EEBC}" destId="{D7A2D91E-7A0B-4C0B-B75A-955B61CE20CF}" srcOrd="0" destOrd="0" parTransId="{199DAE4C-1648-4663-A3D9-CB587973CED1}" sibTransId="{5005BE32-25D8-4587-9FDA-5A1368B0EC57}"/>
    <dgm:cxn modelId="{809F9370-EB83-4229-9351-31116F516440}" srcId="{070B3643-1AA1-4639-8058-2002BC6122BB}" destId="{2244DC33-EBA2-49AD-AE6C-6EFD1A88EEBC}" srcOrd="1" destOrd="0" parTransId="{DB7C0FAA-0E91-488B-8FFF-6430C027743C}" sibTransId="{E8E0D848-CF97-409A-B0EA-FD565D01DFCE}"/>
    <dgm:cxn modelId="{16CB0E56-8440-4204-99AC-5D8BFC72AF20}" srcId="{F3800E18-1457-4448-AD62-6BFEF235BE81}" destId="{09D4F720-A02B-44E6-9CD4-0BB4AE936A3D}" srcOrd="1" destOrd="0" parTransId="{7A8DCCF1-A46D-43CF-9035-551B435038E4}" sibTransId="{1D501C9F-6FF8-4042-B24A-DFC0579E36A0}"/>
    <dgm:cxn modelId="{36491257-2C37-444C-8A94-683E8E96C871}" srcId="{070B3643-1AA1-4639-8058-2002BC6122BB}" destId="{F3800E18-1457-4448-AD62-6BFEF235BE81}" srcOrd="0" destOrd="0" parTransId="{288FA388-7CC5-4EA8-89EB-B19458BB75B8}" sibTransId="{5642DBF1-28A0-49DB-95D7-2FC3A3837C63}"/>
    <dgm:cxn modelId="{5F9EB758-726C-4D4B-A0B5-34F4A6C9C3EA}" type="presOf" srcId="{D7A2D91E-7A0B-4C0B-B75A-955B61CE20CF}" destId="{63DB3277-0D37-486B-AC23-5CF664D07064}" srcOrd="0" destOrd="0" presId="urn:microsoft.com/office/officeart/2005/8/layout/hierarchy4"/>
    <dgm:cxn modelId="{3B914B8B-3DC6-4323-B413-E55D6880F614}" type="presOf" srcId="{96884AE0-BFDE-4F94-A52D-E7A1CE0BFC12}" destId="{407F49AA-5A71-41BA-9A89-3A376D09A22B}" srcOrd="0" destOrd="0" presId="urn:microsoft.com/office/officeart/2005/8/layout/hierarchy4"/>
    <dgm:cxn modelId="{ADC95B8E-0DEB-48A8-919C-2A51F470B6C1}" type="presOf" srcId="{2244DC33-EBA2-49AD-AE6C-6EFD1A88EEBC}" destId="{D6A97C9F-AC41-4E76-8DA4-A9F9411A15AC}" srcOrd="0" destOrd="0" presId="urn:microsoft.com/office/officeart/2005/8/layout/hierarchy4"/>
    <dgm:cxn modelId="{07CBEC92-B694-44A5-B632-4429A4341EBA}" type="presOf" srcId="{09D4F720-A02B-44E6-9CD4-0BB4AE936A3D}" destId="{B9025DE7-2D31-40D3-B4B9-C20CDEC1269C}" srcOrd="0" destOrd="0" presId="urn:microsoft.com/office/officeart/2005/8/layout/hierarchy4"/>
    <dgm:cxn modelId="{49691297-F72F-4A9C-A4E4-DC41A5349C01}" type="presOf" srcId="{24BA898D-0D84-40C6-8BE8-754702115127}" destId="{4CCBCCA1-4B98-47EA-B6B0-23E3FC2D3144}" srcOrd="0" destOrd="0" presId="urn:microsoft.com/office/officeart/2005/8/layout/hierarchy4"/>
    <dgm:cxn modelId="{09D5E9B4-8424-4536-90C6-F0D7DF00E78D}" srcId="{070B3643-1AA1-4639-8058-2002BC6122BB}" destId="{96884AE0-BFDE-4F94-A52D-E7A1CE0BFC12}" srcOrd="2" destOrd="0" parTransId="{B8608DA3-729A-4501-AF9B-D9B426654577}" sibTransId="{A99D0CAB-358E-42DD-843F-852A5AC16BFB}"/>
    <dgm:cxn modelId="{3A6668BE-C642-44C0-8E04-E56049AD3C0A}" srcId="{F3800E18-1457-4448-AD62-6BFEF235BE81}" destId="{4540C368-D866-4110-A815-3268D399F783}" srcOrd="0" destOrd="0" parTransId="{2020D52B-6E6B-411F-A713-EEF59EC813B5}" sibTransId="{11653611-551C-498E-A1E5-3C68FE0C6568}"/>
    <dgm:cxn modelId="{5F03C8C7-74CE-4FFA-BDC8-67393066154E}" srcId="{2244DC33-EBA2-49AD-AE6C-6EFD1A88EEBC}" destId="{2AA3A6A3-DDEE-4008-A799-E3C28EAD6378}" srcOrd="1" destOrd="0" parTransId="{69556D16-0328-4159-BC7A-50FE7CA72E2A}" sibTransId="{2DA73466-9957-4B23-8F39-BE773C2C399F}"/>
    <dgm:cxn modelId="{8ED761CC-52AC-445C-B8CB-8C7B724E2097}" type="presOf" srcId="{070B3643-1AA1-4639-8058-2002BC6122BB}" destId="{FDDA94E8-3279-4D16-AFA8-9545CA4B035E}" srcOrd="0" destOrd="0" presId="urn:microsoft.com/office/officeart/2005/8/layout/hierarchy4"/>
    <dgm:cxn modelId="{D68DFCE9-2B0E-4884-A0A0-901D282CEE1F}" type="presOf" srcId="{2AA3A6A3-DDEE-4008-A799-E3C28EAD6378}" destId="{15F4C4BB-BB96-4F0C-9EA0-30D23FCC8A47}" srcOrd="0" destOrd="0" presId="urn:microsoft.com/office/officeart/2005/8/layout/hierarchy4"/>
    <dgm:cxn modelId="{554CE6F8-29B0-40D7-9848-2FC48BF56AEB}" type="presOf" srcId="{F3800E18-1457-4448-AD62-6BFEF235BE81}" destId="{96B498D1-1BB2-40E5-9CBD-5D3D22B26C45}" srcOrd="0" destOrd="0" presId="urn:microsoft.com/office/officeart/2005/8/layout/hierarchy4"/>
    <dgm:cxn modelId="{FC2FECFC-0D17-431F-96A2-9FFBCB333A24}" type="presOf" srcId="{664655F2-D49D-46D9-AC10-B888672C3332}" destId="{CF62ED23-F6AF-4DD8-ABD5-A315A00DDDF0}" srcOrd="0" destOrd="0" presId="urn:microsoft.com/office/officeart/2005/8/layout/hierarchy4"/>
    <dgm:cxn modelId="{6EC330FD-A888-457C-A2FF-8D680B22CC21}" srcId="{2244DC33-EBA2-49AD-AE6C-6EFD1A88EEBC}" destId="{664655F2-D49D-46D9-AC10-B888672C3332}" srcOrd="2" destOrd="0" parTransId="{B1E4C6B2-EA87-4FF6-8CDF-748B926021D9}" sibTransId="{721724FB-FEB0-411B-B490-AFBE4B20D968}"/>
    <dgm:cxn modelId="{CC059EB0-EA0E-4168-9A69-F3FD0F793122}" type="presParOf" srcId="{4CCBCCA1-4B98-47EA-B6B0-23E3FC2D3144}" destId="{AF22706B-763E-41AD-86DE-630053D56FC7}" srcOrd="0" destOrd="0" presId="urn:microsoft.com/office/officeart/2005/8/layout/hierarchy4"/>
    <dgm:cxn modelId="{5D41A695-2C52-4231-B296-714F85E6A020}" type="presParOf" srcId="{AF22706B-763E-41AD-86DE-630053D56FC7}" destId="{FDDA94E8-3279-4D16-AFA8-9545CA4B035E}" srcOrd="0" destOrd="0" presId="urn:microsoft.com/office/officeart/2005/8/layout/hierarchy4"/>
    <dgm:cxn modelId="{CC536075-C56A-416F-B79E-B3513B61A7C1}" type="presParOf" srcId="{AF22706B-763E-41AD-86DE-630053D56FC7}" destId="{B7B5B9D7-EA8B-4A26-ADE3-754509067C30}" srcOrd="1" destOrd="0" presId="urn:microsoft.com/office/officeart/2005/8/layout/hierarchy4"/>
    <dgm:cxn modelId="{0E877EE3-988B-4B0F-93D5-D97808F55AC0}" type="presParOf" srcId="{AF22706B-763E-41AD-86DE-630053D56FC7}" destId="{D17B3494-715F-484B-A8B7-56921AB7BDFF}" srcOrd="2" destOrd="0" presId="urn:microsoft.com/office/officeart/2005/8/layout/hierarchy4"/>
    <dgm:cxn modelId="{74046ADC-D799-4496-AC93-83CDCBFE0A55}" type="presParOf" srcId="{D17B3494-715F-484B-A8B7-56921AB7BDFF}" destId="{49F8B306-A1B8-4F43-A09B-8B3E1E53BDF9}" srcOrd="0" destOrd="0" presId="urn:microsoft.com/office/officeart/2005/8/layout/hierarchy4"/>
    <dgm:cxn modelId="{21AB4EF1-635C-4DC0-8A61-8C0F2E6FA56C}" type="presParOf" srcId="{49F8B306-A1B8-4F43-A09B-8B3E1E53BDF9}" destId="{96B498D1-1BB2-40E5-9CBD-5D3D22B26C45}" srcOrd="0" destOrd="0" presId="urn:microsoft.com/office/officeart/2005/8/layout/hierarchy4"/>
    <dgm:cxn modelId="{FB19DBD9-2A47-4477-9F29-F095DE958300}" type="presParOf" srcId="{49F8B306-A1B8-4F43-A09B-8B3E1E53BDF9}" destId="{26C35E93-9221-495D-A14F-173AF4E3D475}" srcOrd="1" destOrd="0" presId="urn:microsoft.com/office/officeart/2005/8/layout/hierarchy4"/>
    <dgm:cxn modelId="{9D40B819-D055-4EED-9ED6-5DB51DB62A5A}" type="presParOf" srcId="{49F8B306-A1B8-4F43-A09B-8B3E1E53BDF9}" destId="{DCA63510-0CF1-4E90-89E1-B155329BD7D1}" srcOrd="2" destOrd="0" presId="urn:microsoft.com/office/officeart/2005/8/layout/hierarchy4"/>
    <dgm:cxn modelId="{CA45E372-E7E7-441D-B5AA-745C65CD4605}" type="presParOf" srcId="{DCA63510-0CF1-4E90-89E1-B155329BD7D1}" destId="{24CC4953-8C95-494B-8E71-4A05ADD8F0BD}" srcOrd="0" destOrd="0" presId="urn:microsoft.com/office/officeart/2005/8/layout/hierarchy4"/>
    <dgm:cxn modelId="{83F737D0-9800-47F8-BCDC-D834B3BF9B70}" type="presParOf" srcId="{24CC4953-8C95-494B-8E71-4A05ADD8F0BD}" destId="{5D2A469E-4700-4024-A9FF-F3A1B3C240C1}" srcOrd="0" destOrd="0" presId="urn:microsoft.com/office/officeart/2005/8/layout/hierarchy4"/>
    <dgm:cxn modelId="{9E34BA0C-22FE-4CA5-A6BD-2658DB936240}" type="presParOf" srcId="{24CC4953-8C95-494B-8E71-4A05ADD8F0BD}" destId="{224A90C7-B775-4BDD-A036-49BED2974010}" srcOrd="1" destOrd="0" presId="urn:microsoft.com/office/officeart/2005/8/layout/hierarchy4"/>
    <dgm:cxn modelId="{5E092C2F-F1B0-4E73-85EC-E30B22D0EE6C}" type="presParOf" srcId="{DCA63510-0CF1-4E90-89E1-B155329BD7D1}" destId="{DC6ECF47-925D-43B7-92B7-A2B1FBF21B77}" srcOrd="1" destOrd="0" presId="urn:microsoft.com/office/officeart/2005/8/layout/hierarchy4"/>
    <dgm:cxn modelId="{138E9BF4-6007-400C-ACB8-B28ED5DAFAC8}" type="presParOf" srcId="{DCA63510-0CF1-4E90-89E1-B155329BD7D1}" destId="{3AEF5A8F-3314-4681-B522-CCDC95B0D640}" srcOrd="2" destOrd="0" presId="urn:microsoft.com/office/officeart/2005/8/layout/hierarchy4"/>
    <dgm:cxn modelId="{9B9C102E-3B45-420D-B21A-3E19EF17AFDB}" type="presParOf" srcId="{3AEF5A8F-3314-4681-B522-CCDC95B0D640}" destId="{B9025DE7-2D31-40D3-B4B9-C20CDEC1269C}" srcOrd="0" destOrd="0" presId="urn:microsoft.com/office/officeart/2005/8/layout/hierarchy4"/>
    <dgm:cxn modelId="{36CBCC58-ED56-429A-907E-7D79075BD686}" type="presParOf" srcId="{3AEF5A8F-3314-4681-B522-CCDC95B0D640}" destId="{F7B3BCA8-F3CA-4FAE-A20D-2326B257446E}" srcOrd="1" destOrd="0" presId="urn:microsoft.com/office/officeart/2005/8/layout/hierarchy4"/>
    <dgm:cxn modelId="{09768114-A0A7-429A-A463-A5050EE23828}" type="presParOf" srcId="{D17B3494-715F-484B-A8B7-56921AB7BDFF}" destId="{7D7095C7-F67E-467D-AE78-B5F1FF07BD7D}" srcOrd="1" destOrd="0" presId="urn:microsoft.com/office/officeart/2005/8/layout/hierarchy4"/>
    <dgm:cxn modelId="{5E826A4E-3E84-4251-A259-0BEBFDA4700C}" type="presParOf" srcId="{D17B3494-715F-484B-A8B7-56921AB7BDFF}" destId="{552A56DF-8A13-4FF5-81B7-74315D97AE49}" srcOrd="2" destOrd="0" presId="urn:microsoft.com/office/officeart/2005/8/layout/hierarchy4"/>
    <dgm:cxn modelId="{479743C7-5373-4604-993D-047845E1B2BC}" type="presParOf" srcId="{552A56DF-8A13-4FF5-81B7-74315D97AE49}" destId="{D6A97C9F-AC41-4E76-8DA4-A9F9411A15AC}" srcOrd="0" destOrd="0" presId="urn:microsoft.com/office/officeart/2005/8/layout/hierarchy4"/>
    <dgm:cxn modelId="{9CADA4A7-A1D0-4C6D-8396-1FC7E5B8CC35}" type="presParOf" srcId="{552A56DF-8A13-4FF5-81B7-74315D97AE49}" destId="{127805A9-D11E-403F-BAE9-C0CB35D0D521}" srcOrd="1" destOrd="0" presId="urn:microsoft.com/office/officeart/2005/8/layout/hierarchy4"/>
    <dgm:cxn modelId="{7CC81365-AA12-49D6-A5C9-C3F2EC4525FE}" type="presParOf" srcId="{552A56DF-8A13-4FF5-81B7-74315D97AE49}" destId="{5FB3034D-357F-41D1-AA62-0CB8CC3A11E2}" srcOrd="2" destOrd="0" presId="urn:microsoft.com/office/officeart/2005/8/layout/hierarchy4"/>
    <dgm:cxn modelId="{17BD2134-836D-4454-9C0E-D3B05FED5E23}" type="presParOf" srcId="{5FB3034D-357F-41D1-AA62-0CB8CC3A11E2}" destId="{4C9AE991-2CF2-4D86-A439-36837E94E0EB}" srcOrd="0" destOrd="0" presId="urn:microsoft.com/office/officeart/2005/8/layout/hierarchy4"/>
    <dgm:cxn modelId="{5A4931B7-225F-49F9-B09F-D36074D4944C}" type="presParOf" srcId="{4C9AE991-2CF2-4D86-A439-36837E94E0EB}" destId="{63DB3277-0D37-486B-AC23-5CF664D07064}" srcOrd="0" destOrd="0" presId="urn:microsoft.com/office/officeart/2005/8/layout/hierarchy4"/>
    <dgm:cxn modelId="{CB93F6C1-023D-4F6F-A74C-1D9A55F9A0A8}" type="presParOf" srcId="{4C9AE991-2CF2-4D86-A439-36837E94E0EB}" destId="{DD9E7C48-8F91-4026-AEDF-DDB394504CDC}" srcOrd="1" destOrd="0" presId="urn:microsoft.com/office/officeart/2005/8/layout/hierarchy4"/>
    <dgm:cxn modelId="{5B8B6765-DA38-4526-8479-F359B4E3B7AD}" type="presParOf" srcId="{5FB3034D-357F-41D1-AA62-0CB8CC3A11E2}" destId="{381054CE-A9B4-4CB9-A039-88E4BF5C319E}" srcOrd="1" destOrd="0" presId="urn:microsoft.com/office/officeart/2005/8/layout/hierarchy4"/>
    <dgm:cxn modelId="{98BD8973-2301-4A91-BF76-6937EEAF9523}" type="presParOf" srcId="{5FB3034D-357F-41D1-AA62-0CB8CC3A11E2}" destId="{2542C260-55F5-4B1C-850D-1808E3A549C3}" srcOrd="2" destOrd="0" presId="urn:microsoft.com/office/officeart/2005/8/layout/hierarchy4"/>
    <dgm:cxn modelId="{D8E8AD41-915B-4C79-9563-A60A2E423855}" type="presParOf" srcId="{2542C260-55F5-4B1C-850D-1808E3A549C3}" destId="{15F4C4BB-BB96-4F0C-9EA0-30D23FCC8A47}" srcOrd="0" destOrd="0" presId="urn:microsoft.com/office/officeart/2005/8/layout/hierarchy4"/>
    <dgm:cxn modelId="{92EBCFE1-5856-4F0B-BEFB-A5E5D3B7D0B4}" type="presParOf" srcId="{2542C260-55F5-4B1C-850D-1808E3A549C3}" destId="{ACC71195-5263-4504-BD98-09ACDCAA23C1}" srcOrd="1" destOrd="0" presId="urn:microsoft.com/office/officeart/2005/8/layout/hierarchy4"/>
    <dgm:cxn modelId="{CF9F4A27-D1BA-4D69-B107-4C8CEDCE264D}" type="presParOf" srcId="{5FB3034D-357F-41D1-AA62-0CB8CC3A11E2}" destId="{F588AC75-4E98-43B4-824A-10C4A0F97EC5}" srcOrd="3" destOrd="0" presId="urn:microsoft.com/office/officeart/2005/8/layout/hierarchy4"/>
    <dgm:cxn modelId="{38489F93-CA43-4C15-B15F-0AC209456FDA}" type="presParOf" srcId="{5FB3034D-357F-41D1-AA62-0CB8CC3A11E2}" destId="{E5B30D9E-3C8E-4F38-BE16-047951BC124C}" srcOrd="4" destOrd="0" presId="urn:microsoft.com/office/officeart/2005/8/layout/hierarchy4"/>
    <dgm:cxn modelId="{26FA6457-3A19-44E9-B75E-7C0C9C16E442}" type="presParOf" srcId="{E5B30D9E-3C8E-4F38-BE16-047951BC124C}" destId="{CF62ED23-F6AF-4DD8-ABD5-A315A00DDDF0}" srcOrd="0" destOrd="0" presId="urn:microsoft.com/office/officeart/2005/8/layout/hierarchy4"/>
    <dgm:cxn modelId="{4455CCBD-2758-4EFF-B89D-2EE2D76156A9}" type="presParOf" srcId="{E5B30D9E-3C8E-4F38-BE16-047951BC124C}" destId="{E3A4DB8D-D73D-4414-B0ED-2B6EA7A86D9F}" srcOrd="1" destOrd="0" presId="urn:microsoft.com/office/officeart/2005/8/layout/hierarchy4"/>
    <dgm:cxn modelId="{AB3E98FC-F78B-4D7F-87B3-38DF1649648A}" type="presParOf" srcId="{D17B3494-715F-484B-A8B7-56921AB7BDFF}" destId="{F8EB7F7C-E5C4-4BF9-9F14-B5B89A800A76}" srcOrd="3" destOrd="0" presId="urn:microsoft.com/office/officeart/2005/8/layout/hierarchy4"/>
    <dgm:cxn modelId="{7DC9903F-B497-4EA6-997C-B687BDF125A4}" type="presParOf" srcId="{D17B3494-715F-484B-A8B7-56921AB7BDFF}" destId="{02B535C0-D929-4600-8C8F-60DA749B91A0}" srcOrd="4" destOrd="0" presId="urn:microsoft.com/office/officeart/2005/8/layout/hierarchy4"/>
    <dgm:cxn modelId="{4BC94E1C-9E09-42CC-B62C-6F9BC9FF3236}" type="presParOf" srcId="{02B535C0-D929-4600-8C8F-60DA749B91A0}" destId="{407F49AA-5A71-41BA-9A89-3A376D09A22B}" srcOrd="0" destOrd="0" presId="urn:microsoft.com/office/officeart/2005/8/layout/hierarchy4"/>
    <dgm:cxn modelId="{9AE32B5F-F662-469E-B309-54FD0BF749F2}" type="presParOf" srcId="{02B535C0-D929-4600-8C8F-60DA749B91A0}" destId="{F512A937-B749-408F-855A-8BECAB3A3A30}" srcOrd="1" destOrd="0" presId="urn:microsoft.com/office/officeart/2005/8/layout/hierarchy4"/>
    <dgm:cxn modelId="{BEEB8CA2-E5EA-473E-AFA3-FBA9F858C196}" type="presParOf" srcId="{02B535C0-D929-4600-8C8F-60DA749B91A0}" destId="{36DE1D08-B85B-4815-9469-76BEC9E2525D}" srcOrd="2" destOrd="0" presId="urn:microsoft.com/office/officeart/2005/8/layout/hierarchy4"/>
    <dgm:cxn modelId="{79343A9B-280F-417D-BC3B-1C28376497D0}" type="presParOf" srcId="{36DE1D08-B85B-4815-9469-76BEC9E2525D}" destId="{7F352686-15C6-4626-9104-43E9901EE503}" srcOrd="0" destOrd="0" presId="urn:microsoft.com/office/officeart/2005/8/layout/hierarchy4"/>
    <dgm:cxn modelId="{F8582AE5-DE01-4CE6-98B5-975082A358D5}" type="presParOf" srcId="{7F352686-15C6-4626-9104-43E9901EE503}" destId="{17985B4F-7D1C-4923-B80B-3AB93A6B1FD1}" srcOrd="0" destOrd="0" presId="urn:microsoft.com/office/officeart/2005/8/layout/hierarchy4"/>
    <dgm:cxn modelId="{F06B6CAF-1E27-49E3-8A06-A94E669E586B}" type="presParOf" srcId="{7F352686-15C6-4626-9104-43E9901EE503}" destId="{B35C2288-B960-42E8-A723-295B3DC25FEF}" srcOrd="1" destOrd="0" presId="urn:microsoft.com/office/officeart/2005/8/layout/hierarchy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4F090-306A-4648-B027-3A140B1BFEFA}" type="doc">
      <dgm:prSet loTypeId="urn:microsoft.com/office/officeart/2008/layout/PictureAccentList" loCatId="list" qsTypeId="urn:microsoft.com/office/officeart/2005/8/quickstyle/simple1" qsCatId="simple" csTypeId="urn:microsoft.com/office/officeart/2005/8/colors/accent2_1" csCatId="accent2" phldr="1"/>
      <dgm:spPr/>
      <dgm:t>
        <a:bodyPr/>
        <a:lstStyle/>
        <a:p>
          <a:endParaRPr lang="en-US"/>
        </a:p>
      </dgm:t>
    </dgm:pt>
    <dgm:pt modelId="{787264C0-3651-4F60-8275-2A752D992098}">
      <dgm:prSet phldrT="[Text]" custT="1"/>
      <dgm:spPr>
        <a:ln>
          <a:noFill/>
        </a:ln>
      </dgm:spPr>
      <dgm:t>
        <a:bodyPr/>
        <a:lstStyle/>
        <a:p>
          <a:pPr algn="l">
            <a:buClr>
              <a:srgbClr val="83BD00"/>
            </a:buClr>
            <a:buSzTx/>
            <a:buFont typeface="Arial" panose="020B0604020202020204" pitchFamily="34" charset="0"/>
            <a:buChar char="•"/>
          </a:pPr>
          <a:r>
            <a:rPr lang="en-US" sz="2400" b="1">
              <a:solidFill>
                <a:schemeClr val="tx2"/>
              </a:solidFill>
              <a:latin typeface="Calibri"/>
              <a:ea typeface="Calibri"/>
              <a:cs typeface="Arial"/>
            </a:rPr>
            <a:t>Bidders do NOT need to:</a:t>
          </a:r>
        </a:p>
      </dgm:t>
    </dgm:pt>
    <dgm:pt modelId="{86C54650-7669-4457-97AB-140416AC8648}" type="parTrans" cxnId="{D5901F7D-CB2E-44C0-9BF0-44496B302DCA}">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EB8CC2A1-E6BB-4D26-BE2F-02C943F1AE00}" type="sibTrans" cxnId="{D5901F7D-CB2E-44C0-9BF0-44496B302DCA}">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C197542A-24F4-4B2E-8B1F-1203CB2972A4}">
      <dgm:prSet phldrT="[Text]" custT="1"/>
      <dgm:spPr>
        <a:ln>
          <a:noFill/>
        </a:ln>
      </dgm:spPr>
      <dgm:t>
        <a:bodyPr/>
        <a:lstStyle/>
        <a:p>
          <a:pPr algn="l">
            <a:buClr>
              <a:srgbClr val="83BD00"/>
            </a:buClr>
            <a:buSzTx/>
            <a:buFont typeface="Arial" panose="020B0604020202020204" pitchFamily="34" charset="0"/>
            <a:buChar char="•"/>
          </a:pPr>
          <a:r>
            <a:rPr lang="en-US" sz="2400" b="1">
              <a:solidFill>
                <a:schemeClr val="tx2"/>
              </a:solidFill>
              <a:latin typeface="Calibri"/>
              <a:ea typeface="Calibri"/>
              <a:cs typeface="Arial"/>
            </a:rPr>
            <a:t>Bidders need to:</a:t>
          </a:r>
        </a:p>
      </dgm:t>
    </dgm:pt>
    <dgm:pt modelId="{0CD3FD47-2F8B-4F12-B593-A73FB5A28317}" type="parTrans" cxnId="{1CE4F5F5-0C24-4DFB-8DBD-D36243C74789}">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794423E3-321F-48B6-87DB-5BFDADC11E4F}" type="sibTrans" cxnId="{1CE4F5F5-0C24-4DFB-8DBD-D36243C74789}">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DA54C3D1-FCA5-4B2A-ABC2-123C5A858DA3}">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Be in the food industry</a:t>
          </a:r>
        </a:p>
      </dgm:t>
    </dgm:pt>
    <dgm:pt modelId="{59532BF9-6CB2-407A-9B94-1F9363E7F5C6}" type="parTrans" cxnId="{56836E19-A94D-4722-921A-A0D223989F56}">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849F55F3-618E-473B-A905-6A8DDBF4F567}" type="sibTrans" cxnId="{56836E19-A94D-4722-921A-A0D223989F56}">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4935DAE2-CAF1-44A7-889D-32FB4A79C8AA}">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Be in a Food Desert Community</a:t>
          </a:r>
        </a:p>
      </dgm:t>
    </dgm:pt>
    <dgm:pt modelId="{73E0B41F-3F03-4306-B9DE-1CE617820639}" type="parTrans" cxnId="{993B1964-234A-4EBD-B1E4-4A0AD35FEDD3}">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97CEE544-E067-4E6E-ADEF-3FBB1DBA67C3}" type="sibTrans" cxnId="{993B1964-234A-4EBD-B1E4-4A0AD35FEDD3}">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FB162595-97EC-4499-A43D-6DABE9008E77}">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Be NJ CBT or IPT filers</a:t>
          </a:r>
        </a:p>
      </dgm:t>
    </dgm:pt>
    <dgm:pt modelId="{581AA0BE-F238-40CC-ADBB-DDA146ECFDE9}" type="parTrans" cxnId="{D9DD474B-8FB8-481E-B6E2-19CE790A86AA}">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706C513E-2D8F-4EBD-8A61-67A8609F8087}" type="sibTrans" cxnId="{D9DD474B-8FB8-481E-B6E2-19CE790A86AA}">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EEBBFAFF-2757-4E2E-A456-57933EB26197}">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Be in good standing with NJ DOL, DEP, and Taxation</a:t>
          </a:r>
        </a:p>
      </dgm:t>
    </dgm:pt>
    <dgm:pt modelId="{7B1677DB-57DC-4EA3-95DB-1C990B9D0916}" type="parTrans" cxnId="{FA635310-77FE-4522-AE40-C3DDD68B7D5E}">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FDC0F78B-636F-4BB2-84A9-86A8F1CBA476}" type="sibTrans" cxnId="{FA635310-77FE-4522-AE40-C3DDD68B7D5E}">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6381C3DB-F5ED-4ACF-9E85-2BF4BB2C0293}">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Request at least $500,000 in tax credits</a:t>
          </a:r>
        </a:p>
      </dgm:t>
    </dgm:pt>
    <dgm:pt modelId="{16E0E823-2104-4FA8-ADE0-2193788D859E}" type="parTrans" cxnId="{22FE4E4E-0A28-4588-BE0C-803FEF170290}">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034AB704-6112-42B5-BFDA-240BA116B643}" type="sibTrans" cxnId="{22FE4E4E-0A28-4588-BE0C-803FEF170290}">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970A4409-78D5-482B-B324-5CF1E24503EB}">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Bid at least $0.85 per dollar of tax credits</a:t>
          </a:r>
        </a:p>
      </dgm:t>
    </dgm:pt>
    <dgm:pt modelId="{35A62E53-FCDE-4401-BD76-39AD907EE6D9}" type="parTrans" cxnId="{C6D4781E-5CB0-4842-BEB4-8236E144BA85}">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EDBBE357-A39F-4F92-B0B0-7831218801B2}" type="sibTrans" cxnId="{C6D4781E-5CB0-4842-BEB4-8236E144BA85}">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4B81261A-4A02-461C-8D2B-0C9EDD19B13D}">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Pay a refundable deposit of 10% of total bid, up to $500,000 </a:t>
          </a:r>
        </a:p>
      </dgm:t>
    </dgm:pt>
    <dgm:pt modelId="{26EBC9E2-F33F-43B4-9889-9770B04DBACF}" type="parTrans" cxnId="{DCC9CD5C-706C-4308-A54E-04BA17DD81A8}">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97BFB8CC-C9CB-4DB8-852D-0868E56A55BF}" type="sibTrans" cxnId="{DCC9CD5C-706C-4308-A54E-04BA17DD81A8}">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B661A47D-A372-47F2-9C93-A7073EEA832E}">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Make any ongoing commitments beyond the purchase transaction</a:t>
          </a:r>
        </a:p>
      </dgm:t>
    </dgm:pt>
    <dgm:pt modelId="{943D0CE3-98F7-4C40-A74D-7EFF27533DB6}" type="parTrans" cxnId="{66FF5D78-E212-4C81-BDF2-BD7A1BC18471}">
      <dgm:prSet/>
      <dgm:spPr/>
      <dgm:t>
        <a:bodyPr/>
        <a:lstStyle/>
        <a:p>
          <a:endParaRPr lang="en-US" sz="1800">
            <a:solidFill>
              <a:schemeClr val="tx2"/>
            </a:solidFill>
            <a:latin typeface="Arial" panose="020B0604020202020204" pitchFamily="34" charset="0"/>
            <a:cs typeface="Arial" panose="020B0604020202020204" pitchFamily="34" charset="0"/>
          </a:endParaRPr>
        </a:p>
      </dgm:t>
    </dgm:pt>
    <dgm:pt modelId="{DA85B06E-C374-416F-9BAD-CCE647F88164}" type="sibTrans" cxnId="{66FF5D78-E212-4C81-BDF2-BD7A1BC18471}">
      <dgm:prSet/>
      <dgm:spPr/>
      <dgm:t>
        <a:bodyPr/>
        <a:lstStyle/>
        <a:p>
          <a:endParaRPr lang="en-US" sz="1800">
            <a:solidFill>
              <a:schemeClr val="tx2"/>
            </a:solidFill>
            <a:latin typeface="Arial" panose="020B0604020202020204" pitchFamily="34" charset="0"/>
            <a:cs typeface="Arial" panose="020B0604020202020204" pitchFamily="34" charset="0"/>
          </a:endParaRPr>
        </a:p>
      </dgm:t>
    </dgm:pt>
    <dgm:pt modelId="{5F5393AB-2C55-4D9F-AAA1-E6BB39D4B4D7}">
      <dgm:prSet phldrT="[Text]" custT="1"/>
      <dgm:spPr>
        <a:ln>
          <a:noFill/>
        </a:ln>
      </dgm:spPr>
      <dgm:t>
        <a:bodyPr/>
        <a:lstStyle/>
        <a:p>
          <a:pPr algn="l">
            <a:buClr>
              <a:srgbClr val="83BD00"/>
            </a:buClr>
            <a:buSzTx/>
            <a:buFont typeface="Arial" panose="020B0604020202020204" pitchFamily="34" charset="0"/>
            <a:buChar char="•"/>
          </a:pPr>
          <a:r>
            <a:rPr lang="en-US" sz="1800">
              <a:solidFill>
                <a:schemeClr val="tx2"/>
              </a:solidFill>
              <a:latin typeface="Calibri"/>
              <a:ea typeface="Calibri"/>
              <a:cs typeface="Arial"/>
            </a:rPr>
            <a:t>Undergo standard NJEDA legal review</a:t>
          </a:r>
        </a:p>
      </dgm:t>
    </dgm:pt>
    <dgm:pt modelId="{76C828BE-CA72-47E8-BDAF-1367137D8482}" type="parTrans" cxnId="{61F351EE-69A2-4A44-8C97-94B1239BC207}">
      <dgm:prSet/>
      <dgm:spPr/>
      <dgm:t>
        <a:bodyPr/>
        <a:lstStyle/>
        <a:p>
          <a:endParaRPr lang="en-US" sz="1800">
            <a:solidFill>
              <a:schemeClr val="tx2"/>
            </a:solidFill>
            <a:latin typeface="Arial" panose="020B0604020202020204" pitchFamily="34" charset="0"/>
            <a:cs typeface="Arial" panose="020B0604020202020204" pitchFamily="34" charset="0"/>
          </a:endParaRPr>
        </a:p>
      </dgm:t>
    </dgm:pt>
    <dgm:pt modelId="{3FEEFA88-E42C-4B3F-B58E-2C74C9B47AF4}" type="sibTrans" cxnId="{61F351EE-69A2-4A44-8C97-94B1239BC207}">
      <dgm:prSet/>
      <dgm:spPr/>
      <dgm:t>
        <a:bodyPr/>
        <a:lstStyle/>
        <a:p>
          <a:endParaRPr lang="en-US" sz="1800">
            <a:solidFill>
              <a:schemeClr val="tx2"/>
            </a:solidFill>
            <a:latin typeface="Arial" panose="020B0604020202020204" pitchFamily="34" charset="0"/>
            <a:cs typeface="Arial" panose="020B0604020202020204" pitchFamily="34" charset="0"/>
          </a:endParaRPr>
        </a:p>
      </dgm:t>
    </dgm:pt>
    <dgm:pt modelId="{BDA82DCA-9166-41FA-8503-A0EF6ADA9716}" type="pres">
      <dgm:prSet presAssocID="{7FA4F090-306A-4648-B027-3A140B1BFEFA}" presName="layout" presStyleCnt="0">
        <dgm:presLayoutVars>
          <dgm:chMax/>
          <dgm:chPref/>
          <dgm:dir/>
          <dgm:animOne val="branch"/>
          <dgm:animLvl val="lvl"/>
          <dgm:resizeHandles/>
        </dgm:presLayoutVars>
      </dgm:prSet>
      <dgm:spPr/>
    </dgm:pt>
    <dgm:pt modelId="{5F880DD8-F493-493C-A1DE-398AB86EB74D}" type="pres">
      <dgm:prSet presAssocID="{787264C0-3651-4F60-8275-2A752D992098}" presName="root" presStyleCnt="0">
        <dgm:presLayoutVars>
          <dgm:chMax/>
          <dgm:chPref val="4"/>
        </dgm:presLayoutVars>
      </dgm:prSet>
      <dgm:spPr/>
    </dgm:pt>
    <dgm:pt modelId="{DEEB2C79-8FF6-4C09-B7B0-F22BBE18DAEB}" type="pres">
      <dgm:prSet presAssocID="{787264C0-3651-4F60-8275-2A752D992098}" presName="rootComposite" presStyleCnt="0">
        <dgm:presLayoutVars/>
      </dgm:prSet>
      <dgm:spPr/>
    </dgm:pt>
    <dgm:pt modelId="{7901B575-F9A6-4335-8BD4-E4D34B95EB1F}" type="pres">
      <dgm:prSet presAssocID="{787264C0-3651-4F60-8275-2A752D992098}" presName="rootText" presStyleLbl="node0" presStyleIdx="0" presStyleCnt="2">
        <dgm:presLayoutVars>
          <dgm:chMax/>
          <dgm:chPref val="4"/>
        </dgm:presLayoutVars>
      </dgm:prSet>
      <dgm:spPr/>
    </dgm:pt>
    <dgm:pt modelId="{DF687E2C-3554-4BA4-817A-C2788E227AF6}" type="pres">
      <dgm:prSet presAssocID="{787264C0-3651-4F60-8275-2A752D992098}" presName="childShape" presStyleCnt="0">
        <dgm:presLayoutVars>
          <dgm:chMax val="0"/>
          <dgm:chPref val="0"/>
        </dgm:presLayoutVars>
      </dgm:prSet>
      <dgm:spPr/>
    </dgm:pt>
    <dgm:pt modelId="{3F8CB7DB-14C0-48F0-8DAA-13B7A9B85D65}" type="pres">
      <dgm:prSet presAssocID="{DA54C3D1-FCA5-4B2A-ABC2-123C5A858DA3}" presName="childComposite" presStyleCnt="0">
        <dgm:presLayoutVars>
          <dgm:chMax val="0"/>
          <dgm:chPref val="0"/>
        </dgm:presLayoutVars>
      </dgm:prSet>
      <dgm:spPr/>
    </dgm:pt>
    <dgm:pt modelId="{D3ABEF18-4054-4B99-B4CC-964F833103B2}" type="pres">
      <dgm:prSet presAssocID="{DA54C3D1-FCA5-4B2A-ABC2-123C5A858DA3}" presName="Image"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F1BC2A5E-561D-4086-8573-E05D4980436D}" type="pres">
      <dgm:prSet presAssocID="{DA54C3D1-FCA5-4B2A-ABC2-123C5A858DA3}" presName="childText" presStyleLbl="lnNode1" presStyleIdx="0" presStyleCnt="9" custScaleY="126036">
        <dgm:presLayoutVars>
          <dgm:chMax val="0"/>
          <dgm:chPref val="0"/>
          <dgm:bulletEnabled val="1"/>
        </dgm:presLayoutVars>
      </dgm:prSet>
      <dgm:spPr/>
    </dgm:pt>
    <dgm:pt modelId="{25C3BAE5-2076-4E74-ABD5-900710DB4A49}" type="pres">
      <dgm:prSet presAssocID="{4935DAE2-CAF1-44A7-889D-32FB4A79C8AA}" presName="childComposite" presStyleCnt="0">
        <dgm:presLayoutVars>
          <dgm:chMax val="0"/>
          <dgm:chPref val="0"/>
        </dgm:presLayoutVars>
      </dgm:prSet>
      <dgm:spPr/>
    </dgm:pt>
    <dgm:pt modelId="{8CA636F9-1C26-4BB1-A07A-4DBA01425664}" type="pres">
      <dgm:prSet presAssocID="{4935DAE2-CAF1-44A7-889D-32FB4A79C8AA}" presName="Image"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p with pin outline"/>
        </a:ext>
      </dgm:extLst>
    </dgm:pt>
    <dgm:pt modelId="{62CE7E7C-9718-42E8-99D6-5BC9A3C1F299}" type="pres">
      <dgm:prSet presAssocID="{4935DAE2-CAF1-44A7-889D-32FB4A79C8AA}" presName="childText" presStyleLbl="lnNode1" presStyleIdx="1" presStyleCnt="9" custScaleY="126036">
        <dgm:presLayoutVars>
          <dgm:chMax val="0"/>
          <dgm:chPref val="0"/>
          <dgm:bulletEnabled val="1"/>
        </dgm:presLayoutVars>
      </dgm:prSet>
      <dgm:spPr/>
    </dgm:pt>
    <dgm:pt modelId="{11DBDF56-5E1D-4D3E-A52B-8A113AA75098}" type="pres">
      <dgm:prSet presAssocID="{B661A47D-A372-47F2-9C93-A7073EEA832E}" presName="childComposite" presStyleCnt="0">
        <dgm:presLayoutVars>
          <dgm:chMax val="0"/>
          <dgm:chPref val="0"/>
        </dgm:presLayoutVars>
      </dgm:prSet>
      <dgm:spPr/>
    </dgm:pt>
    <dgm:pt modelId="{38A3405D-3D7D-4628-A81B-613C47A6E4F0}" type="pres">
      <dgm:prSet presAssocID="{B661A47D-A372-47F2-9C93-A7073EEA832E}" presName="Image"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AD0CFB89-E91D-4C02-843C-AC26BB7476D3}" type="pres">
      <dgm:prSet presAssocID="{B661A47D-A372-47F2-9C93-A7073EEA832E}" presName="childText" presStyleLbl="lnNode1" presStyleIdx="2" presStyleCnt="9" custScaleY="126036">
        <dgm:presLayoutVars>
          <dgm:chMax val="0"/>
          <dgm:chPref val="0"/>
          <dgm:bulletEnabled val="1"/>
        </dgm:presLayoutVars>
      </dgm:prSet>
      <dgm:spPr/>
    </dgm:pt>
    <dgm:pt modelId="{F6FE5788-ED54-4761-8EDE-31E28DC1D698}" type="pres">
      <dgm:prSet presAssocID="{C197542A-24F4-4B2E-8B1F-1203CB2972A4}" presName="root" presStyleCnt="0">
        <dgm:presLayoutVars>
          <dgm:chMax/>
          <dgm:chPref val="4"/>
        </dgm:presLayoutVars>
      </dgm:prSet>
      <dgm:spPr/>
    </dgm:pt>
    <dgm:pt modelId="{F08811DC-44AE-4995-8D32-0E3817D7015B}" type="pres">
      <dgm:prSet presAssocID="{C197542A-24F4-4B2E-8B1F-1203CB2972A4}" presName="rootComposite" presStyleCnt="0">
        <dgm:presLayoutVars/>
      </dgm:prSet>
      <dgm:spPr/>
    </dgm:pt>
    <dgm:pt modelId="{41832843-1596-4554-939D-3935DB59FE20}" type="pres">
      <dgm:prSet presAssocID="{C197542A-24F4-4B2E-8B1F-1203CB2972A4}" presName="rootText" presStyleLbl="node0" presStyleIdx="1" presStyleCnt="2">
        <dgm:presLayoutVars>
          <dgm:chMax/>
          <dgm:chPref val="4"/>
        </dgm:presLayoutVars>
      </dgm:prSet>
      <dgm:spPr/>
    </dgm:pt>
    <dgm:pt modelId="{73869467-6FC7-4B54-AAB6-E3C677D12691}" type="pres">
      <dgm:prSet presAssocID="{C197542A-24F4-4B2E-8B1F-1203CB2972A4}" presName="childShape" presStyleCnt="0">
        <dgm:presLayoutVars>
          <dgm:chMax val="0"/>
          <dgm:chPref val="0"/>
        </dgm:presLayoutVars>
      </dgm:prSet>
      <dgm:spPr/>
    </dgm:pt>
    <dgm:pt modelId="{3EB32FFF-EDEF-4C8B-9FA1-5BCA57E10C86}" type="pres">
      <dgm:prSet presAssocID="{FB162595-97EC-4499-A43D-6DABE9008E77}" presName="childComposite" presStyleCnt="0">
        <dgm:presLayoutVars>
          <dgm:chMax val="0"/>
          <dgm:chPref val="0"/>
        </dgm:presLayoutVars>
      </dgm:prSet>
      <dgm:spPr/>
    </dgm:pt>
    <dgm:pt modelId="{FD4CA664-14A9-4A48-8636-F1785DF75B38}" type="pres">
      <dgm:prSet presAssocID="{FB162595-97EC-4499-A43D-6DABE9008E77}" presName="Image"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ax outline"/>
        </a:ext>
      </dgm:extLst>
    </dgm:pt>
    <dgm:pt modelId="{09FF6E0A-AF62-4256-8C4E-B002111BC5F5}" type="pres">
      <dgm:prSet presAssocID="{FB162595-97EC-4499-A43D-6DABE9008E77}" presName="childText" presStyleLbl="lnNode1" presStyleIdx="3" presStyleCnt="9" custScaleY="126036">
        <dgm:presLayoutVars>
          <dgm:chMax val="0"/>
          <dgm:chPref val="0"/>
          <dgm:bulletEnabled val="1"/>
        </dgm:presLayoutVars>
      </dgm:prSet>
      <dgm:spPr/>
    </dgm:pt>
    <dgm:pt modelId="{850686DA-80B6-4F46-AF0B-550FAF103614}" type="pres">
      <dgm:prSet presAssocID="{EEBBFAFF-2757-4E2E-A456-57933EB26197}" presName="childComposite" presStyleCnt="0">
        <dgm:presLayoutVars>
          <dgm:chMax val="0"/>
          <dgm:chPref val="0"/>
        </dgm:presLayoutVars>
      </dgm:prSet>
      <dgm:spPr/>
    </dgm:pt>
    <dgm:pt modelId="{FA2E6C48-E4B6-4247-BA02-21DA0B4C1F6B}" type="pres">
      <dgm:prSet presAssocID="{EEBBFAFF-2757-4E2E-A456-57933EB26197}" presName="Image"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ecklist outline"/>
        </a:ext>
      </dgm:extLst>
    </dgm:pt>
    <dgm:pt modelId="{6CC3C352-3293-4544-BE58-40601449B5A1}" type="pres">
      <dgm:prSet presAssocID="{EEBBFAFF-2757-4E2E-A456-57933EB26197}" presName="childText" presStyleLbl="lnNode1" presStyleIdx="4" presStyleCnt="9" custScaleY="126036">
        <dgm:presLayoutVars>
          <dgm:chMax val="0"/>
          <dgm:chPref val="0"/>
          <dgm:bulletEnabled val="1"/>
        </dgm:presLayoutVars>
      </dgm:prSet>
      <dgm:spPr/>
    </dgm:pt>
    <dgm:pt modelId="{424AAA24-4BC1-460A-874F-DAE78EC55208}" type="pres">
      <dgm:prSet presAssocID="{6381C3DB-F5ED-4ACF-9E85-2BF4BB2C0293}" presName="childComposite" presStyleCnt="0">
        <dgm:presLayoutVars>
          <dgm:chMax val="0"/>
          <dgm:chPref val="0"/>
        </dgm:presLayoutVars>
      </dgm:prSet>
      <dgm:spPr/>
    </dgm:pt>
    <dgm:pt modelId="{26C4511B-0DA7-4EC1-8C84-0B1D6B4A4C83}" type="pres">
      <dgm:prSet presAssocID="{6381C3DB-F5ED-4ACF-9E85-2BF4BB2C0293}" presName="Image"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Money outline"/>
        </a:ext>
      </dgm:extLst>
    </dgm:pt>
    <dgm:pt modelId="{7BDC5ABF-0C55-4F3D-84F1-8B0B50E600A2}" type="pres">
      <dgm:prSet presAssocID="{6381C3DB-F5ED-4ACF-9E85-2BF4BB2C0293}" presName="childText" presStyleLbl="lnNode1" presStyleIdx="5" presStyleCnt="9" custScaleY="126036">
        <dgm:presLayoutVars>
          <dgm:chMax val="0"/>
          <dgm:chPref val="0"/>
          <dgm:bulletEnabled val="1"/>
        </dgm:presLayoutVars>
      </dgm:prSet>
      <dgm:spPr/>
    </dgm:pt>
    <dgm:pt modelId="{0FDF56E4-B16E-4D6A-8386-378725F6A92A}" type="pres">
      <dgm:prSet presAssocID="{970A4409-78D5-482B-B324-5CF1E24503EB}" presName="childComposite" presStyleCnt="0">
        <dgm:presLayoutVars>
          <dgm:chMax val="0"/>
          <dgm:chPref val="0"/>
        </dgm:presLayoutVars>
      </dgm:prSet>
      <dgm:spPr/>
    </dgm:pt>
    <dgm:pt modelId="{AA1D413A-E182-46F1-B573-6F84C8CBBDD6}" type="pres">
      <dgm:prSet presAssocID="{970A4409-78D5-482B-B324-5CF1E24503EB}" presName="Image"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Gavel outline"/>
        </a:ext>
      </dgm:extLst>
    </dgm:pt>
    <dgm:pt modelId="{4B1F57F0-378B-49DC-A3A0-1BCEA1A3BB0D}" type="pres">
      <dgm:prSet presAssocID="{970A4409-78D5-482B-B324-5CF1E24503EB}" presName="childText" presStyleLbl="lnNode1" presStyleIdx="6" presStyleCnt="9" custScaleY="126036">
        <dgm:presLayoutVars>
          <dgm:chMax val="0"/>
          <dgm:chPref val="0"/>
          <dgm:bulletEnabled val="1"/>
        </dgm:presLayoutVars>
      </dgm:prSet>
      <dgm:spPr/>
    </dgm:pt>
    <dgm:pt modelId="{657B6F4D-A00A-4551-84B1-7F87B5DB9D3D}" type="pres">
      <dgm:prSet presAssocID="{4B81261A-4A02-461C-8D2B-0C9EDD19B13D}" presName="childComposite" presStyleCnt="0">
        <dgm:presLayoutVars>
          <dgm:chMax val="0"/>
          <dgm:chPref val="0"/>
        </dgm:presLayoutVars>
      </dgm:prSet>
      <dgm:spPr/>
    </dgm:pt>
    <dgm:pt modelId="{26447983-9B47-48E4-8CC0-A0B216C15AB5}" type="pres">
      <dgm:prSet presAssocID="{4B81261A-4A02-461C-8D2B-0C9EDD19B13D}" presName="Image" presStyleLbl="node1" presStyleIdx="7" presStyleCnt="9"/>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Transfer1 outline"/>
        </a:ext>
      </dgm:extLst>
    </dgm:pt>
    <dgm:pt modelId="{EE82FAD8-82A7-4236-AAB3-81D3E96CFD03}" type="pres">
      <dgm:prSet presAssocID="{4B81261A-4A02-461C-8D2B-0C9EDD19B13D}" presName="childText" presStyleLbl="lnNode1" presStyleIdx="7" presStyleCnt="9" custScaleY="126036">
        <dgm:presLayoutVars>
          <dgm:chMax val="0"/>
          <dgm:chPref val="0"/>
          <dgm:bulletEnabled val="1"/>
        </dgm:presLayoutVars>
      </dgm:prSet>
      <dgm:spPr/>
    </dgm:pt>
    <dgm:pt modelId="{77AA232F-B72A-42CD-AD98-7F7E8DF0561C}" type="pres">
      <dgm:prSet presAssocID="{5F5393AB-2C55-4D9F-AAA1-E6BB39D4B4D7}" presName="childComposite" presStyleCnt="0">
        <dgm:presLayoutVars>
          <dgm:chMax val="0"/>
          <dgm:chPref val="0"/>
        </dgm:presLayoutVars>
      </dgm:prSet>
      <dgm:spPr/>
    </dgm:pt>
    <dgm:pt modelId="{4C090F4A-4E72-4295-9C65-CFCCAF0FB2FD}" type="pres">
      <dgm:prSet presAssocID="{5F5393AB-2C55-4D9F-AAA1-E6BB39D4B4D7}" presName="Image"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a:ln>
          <a:noFill/>
        </a:ln>
      </dgm:spPr>
      <dgm:extLst>
        <a:ext uri="{E40237B7-FDA0-4F09-8148-C483321AD2D9}">
          <dgm14:cNvPr xmlns:dgm14="http://schemas.microsoft.com/office/drawing/2010/diagram" id="0" name="" descr="Court outline"/>
        </a:ext>
      </dgm:extLst>
    </dgm:pt>
    <dgm:pt modelId="{C5B222AA-9310-4EF6-A5D9-744CC90D4075}" type="pres">
      <dgm:prSet presAssocID="{5F5393AB-2C55-4D9F-AAA1-E6BB39D4B4D7}" presName="childText" presStyleLbl="lnNode1" presStyleIdx="8" presStyleCnt="9">
        <dgm:presLayoutVars>
          <dgm:chMax val="0"/>
          <dgm:chPref val="0"/>
          <dgm:bulletEnabled val="1"/>
        </dgm:presLayoutVars>
      </dgm:prSet>
      <dgm:spPr/>
    </dgm:pt>
  </dgm:ptLst>
  <dgm:cxnLst>
    <dgm:cxn modelId="{FA635310-77FE-4522-AE40-C3DDD68B7D5E}" srcId="{C197542A-24F4-4B2E-8B1F-1203CB2972A4}" destId="{EEBBFAFF-2757-4E2E-A456-57933EB26197}" srcOrd="1" destOrd="0" parTransId="{7B1677DB-57DC-4EA3-95DB-1C990B9D0916}" sibTransId="{FDC0F78B-636F-4BB2-84A9-86A8F1CBA476}"/>
    <dgm:cxn modelId="{56836E19-A94D-4722-921A-A0D223989F56}" srcId="{787264C0-3651-4F60-8275-2A752D992098}" destId="{DA54C3D1-FCA5-4B2A-ABC2-123C5A858DA3}" srcOrd="0" destOrd="0" parTransId="{59532BF9-6CB2-407A-9B94-1F9363E7F5C6}" sibTransId="{849F55F3-618E-473B-A905-6A8DDBF4F567}"/>
    <dgm:cxn modelId="{C6D4781E-5CB0-4842-BEB4-8236E144BA85}" srcId="{C197542A-24F4-4B2E-8B1F-1203CB2972A4}" destId="{970A4409-78D5-482B-B324-5CF1E24503EB}" srcOrd="3" destOrd="0" parTransId="{35A62E53-FCDE-4401-BD76-39AD907EE6D9}" sibTransId="{EDBBE357-A39F-4F92-B0B0-7831218801B2}"/>
    <dgm:cxn modelId="{58E75B39-F5C8-4D80-BFDB-7D3885DC93FC}" type="presOf" srcId="{4B81261A-4A02-461C-8D2B-0C9EDD19B13D}" destId="{EE82FAD8-82A7-4236-AAB3-81D3E96CFD03}" srcOrd="0" destOrd="0" presId="urn:microsoft.com/office/officeart/2008/layout/PictureAccentList"/>
    <dgm:cxn modelId="{1B7F2A3C-39AD-49E0-B410-02C6937BCA8A}" type="presOf" srcId="{4935DAE2-CAF1-44A7-889D-32FB4A79C8AA}" destId="{62CE7E7C-9718-42E8-99D6-5BC9A3C1F299}" srcOrd="0" destOrd="0" presId="urn:microsoft.com/office/officeart/2008/layout/PictureAccentList"/>
    <dgm:cxn modelId="{DCC9CD5C-706C-4308-A54E-04BA17DD81A8}" srcId="{C197542A-24F4-4B2E-8B1F-1203CB2972A4}" destId="{4B81261A-4A02-461C-8D2B-0C9EDD19B13D}" srcOrd="4" destOrd="0" parTransId="{26EBC9E2-F33F-43B4-9889-9770B04DBACF}" sibTransId="{97BFB8CC-C9CB-4DB8-852D-0868E56A55BF}"/>
    <dgm:cxn modelId="{9004375D-E0C7-4A8D-88D3-B0BED75A467E}" type="presOf" srcId="{787264C0-3651-4F60-8275-2A752D992098}" destId="{7901B575-F9A6-4335-8BD4-E4D34B95EB1F}" srcOrd="0" destOrd="0" presId="urn:microsoft.com/office/officeart/2008/layout/PictureAccentList"/>
    <dgm:cxn modelId="{39FA1743-D5D4-4C9F-828B-42258EC557DD}" type="presOf" srcId="{5F5393AB-2C55-4D9F-AAA1-E6BB39D4B4D7}" destId="{C5B222AA-9310-4EF6-A5D9-744CC90D4075}" srcOrd="0" destOrd="0" presId="urn:microsoft.com/office/officeart/2008/layout/PictureAccentList"/>
    <dgm:cxn modelId="{993B1964-234A-4EBD-B1E4-4A0AD35FEDD3}" srcId="{787264C0-3651-4F60-8275-2A752D992098}" destId="{4935DAE2-CAF1-44A7-889D-32FB4A79C8AA}" srcOrd="1" destOrd="0" parTransId="{73E0B41F-3F03-4306-B9DE-1CE617820639}" sibTransId="{97CEE544-E067-4E6E-ADEF-3FBB1DBA67C3}"/>
    <dgm:cxn modelId="{D9DD474B-8FB8-481E-B6E2-19CE790A86AA}" srcId="{C197542A-24F4-4B2E-8B1F-1203CB2972A4}" destId="{FB162595-97EC-4499-A43D-6DABE9008E77}" srcOrd="0" destOrd="0" parTransId="{581AA0BE-F238-40CC-ADBB-DDA146ECFDE9}" sibTransId="{706C513E-2D8F-4EBD-8A61-67A8609F8087}"/>
    <dgm:cxn modelId="{22FE4E4E-0A28-4588-BE0C-803FEF170290}" srcId="{C197542A-24F4-4B2E-8B1F-1203CB2972A4}" destId="{6381C3DB-F5ED-4ACF-9E85-2BF4BB2C0293}" srcOrd="2" destOrd="0" parTransId="{16E0E823-2104-4FA8-ADE0-2193788D859E}" sibTransId="{034AB704-6112-42B5-BFDA-240BA116B643}"/>
    <dgm:cxn modelId="{404A0554-962B-408E-99B4-695A322FB97B}" type="presOf" srcId="{6381C3DB-F5ED-4ACF-9E85-2BF4BB2C0293}" destId="{7BDC5ABF-0C55-4F3D-84F1-8B0B50E600A2}" srcOrd="0" destOrd="0" presId="urn:microsoft.com/office/officeart/2008/layout/PictureAccentList"/>
    <dgm:cxn modelId="{66FF5D78-E212-4C81-BDF2-BD7A1BC18471}" srcId="{787264C0-3651-4F60-8275-2A752D992098}" destId="{B661A47D-A372-47F2-9C93-A7073EEA832E}" srcOrd="2" destOrd="0" parTransId="{943D0CE3-98F7-4C40-A74D-7EFF27533DB6}" sibTransId="{DA85B06E-C374-416F-9BAD-CCE647F88164}"/>
    <dgm:cxn modelId="{D5901F7D-CB2E-44C0-9BF0-44496B302DCA}" srcId="{7FA4F090-306A-4648-B027-3A140B1BFEFA}" destId="{787264C0-3651-4F60-8275-2A752D992098}" srcOrd="0" destOrd="0" parTransId="{86C54650-7669-4457-97AB-140416AC8648}" sibTransId="{EB8CC2A1-E6BB-4D26-BE2F-02C943F1AE00}"/>
    <dgm:cxn modelId="{46AFD5A9-09DA-4A46-BDC4-083688A1FC74}" type="presOf" srcId="{FB162595-97EC-4499-A43D-6DABE9008E77}" destId="{09FF6E0A-AF62-4256-8C4E-B002111BC5F5}" srcOrd="0" destOrd="0" presId="urn:microsoft.com/office/officeart/2008/layout/PictureAccentList"/>
    <dgm:cxn modelId="{671C06AB-5C4C-430E-88C7-BE38AF1F2A24}" type="presOf" srcId="{970A4409-78D5-482B-B324-5CF1E24503EB}" destId="{4B1F57F0-378B-49DC-A3A0-1BCEA1A3BB0D}" srcOrd="0" destOrd="0" presId="urn:microsoft.com/office/officeart/2008/layout/PictureAccentList"/>
    <dgm:cxn modelId="{41BFB9AB-4208-4BFD-8BD3-86AC0302CC12}" type="presOf" srcId="{7FA4F090-306A-4648-B027-3A140B1BFEFA}" destId="{BDA82DCA-9166-41FA-8503-A0EF6ADA9716}" srcOrd="0" destOrd="0" presId="urn:microsoft.com/office/officeart/2008/layout/PictureAccentList"/>
    <dgm:cxn modelId="{246720B2-13CD-44DA-9665-1557F8274EB5}" type="presOf" srcId="{B661A47D-A372-47F2-9C93-A7073EEA832E}" destId="{AD0CFB89-E91D-4C02-843C-AC26BB7476D3}" srcOrd="0" destOrd="0" presId="urn:microsoft.com/office/officeart/2008/layout/PictureAccentList"/>
    <dgm:cxn modelId="{CFC51EB5-36B6-47B1-9F98-B2FD35EA567C}" type="presOf" srcId="{EEBBFAFF-2757-4E2E-A456-57933EB26197}" destId="{6CC3C352-3293-4544-BE58-40601449B5A1}" srcOrd="0" destOrd="0" presId="urn:microsoft.com/office/officeart/2008/layout/PictureAccentList"/>
    <dgm:cxn modelId="{65D7D8D4-493C-41E1-8AE7-0D0F693C0365}" type="presOf" srcId="{DA54C3D1-FCA5-4B2A-ABC2-123C5A858DA3}" destId="{F1BC2A5E-561D-4086-8573-E05D4980436D}" srcOrd="0" destOrd="0" presId="urn:microsoft.com/office/officeart/2008/layout/PictureAccentList"/>
    <dgm:cxn modelId="{61F351EE-69A2-4A44-8C97-94B1239BC207}" srcId="{C197542A-24F4-4B2E-8B1F-1203CB2972A4}" destId="{5F5393AB-2C55-4D9F-AAA1-E6BB39D4B4D7}" srcOrd="5" destOrd="0" parTransId="{76C828BE-CA72-47E8-BDAF-1367137D8482}" sibTransId="{3FEEFA88-E42C-4B3F-B58E-2C74C9B47AF4}"/>
    <dgm:cxn modelId="{E1D271EF-578E-4A51-AD81-9616BE4B61CE}" type="presOf" srcId="{C197542A-24F4-4B2E-8B1F-1203CB2972A4}" destId="{41832843-1596-4554-939D-3935DB59FE20}" srcOrd="0" destOrd="0" presId="urn:microsoft.com/office/officeart/2008/layout/PictureAccentList"/>
    <dgm:cxn modelId="{1CE4F5F5-0C24-4DFB-8DBD-D36243C74789}" srcId="{7FA4F090-306A-4648-B027-3A140B1BFEFA}" destId="{C197542A-24F4-4B2E-8B1F-1203CB2972A4}" srcOrd="1" destOrd="0" parTransId="{0CD3FD47-2F8B-4F12-B593-A73FB5A28317}" sibTransId="{794423E3-321F-48B6-87DB-5BFDADC11E4F}"/>
    <dgm:cxn modelId="{67893598-9385-47B4-AA47-4A9FEE8E5051}" type="presParOf" srcId="{BDA82DCA-9166-41FA-8503-A0EF6ADA9716}" destId="{5F880DD8-F493-493C-A1DE-398AB86EB74D}" srcOrd="0" destOrd="0" presId="urn:microsoft.com/office/officeart/2008/layout/PictureAccentList"/>
    <dgm:cxn modelId="{072CABB1-6A8A-49EB-BA48-AEF852BAC4DF}" type="presParOf" srcId="{5F880DD8-F493-493C-A1DE-398AB86EB74D}" destId="{DEEB2C79-8FF6-4C09-B7B0-F22BBE18DAEB}" srcOrd="0" destOrd="0" presId="urn:microsoft.com/office/officeart/2008/layout/PictureAccentList"/>
    <dgm:cxn modelId="{D8FDD254-6327-4C75-B8D7-18DAA73F0110}" type="presParOf" srcId="{DEEB2C79-8FF6-4C09-B7B0-F22BBE18DAEB}" destId="{7901B575-F9A6-4335-8BD4-E4D34B95EB1F}" srcOrd="0" destOrd="0" presId="urn:microsoft.com/office/officeart/2008/layout/PictureAccentList"/>
    <dgm:cxn modelId="{97B0EFE6-EB5A-4BA6-845C-175AB2385C9A}" type="presParOf" srcId="{5F880DD8-F493-493C-A1DE-398AB86EB74D}" destId="{DF687E2C-3554-4BA4-817A-C2788E227AF6}" srcOrd="1" destOrd="0" presId="urn:microsoft.com/office/officeart/2008/layout/PictureAccentList"/>
    <dgm:cxn modelId="{8B4605BC-8472-4467-992E-AC44FF75732F}" type="presParOf" srcId="{DF687E2C-3554-4BA4-817A-C2788E227AF6}" destId="{3F8CB7DB-14C0-48F0-8DAA-13B7A9B85D65}" srcOrd="0" destOrd="0" presId="urn:microsoft.com/office/officeart/2008/layout/PictureAccentList"/>
    <dgm:cxn modelId="{406CBF26-9A37-4DB9-9D1E-492E8BBBF507}" type="presParOf" srcId="{3F8CB7DB-14C0-48F0-8DAA-13B7A9B85D65}" destId="{D3ABEF18-4054-4B99-B4CC-964F833103B2}" srcOrd="0" destOrd="0" presId="urn:microsoft.com/office/officeart/2008/layout/PictureAccentList"/>
    <dgm:cxn modelId="{1A8E90C4-AFD2-4E48-8F21-C7CFC6BB40EC}" type="presParOf" srcId="{3F8CB7DB-14C0-48F0-8DAA-13B7A9B85D65}" destId="{F1BC2A5E-561D-4086-8573-E05D4980436D}" srcOrd="1" destOrd="0" presId="urn:microsoft.com/office/officeart/2008/layout/PictureAccentList"/>
    <dgm:cxn modelId="{BEBBF75E-8F88-452B-9894-5A95AA4C6FFA}" type="presParOf" srcId="{DF687E2C-3554-4BA4-817A-C2788E227AF6}" destId="{25C3BAE5-2076-4E74-ABD5-900710DB4A49}" srcOrd="1" destOrd="0" presId="urn:microsoft.com/office/officeart/2008/layout/PictureAccentList"/>
    <dgm:cxn modelId="{BD35EA7B-1A35-456F-AB7F-879BC607F026}" type="presParOf" srcId="{25C3BAE5-2076-4E74-ABD5-900710DB4A49}" destId="{8CA636F9-1C26-4BB1-A07A-4DBA01425664}" srcOrd="0" destOrd="0" presId="urn:microsoft.com/office/officeart/2008/layout/PictureAccentList"/>
    <dgm:cxn modelId="{EFCA1D84-0344-4F96-92F9-7EF08BA3F22E}" type="presParOf" srcId="{25C3BAE5-2076-4E74-ABD5-900710DB4A49}" destId="{62CE7E7C-9718-42E8-99D6-5BC9A3C1F299}" srcOrd="1" destOrd="0" presId="urn:microsoft.com/office/officeart/2008/layout/PictureAccentList"/>
    <dgm:cxn modelId="{2BBC769C-8574-4DB2-AD20-7C54E0D0EE04}" type="presParOf" srcId="{DF687E2C-3554-4BA4-817A-C2788E227AF6}" destId="{11DBDF56-5E1D-4D3E-A52B-8A113AA75098}" srcOrd="2" destOrd="0" presId="urn:microsoft.com/office/officeart/2008/layout/PictureAccentList"/>
    <dgm:cxn modelId="{8990E889-0CFA-4C51-ACEF-9C1F6F8C186D}" type="presParOf" srcId="{11DBDF56-5E1D-4D3E-A52B-8A113AA75098}" destId="{38A3405D-3D7D-4628-A81B-613C47A6E4F0}" srcOrd="0" destOrd="0" presId="urn:microsoft.com/office/officeart/2008/layout/PictureAccentList"/>
    <dgm:cxn modelId="{688AF85E-6B0C-476C-9008-0CB6AA774255}" type="presParOf" srcId="{11DBDF56-5E1D-4D3E-A52B-8A113AA75098}" destId="{AD0CFB89-E91D-4C02-843C-AC26BB7476D3}" srcOrd="1" destOrd="0" presId="urn:microsoft.com/office/officeart/2008/layout/PictureAccentList"/>
    <dgm:cxn modelId="{2E54E37E-8461-4609-A825-D1183D1D414C}" type="presParOf" srcId="{BDA82DCA-9166-41FA-8503-A0EF6ADA9716}" destId="{F6FE5788-ED54-4761-8EDE-31E28DC1D698}" srcOrd="1" destOrd="0" presId="urn:microsoft.com/office/officeart/2008/layout/PictureAccentList"/>
    <dgm:cxn modelId="{9DCFA5F4-759F-4D9F-B789-F2DBDB10B50C}" type="presParOf" srcId="{F6FE5788-ED54-4761-8EDE-31E28DC1D698}" destId="{F08811DC-44AE-4995-8D32-0E3817D7015B}" srcOrd="0" destOrd="0" presId="urn:microsoft.com/office/officeart/2008/layout/PictureAccentList"/>
    <dgm:cxn modelId="{8BBB867E-A587-49AA-B994-334D06C77D4F}" type="presParOf" srcId="{F08811DC-44AE-4995-8D32-0E3817D7015B}" destId="{41832843-1596-4554-939D-3935DB59FE20}" srcOrd="0" destOrd="0" presId="urn:microsoft.com/office/officeart/2008/layout/PictureAccentList"/>
    <dgm:cxn modelId="{3B014845-7F21-4985-93B7-D314374C9649}" type="presParOf" srcId="{F6FE5788-ED54-4761-8EDE-31E28DC1D698}" destId="{73869467-6FC7-4B54-AAB6-E3C677D12691}" srcOrd="1" destOrd="0" presId="urn:microsoft.com/office/officeart/2008/layout/PictureAccentList"/>
    <dgm:cxn modelId="{67FB18A4-D624-4C96-A41D-E0EC7FDE2D50}" type="presParOf" srcId="{73869467-6FC7-4B54-AAB6-E3C677D12691}" destId="{3EB32FFF-EDEF-4C8B-9FA1-5BCA57E10C86}" srcOrd="0" destOrd="0" presId="urn:microsoft.com/office/officeart/2008/layout/PictureAccentList"/>
    <dgm:cxn modelId="{A02712D6-0785-4D4D-87A7-37122F249AFD}" type="presParOf" srcId="{3EB32FFF-EDEF-4C8B-9FA1-5BCA57E10C86}" destId="{FD4CA664-14A9-4A48-8636-F1785DF75B38}" srcOrd="0" destOrd="0" presId="urn:microsoft.com/office/officeart/2008/layout/PictureAccentList"/>
    <dgm:cxn modelId="{2159ED7F-572C-4F27-AA92-9318306BD9A7}" type="presParOf" srcId="{3EB32FFF-EDEF-4C8B-9FA1-5BCA57E10C86}" destId="{09FF6E0A-AF62-4256-8C4E-B002111BC5F5}" srcOrd="1" destOrd="0" presId="urn:microsoft.com/office/officeart/2008/layout/PictureAccentList"/>
    <dgm:cxn modelId="{7FEC8740-45CD-49B6-91B7-FE2A2980CB24}" type="presParOf" srcId="{73869467-6FC7-4B54-AAB6-E3C677D12691}" destId="{850686DA-80B6-4F46-AF0B-550FAF103614}" srcOrd="1" destOrd="0" presId="urn:microsoft.com/office/officeart/2008/layout/PictureAccentList"/>
    <dgm:cxn modelId="{4238AF4D-580A-4F7D-8329-ECD24DEC3DF3}" type="presParOf" srcId="{850686DA-80B6-4F46-AF0B-550FAF103614}" destId="{FA2E6C48-E4B6-4247-BA02-21DA0B4C1F6B}" srcOrd="0" destOrd="0" presId="urn:microsoft.com/office/officeart/2008/layout/PictureAccentList"/>
    <dgm:cxn modelId="{7E33C5D7-A83F-48A6-A5B1-F3A7AA2A974E}" type="presParOf" srcId="{850686DA-80B6-4F46-AF0B-550FAF103614}" destId="{6CC3C352-3293-4544-BE58-40601449B5A1}" srcOrd="1" destOrd="0" presId="urn:microsoft.com/office/officeart/2008/layout/PictureAccentList"/>
    <dgm:cxn modelId="{9825BAD9-088D-4F6D-83F3-805D252B9BC4}" type="presParOf" srcId="{73869467-6FC7-4B54-AAB6-E3C677D12691}" destId="{424AAA24-4BC1-460A-874F-DAE78EC55208}" srcOrd="2" destOrd="0" presId="urn:microsoft.com/office/officeart/2008/layout/PictureAccentList"/>
    <dgm:cxn modelId="{F0A238EB-AB5F-4824-A2E8-7E811189BD7B}" type="presParOf" srcId="{424AAA24-4BC1-460A-874F-DAE78EC55208}" destId="{26C4511B-0DA7-4EC1-8C84-0B1D6B4A4C83}" srcOrd="0" destOrd="0" presId="urn:microsoft.com/office/officeart/2008/layout/PictureAccentList"/>
    <dgm:cxn modelId="{B5345B07-352A-4E3B-8C85-2F087DC64ABC}" type="presParOf" srcId="{424AAA24-4BC1-460A-874F-DAE78EC55208}" destId="{7BDC5ABF-0C55-4F3D-84F1-8B0B50E600A2}" srcOrd="1" destOrd="0" presId="urn:microsoft.com/office/officeart/2008/layout/PictureAccentList"/>
    <dgm:cxn modelId="{AB00637E-55F6-48BF-8297-9CFA7C1E0758}" type="presParOf" srcId="{73869467-6FC7-4B54-AAB6-E3C677D12691}" destId="{0FDF56E4-B16E-4D6A-8386-378725F6A92A}" srcOrd="3" destOrd="0" presId="urn:microsoft.com/office/officeart/2008/layout/PictureAccentList"/>
    <dgm:cxn modelId="{D9A63885-4282-43C0-A641-A69D2E2C87F0}" type="presParOf" srcId="{0FDF56E4-B16E-4D6A-8386-378725F6A92A}" destId="{AA1D413A-E182-46F1-B573-6F84C8CBBDD6}" srcOrd="0" destOrd="0" presId="urn:microsoft.com/office/officeart/2008/layout/PictureAccentList"/>
    <dgm:cxn modelId="{D7D4D338-D68A-4A72-8587-6E6CFADF9673}" type="presParOf" srcId="{0FDF56E4-B16E-4D6A-8386-378725F6A92A}" destId="{4B1F57F0-378B-49DC-A3A0-1BCEA1A3BB0D}" srcOrd="1" destOrd="0" presId="urn:microsoft.com/office/officeart/2008/layout/PictureAccentList"/>
    <dgm:cxn modelId="{55874AB0-A23F-4AA4-B49D-506750F64CB7}" type="presParOf" srcId="{73869467-6FC7-4B54-AAB6-E3C677D12691}" destId="{657B6F4D-A00A-4551-84B1-7F87B5DB9D3D}" srcOrd="4" destOrd="0" presId="urn:microsoft.com/office/officeart/2008/layout/PictureAccentList"/>
    <dgm:cxn modelId="{F458D377-B39B-4EFF-9657-7F4BCE0A4D7E}" type="presParOf" srcId="{657B6F4D-A00A-4551-84B1-7F87B5DB9D3D}" destId="{26447983-9B47-48E4-8CC0-A0B216C15AB5}" srcOrd="0" destOrd="0" presId="urn:microsoft.com/office/officeart/2008/layout/PictureAccentList"/>
    <dgm:cxn modelId="{927EE5FC-6041-43D4-B3C2-39829D67D7C8}" type="presParOf" srcId="{657B6F4D-A00A-4551-84B1-7F87B5DB9D3D}" destId="{EE82FAD8-82A7-4236-AAB3-81D3E96CFD03}" srcOrd="1" destOrd="0" presId="urn:microsoft.com/office/officeart/2008/layout/PictureAccentList"/>
    <dgm:cxn modelId="{A85483D2-2D50-4349-AFF6-C41828098895}" type="presParOf" srcId="{73869467-6FC7-4B54-AAB6-E3C677D12691}" destId="{77AA232F-B72A-42CD-AD98-7F7E8DF0561C}" srcOrd="5" destOrd="0" presId="urn:microsoft.com/office/officeart/2008/layout/PictureAccentList"/>
    <dgm:cxn modelId="{9AC6B25B-A8D3-47A1-B305-BBC0FDCE679B}" type="presParOf" srcId="{77AA232F-B72A-42CD-AD98-7F7E8DF0561C}" destId="{4C090F4A-4E72-4295-9C65-CFCCAF0FB2FD}" srcOrd="0" destOrd="0" presId="urn:microsoft.com/office/officeart/2008/layout/PictureAccentList"/>
    <dgm:cxn modelId="{3182276D-9118-4460-9771-EBA4CA4CB79E}" type="presParOf" srcId="{77AA232F-B72A-42CD-AD98-7F7E8DF0561C}" destId="{C5B222AA-9310-4EF6-A5D9-744CC90D407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D6A4E8-60CE-4329-A3CF-B98ED0780094}" type="doc">
      <dgm:prSet loTypeId="urn:microsoft.com/office/officeart/2005/8/layout/bProcess3" loCatId="process" qsTypeId="urn:microsoft.com/office/officeart/2005/8/quickstyle/simple1" qsCatId="simple" csTypeId="urn:microsoft.com/office/officeart/2005/8/colors/accent0_3" csCatId="mainScheme" phldr="1"/>
      <dgm:spPr/>
      <dgm:t>
        <a:bodyPr/>
        <a:lstStyle/>
        <a:p>
          <a:endParaRPr lang="en-US"/>
        </a:p>
      </dgm:t>
    </dgm:pt>
    <dgm:pt modelId="{68BBC708-FF6B-4EDF-BAF1-1AC72648B37C}">
      <dgm:prSet phldrT="[Text]" custT="1"/>
      <dgm:spPr/>
      <dgm:t>
        <a:bodyPr/>
        <a:lstStyle/>
        <a:p>
          <a:r>
            <a:rPr lang="en-US" sz="1600" b="1">
              <a:latin typeface="Calibri"/>
              <a:ea typeface="Calibri"/>
              <a:cs typeface="Arial"/>
            </a:rPr>
            <a:t>Late July, 2025: </a:t>
          </a:r>
        </a:p>
        <a:p>
          <a:r>
            <a:rPr lang="en-US" sz="1600">
              <a:latin typeface="Calibri"/>
              <a:ea typeface="Calibri"/>
              <a:cs typeface="Arial"/>
            </a:rPr>
            <a:t>Sample application &amp; template agreement  posted, initial amount announced, Q&amp;A begins</a:t>
          </a:r>
        </a:p>
      </dgm:t>
    </dgm:pt>
    <dgm:pt modelId="{9D1171FE-1596-4779-8E03-4176564DFFD7}" type="parTrans" cxnId="{B094EB1C-2735-43AF-8D21-1BBDD4B824C8}">
      <dgm:prSet/>
      <dgm:spPr/>
      <dgm:t>
        <a:bodyPr/>
        <a:lstStyle/>
        <a:p>
          <a:endParaRPr lang="en-US" sz="2400">
            <a:latin typeface="Arial" panose="020B0604020202020204" pitchFamily="34" charset="0"/>
            <a:cs typeface="Arial" panose="020B0604020202020204" pitchFamily="34" charset="0"/>
          </a:endParaRPr>
        </a:p>
      </dgm:t>
    </dgm:pt>
    <dgm:pt modelId="{1C96F545-6A74-402F-9741-BA7D4C7BE2D5}" type="sibTrans" cxnId="{B094EB1C-2735-43AF-8D21-1BBDD4B824C8}">
      <dgm:prSet custT="1"/>
      <dgm:spPr/>
      <dgm:t>
        <a:bodyPr/>
        <a:lstStyle/>
        <a:p>
          <a:endParaRPr lang="en-US" sz="700">
            <a:latin typeface="Arial" panose="020B0604020202020204" pitchFamily="34" charset="0"/>
            <a:cs typeface="Arial" panose="020B0604020202020204" pitchFamily="34" charset="0"/>
          </a:endParaRPr>
        </a:p>
      </dgm:t>
    </dgm:pt>
    <dgm:pt modelId="{B764401B-C3DE-48A0-887A-23476BB3A99B}">
      <dgm:prSet phldrT="[Text]" custT="1"/>
      <dgm:spPr/>
      <dgm:t>
        <a:bodyPr/>
        <a:lstStyle/>
        <a:p>
          <a:r>
            <a:rPr lang="en-US" sz="1600" b="1">
              <a:latin typeface="Calibri"/>
              <a:ea typeface="Calibri"/>
              <a:cs typeface="Arial"/>
            </a:rPr>
            <a:t>October 3, 2025:</a:t>
          </a:r>
        </a:p>
        <a:p>
          <a:r>
            <a:rPr lang="en-US" sz="1600">
              <a:latin typeface="Calibri"/>
              <a:ea typeface="Calibri"/>
              <a:cs typeface="Arial"/>
            </a:rPr>
            <a:t>Application closes, bids and 10% deposits due</a:t>
          </a:r>
        </a:p>
      </dgm:t>
    </dgm:pt>
    <dgm:pt modelId="{BE330ADC-2DC0-4625-B77F-C75B2E1A6388}" type="parTrans" cxnId="{46C5F3EE-0796-4836-8D1F-1DD72D39EB4F}">
      <dgm:prSet/>
      <dgm:spPr/>
      <dgm:t>
        <a:bodyPr/>
        <a:lstStyle/>
        <a:p>
          <a:endParaRPr lang="en-US" sz="2400">
            <a:latin typeface="Arial" panose="020B0604020202020204" pitchFamily="34" charset="0"/>
            <a:cs typeface="Arial" panose="020B0604020202020204" pitchFamily="34" charset="0"/>
          </a:endParaRPr>
        </a:p>
      </dgm:t>
    </dgm:pt>
    <dgm:pt modelId="{4538F489-F322-41AA-B519-CDE37722B24D}" type="sibTrans" cxnId="{46C5F3EE-0796-4836-8D1F-1DD72D39EB4F}">
      <dgm:prSet custT="1"/>
      <dgm:spPr/>
      <dgm:t>
        <a:bodyPr/>
        <a:lstStyle/>
        <a:p>
          <a:endParaRPr lang="en-US" sz="700">
            <a:latin typeface="Arial" panose="020B0604020202020204" pitchFamily="34" charset="0"/>
            <a:cs typeface="Arial" panose="020B0604020202020204" pitchFamily="34" charset="0"/>
          </a:endParaRPr>
        </a:p>
      </dgm:t>
    </dgm:pt>
    <dgm:pt modelId="{1AC3D68C-B8FB-4E04-A144-40CA97E74785}">
      <dgm:prSet phldrT="[Text]" custT="1"/>
      <dgm:spPr/>
      <dgm:t>
        <a:bodyPr/>
        <a:lstStyle/>
        <a:p>
          <a:r>
            <a:rPr lang="en-US" sz="1600">
              <a:latin typeface="Calibri"/>
              <a:ea typeface="Calibri"/>
              <a:cs typeface="Arial"/>
            </a:rPr>
            <a:t>Eligibility &amp; legal review</a:t>
          </a:r>
        </a:p>
      </dgm:t>
    </dgm:pt>
    <dgm:pt modelId="{E3DACD1C-55A6-423E-BB1A-47A9888A9EB2}" type="parTrans" cxnId="{884619E1-1530-46DA-98C8-8FAE82925E0A}">
      <dgm:prSet/>
      <dgm:spPr/>
      <dgm:t>
        <a:bodyPr/>
        <a:lstStyle/>
        <a:p>
          <a:endParaRPr lang="en-US" sz="2400">
            <a:latin typeface="Arial" panose="020B0604020202020204" pitchFamily="34" charset="0"/>
            <a:cs typeface="Arial" panose="020B0604020202020204" pitchFamily="34" charset="0"/>
          </a:endParaRPr>
        </a:p>
      </dgm:t>
    </dgm:pt>
    <dgm:pt modelId="{BB26502B-A6FA-46F5-B275-01D7B29F6F84}" type="sibTrans" cxnId="{884619E1-1530-46DA-98C8-8FAE82925E0A}">
      <dgm:prSet custT="1"/>
      <dgm:spPr/>
      <dgm:t>
        <a:bodyPr/>
        <a:lstStyle/>
        <a:p>
          <a:endParaRPr lang="en-US" sz="700">
            <a:latin typeface="Arial" panose="020B0604020202020204" pitchFamily="34" charset="0"/>
            <a:cs typeface="Arial" panose="020B0604020202020204" pitchFamily="34" charset="0"/>
          </a:endParaRPr>
        </a:p>
      </dgm:t>
    </dgm:pt>
    <dgm:pt modelId="{EB6B7AA7-629A-4DF3-AA48-A6A016FD241A}">
      <dgm:prSet custT="1"/>
      <dgm:spPr/>
      <dgm:t>
        <a:bodyPr/>
        <a:lstStyle/>
        <a:p>
          <a:r>
            <a:rPr lang="en-US" sz="1600" b="1">
              <a:latin typeface="Calibri"/>
              <a:ea typeface="Calibri"/>
              <a:cs typeface="Arial"/>
            </a:rPr>
            <a:t>Before December 31, 2025:</a:t>
          </a:r>
        </a:p>
        <a:p>
          <a:r>
            <a:rPr lang="en-US" sz="1600">
              <a:latin typeface="Calibri"/>
              <a:ea typeface="Calibri"/>
              <a:cs typeface="Arial"/>
            </a:rPr>
            <a:t>Approvals and agreements sent to successful bidders</a:t>
          </a:r>
        </a:p>
      </dgm:t>
    </dgm:pt>
    <dgm:pt modelId="{F067F398-B0C4-4100-AA3D-76D709B61B9E}" type="parTrans" cxnId="{0AE243BD-32E1-4065-901C-E822F3F81D31}">
      <dgm:prSet/>
      <dgm:spPr/>
      <dgm:t>
        <a:bodyPr/>
        <a:lstStyle/>
        <a:p>
          <a:endParaRPr lang="en-US" sz="2400">
            <a:latin typeface="Arial" panose="020B0604020202020204" pitchFamily="34" charset="0"/>
            <a:cs typeface="Arial" panose="020B0604020202020204" pitchFamily="34" charset="0"/>
          </a:endParaRPr>
        </a:p>
      </dgm:t>
    </dgm:pt>
    <dgm:pt modelId="{B08772EE-230B-4860-A2EB-65558E47AD2F}" type="sibTrans" cxnId="{0AE243BD-32E1-4065-901C-E822F3F81D31}">
      <dgm:prSet custT="1"/>
      <dgm:spPr/>
      <dgm:t>
        <a:bodyPr/>
        <a:lstStyle/>
        <a:p>
          <a:endParaRPr lang="en-US" sz="700">
            <a:latin typeface="Arial" panose="020B0604020202020204" pitchFamily="34" charset="0"/>
            <a:cs typeface="Arial" panose="020B0604020202020204" pitchFamily="34" charset="0"/>
          </a:endParaRPr>
        </a:p>
      </dgm:t>
    </dgm:pt>
    <dgm:pt modelId="{FD090938-21DB-4843-AA71-15DCE44E4D08}">
      <dgm:prSet custT="1"/>
      <dgm:spPr/>
      <dgm:t>
        <a:bodyPr/>
        <a:lstStyle/>
        <a:p>
          <a:r>
            <a:rPr lang="en-US" sz="1600" b="1">
              <a:latin typeface="Calibri"/>
              <a:ea typeface="Calibri"/>
              <a:cs typeface="Arial"/>
            </a:rPr>
            <a:t>30 business days after executing agreement:</a:t>
          </a:r>
        </a:p>
        <a:p>
          <a:r>
            <a:rPr lang="en-US" sz="1600">
              <a:latin typeface="Calibri"/>
              <a:ea typeface="Calibri"/>
              <a:cs typeface="Arial"/>
            </a:rPr>
            <a:t>Remaining bid funds due</a:t>
          </a:r>
        </a:p>
      </dgm:t>
    </dgm:pt>
    <dgm:pt modelId="{D508E889-07C5-4FE6-9A2C-24906E07D96A}" type="parTrans" cxnId="{A316CD80-29C9-495B-A005-1465D7328BD4}">
      <dgm:prSet/>
      <dgm:spPr/>
      <dgm:t>
        <a:bodyPr/>
        <a:lstStyle/>
        <a:p>
          <a:endParaRPr lang="en-US" sz="2400">
            <a:latin typeface="Arial" panose="020B0604020202020204" pitchFamily="34" charset="0"/>
            <a:cs typeface="Arial" panose="020B0604020202020204" pitchFamily="34" charset="0"/>
          </a:endParaRPr>
        </a:p>
      </dgm:t>
    </dgm:pt>
    <dgm:pt modelId="{928AE294-0B9E-4B19-A4D1-B51CB474C925}" type="sibTrans" cxnId="{A316CD80-29C9-495B-A005-1465D7328BD4}">
      <dgm:prSet custT="1"/>
      <dgm:spPr/>
      <dgm:t>
        <a:bodyPr/>
        <a:lstStyle/>
        <a:p>
          <a:endParaRPr lang="en-US" sz="700">
            <a:latin typeface="Arial" panose="020B0604020202020204" pitchFamily="34" charset="0"/>
            <a:cs typeface="Arial" panose="020B0604020202020204" pitchFamily="34" charset="0"/>
          </a:endParaRPr>
        </a:p>
      </dgm:t>
    </dgm:pt>
    <dgm:pt modelId="{AF0AA0A3-9F2E-4097-85B9-53CFF3990C36}">
      <dgm:prSet custT="1"/>
      <dgm:spPr/>
      <dgm:t>
        <a:bodyPr/>
        <a:lstStyle/>
        <a:p>
          <a:r>
            <a:rPr lang="en-US" sz="1600">
              <a:latin typeface="Calibri"/>
              <a:ea typeface="Calibri"/>
              <a:cs typeface="Arial"/>
            </a:rPr>
            <a:t>FDRA grant and loan programs funded to alleviate food deserts</a:t>
          </a:r>
        </a:p>
      </dgm:t>
    </dgm:pt>
    <dgm:pt modelId="{25D5139F-8523-4C37-A673-76AEA3D55CC4}" type="parTrans" cxnId="{FF4D901F-C8D7-4250-860A-86ED0698087E}">
      <dgm:prSet/>
      <dgm:spPr/>
      <dgm:t>
        <a:bodyPr/>
        <a:lstStyle/>
        <a:p>
          <a:endParaRPr lang="en-US" sz="2400">
            <a:latin typeface="Arial" panose="020B0604020202020204" pitchFamily="34" charset="0"/>
            <a:cs typeface="Arial" panose="020B0604020202020204" pitchFamily="34" charset="0"/>
          </a:endParaRPr>
        </a:p>
      </dgm:t>
    </dgm:pt>
    <dgm:pt modelId="{D7B6DB2E-AD46-4327-9CFF-FADA88834AC1}" type="sibTrans" cxnId="{FF4D901F-C8D7-4250-860A-86ED0698087E}">
      <dgm:prSet/>
      <dgm:spPr/>
      <dgm:t>
        <a:bodyPr/>
        <a:lstStyle/>
        <a:p>
          <a:endParaRPr lang="en-US" sz="2400">
            <a:latin typeface="Arial" panose="020B0604020202020204" pitchFamily="34" charset="0"/>
            <a:cs typeface="Arial" panose="020B0604020202020204" pitchFamily="34" charset="0"/>
          </a:endParaRPr>
        </a:p>
      </dgm:t>
    </dgm:pt>
    <dgm:pt modelId="{EC5B5663-A97A-4BBD-BAB8-40AC0C53B545}">
      <dgm:prSet phldrT="[Text]" custT="1"/>
      <dgm:spPr/>
      <dgm:t>
        <a:bodyPr/>
        <a:lstStyle/>
        <a:p>
          <a:r>
            <a:rPr lang="en-US" sz="1600">
              <a:latin typeface="Calibri"/>
              <a:ea typeface="Calibri"/>
              <a:cs typeface="Arial"/>
            </a:rPr>
            <a:t>Best and final offers sought, if oversubscribed; Tax credit awards calculated</a:t>
          </a:r>
        </a:p>
      </dgm:t>
    </dgm:pt>
    <dgm:pt modelId="{3A392038-0DAF-4362-8C8A-22A4A5F03DC0}" type="parTrans" cxnId="{E9AFA713-D628-4BE1-B0DC-07E2B843D788}">
      <dgm:prSet/>
      <dgm:spPr/>
      <dgm:t>
        <a:bodyPr/>
        <a:lstStyle/>
        <a:p>
          <a:endParaRPr lang="en-US" sz="2400">
            <a:latin typeface="Arial" panose="020B0604020202020204" pitchFamily="34" charset="0"/>
            <a:cs typeface="Arial" panose="020B0604020202020204" pitchFamily="34" charset="0"/>
          </a:endParaRPr>
        </a:p>
      </dgm:t>
    </dgm:pt>
    <dgm:pt modelId="{5F5D6044-1774-472B-8F86-C20B8BC6A4EE}" type="sibTrans" cxnId="{E9AFA713-D628-4BE1-B0DC-07E2B843D788}">
      <dgm:prSet custT="1">
        <dgm:style>
          <a:lnRef idx="1">
            <a:schemeClr val="accent2"/>
          </a:lnRef>
          <a:fillRef idx="0">
            <a:schemeClr val="accent2"/>
          </a:fillRef>
          <a:effectRef idx="0">
            <a:schemeClr val="accent2"/>
          </a:effectRef>
          <a:fontRef idx="minor">
            <a:schemeClr val="tx1"/>
          </a:fontRef>
        </dgm:style>
      </dgm:prSet>
      <dgm:spPr/>
      <dgm:t>
        <a:bodyPr/>
        <a:lstStyle/>
        <a:p>
          <a:endParaRPr lang="en-US" sz="700">
            <a:latin typeface="Arial" panose="020B0604020202020204" pitchFamily="34" charset="0"/>
            <a:cs typeface="Arial" panose="020B0604020202020204" pitchFamily="34" charset="0"/>
          </a:endParaRPr>
        </a:p>
      </dgm:t>
    </dgm:pt>
    <dgm:pt modelId="{B6D1B654-881F-4EF7-BA32-F2C140E68CA6}">
      <dgm:prSet phldrT="[Text]" custT="1"/>
      <dgm:spPr/>
      <dgm:t>
        <a:bodyPr/>
        <a:lstStyle/>
        <a:p>
          <a:r>
            <a:rPr lang="en-US" sz="1600" b="1">
              <a:latin typeface="Calibri"/>
              <a:ea typeface="Calibri"/>
              <a:cs typeface="Arial"/>
            </a:rPr>
            <a:t>September 2, 2025:</a:t>
          </a:r>
        </a:p>
        <a:p>
          <a:r>
            <a:rPr lang="en-US" sz="1600">
              <a:latin typeface="Calibri"/>
              <a:ea typeface="Calibri"/>
              <a:cs typeface="Arial"/>
            </a:rPr>
            <a:t>Online application opens</a:t>
          </a:r>
        </a:p>
      </dgm:t>
    </dgm:pt>
    <dgm:pt modelId="{A3E6FA04-1FE4-4B8F-AFCE-9701B1DED415}" type="parTrans" cxnId="{C8A040B7-4491-4207-A61B-9B9D8A10CDA5}">
      <dgm:prSet/>
      <dgm:spPr/>
      <dgm:t>
        <a:bodyPr/>
        <a:lstStyle/>
        <a:p>
          <a:endParaRPr lang="en-US" sz="2400">
            <a:latin typeface="Arial" panose="020B0604020202020204" pitchFamily="34" charset="0"/>
            <a:cs typeface="Arial" panose="020B0604020202020204" pitchFamily="34" charset="0"/>
          </a:endParaRPr>
        </a:p>
      </dgm:t>
    </dgm:pt>
    <dgm:pt modelId="{E5C4EEF4-5E0A-478E-95D8-0B2A1893470F}" type="sibTrans" cxnId="{C8A040B7-4491-4207-A61B-9B9D8A10CDA5}">
      <dgm:prSet custT="1">
        <dgm:style>
          <a:lnRef idx="1">
            <a:schemeClr val="accent2"/>
          </a:lnRef>
          <a:fillRef idx="0">
            <a:schemeClr val="accent2"/>
          </a:fillRef>
          <a:effectRef idx="0">
            <a:schemeClr val="accent2"/>
          </a:effectRef>
          <a:fontRef idx="minor">
            <a:schemeClr val="tx1"/>
          </a:fontRef>
        </dgm:style>
      </dgm:prSet>
      <dgm:spPr/>
      <dgm:t>
        <a:bodyPr/>
        <a:lstStyle/>
        <a:p>
          <a:endParaRPr lang="en-US" sz="700">
            <a:latin typeface="Arial" panose="020B0604020202020204" pitchFamily="34" charset="0"/>
            <a:cs typeface="Arial" panose="020B0604020202020204" pitchFamily="34" charset="0"/>
          </a:endParaRPr>
        </a:p>
      </dgm:t>
    </dgm:pt>
    <dgm:pt modelId="{52292BF2-5CF5-4B41-A16A-B6E655681B06}">
      <dgm:prSet custT="1"/>
      <dgm:spPr/>
      <dgm:t>
        <a:bodyPr/>
        <a:lstStyle/>
        <a:p>
          <a:r>
            <a:rPr lang="en-US" sz="1600">
              <a:latin typeface="Calibri"/>
              <a:ea typeface="Calibri"/>
              <a:cs typeface="Arial"/>
            </a:rPr>
            <a:t>Tax credit certificates issued by NJ Dept. of the Treasury</a:t>
          </a:r>
        </a:p>
      </dgm:t>
    </dgm:pt>
    <dgm:pt modelId="{89D92A5F-3DA2-4A99-BB00-C13B8BD5238C}" type="parTrans" cxnId="{1E4BC921-06EB-40F2-A06C-A3F45A5C3860}">
      <dgm:prSet/>
      <dgm:spPr/>
      <dgm:t>
        <a:bodyPr/>
        <a:lstStyle/>
        <a:p>
          <a:endParaRPr lang="en-US" sz="2400">
            <a:latin typeface="Arial" panose="020B0604020202020204" pitchFamily="34" charset="0"/>
            <a:cs typeface="Arial" panose="020B0604020202020204" pitchFamily="34" charset="0"/>
          </a:endParaRPr>
        </a:p>
      </dgm:t>
    </dgm:pt>
    <dgm:pt modelId="{76308EFA-8D40-4895-9103-C7BD368A0E92}" type="sibTrans" cxnId="{1E4BC921-06EB-40F2-A06C-A3F45A5C3860}">
      <dgm:prSet custT="1">
        <dgm:style>
          <a:lnRef idx="1">
            <a:schemeClr val="accent2"/>
          </a:lnRef>
          <a:fillRef idx="0">
            <a:schemeClr val="accent2"/>
          </a:fillRef>
          <a:effectRef idx="0">
            <a:schemeClr val="accent2"/>
          </a:effectRef>
          <a:fontRef idx="minor">
            <a:schemeClr val="tx1"/>
          </a:fontRef>
        </dgm:style>
      </dgm:prSet>
      <dgm:spPr/>
      <dgm:t>
        <a:bodyPr/>
        <a:lstStyle/>
        <a:p>
          <a:endParaRPr lang="en-US" sz="700">
            <a:latin typeface="Arial" panose="020B0604020202020204" pitchFamily="34" charset="0"/>
            <a:cs typeface="Arial" panose="020B0604020202020204" pitchFamily="34" charset="0"/>
          </a:endParaRPr>
        </a:p>
      </dgm:t>
    </dgm:pt>
    <dgm:pt modelId="{B0D38C36-C417-4704-86D6-57136C8C665D}">
      <dgm:prSet phldrT="[Text]" custT="1"/>
      <dgm:spPr/>
      <dgm:t>
        <a:bodyPr/>
        <a:lstStyle/>
        <a:p>
          <a:r>
            <a:rPr lang="en-US" sz="1600" b="1">
              <a:latin typeface="Calibri"/>
              <a:ea typeface="Calibri"/>
              <a:cs typeface="Arial"/>
            </a:rPr>
            <a:t>August 19, 2025: </a:t>
          </a:r>
        </a:p>
        <a:p>
          <a:r>
            <a:rPr lang="en-US" sz="1600">
              <a:latin typeface="Calibri"/>
              <a:ea typeface="Calibri"/>
              <a:cs typeface="Arial"/>
            </a:rPr>
            <a:t>Questions due to FDRTCAuction@njeda.gov</a:t>
          </a:r>
        </a:p>
      </dgm:t>
    </dgm:pt>
    <dgm:pt modelId="{A60C0094-D435-422B-8AE2-F30D88A4B19F}" type="parTrans" cxnId="{659BEDFB-DBF0-4983-B6C1-4408F44275F5}">
      <dgm:prSet/>
      <dgm:spPr/>
      <dgm:t>
        <a:bodyPr/>
        <a:lstStyle/>
        <a:p>
          <a:endParaRPr lang="en-US" sz="2400">
            <a:latin typeface="Arial" panose="020B0604020202020204" pitchFamily="34" charset="0"/>
            <a:cs typeface="Arial" panose="020B0604020202020204" pitchFamily="34" charset="0"/>
          </a:endParaRPr>
        </a:p>
      </dgm:t>
    </dgm:pt>
    <dgm:pt modelId="{323A6157-1E3F-4167-8390-1E898F444CEB}" type="sibTrans" cxnId="{659BEDFB-DBF0-4983-B6C1-4408F44275F5}">
      <dgm:prSet custT="1">
        <dgm:style>
          <a:lnRef idx="1">
            <a:schemeClr val="accent2"/>
          </a:lnRef>
          <a:fillRef idx="0">
            <a:schemeClr val="accent2"/>
          </a:fillRef>
          <a:effectRef idx="0">
            <a:schemeClr val="accent2"/>
          </a:effectRef>
          <a:fontRef idx="minor">
            <a:schemeClr val="tx1"/>
          </a:fontRef>
        </dgm:style>
      </dgm:prSet>
      <dgm:spPr/>
      <dgm:t>
        <a:bodyPr/>
        <a:lstStyle/>
        <a:p>
          <a:endParaRPr lang="en-US" sz="700">
            <a:latin typeface="Arial" panose="020B0604020202020204" pitchFamily="34" charset="0"/>
            <a:cs typeface="Arial" panose="020B0604020202020204" pitchFamily="34" charset="0"/>
          </a:endParaRPr>
        </a:p>
      </dgm:t>
    </dgm:pt>
    <dgm:pt modelId="{ECBB0862-7521-4AAF-89C7-3374AA5D020B}">
      <dgm:prSet phldrT="[Text]" custT="1"/>
      <dgm:spPr/>
      <dgm:t>
        <a:bodyPr/>
        <a:lstStyle/>
        <a:p>
          <a:r>
            <a:rPr lang="en-US" sz="1600" b="1">
              <a:latin typeface="Calibri"/>
              <a:ea typeface="Calibri"/>
              <a:cs typeface="Arial"/>
            </a:rPr>
            <a:t>August 26, 2025:</a:t>
          </a:r>
        </a:p>
        <a:p>
          <a:r>
            <a:rPr lang="en-US" sz="1600" b="0">
              <a:latin typeface="Calibri"/>
              <a:ea typeface="Calibri"/>
              <a:cs typeface="Arial"/>
            </a:rPr>
            <a:t>Final FAQ update posted</a:t>
          </a:r>
          <a:r>
            <a:rPr lang="en-US" sz="1600" b="1">
              <a:latin typeface="Calibri"/>
              <a:ea typeface="Calibri"/>
              <a:cs typeface="Arial"/>
            </a:rPr>
            <a:t> </a:t>
          </a:r>
        </a:p>
      </dgm:t>
    </dgm:pt>
    <dgm:pt modelId="{FB91616F-8C05-4B24-BE90-799A0D8BF87E}" type="parTrans" cxnId="{D1B09A1C-F25D-476B-B091-2460A323F2E1}">
      <dgm:prSet/>
      <dgm:spPr/>
      <dgm:t>
        <a:bodyPr/>
        <a:lstStyle/>
        <a:p>
          <a:endParaRPr lang="en-US" sz="2400">
            <a:latin typeface="Arial" panose="020B0604020202020204" pitchFamily="34" charset="0"/>
            <a:cs typeface="Arial" panose="020B0604020202020204" pitchFamily="34" charset="0"/>
          </a:endParaRPr>
        </a:p>
      </dgm:t>
    </dgm:pt>
    <dgm:pt modelId="{346F01A3-EFAE-468E-AE44-539795E98B99}" type="sibTrans" cxnId="{D1B09A1C-F25D-476B-B091-2460A323F2E1}">
      <dgm:prSet custT="1"/>
      <dgm:spPr/>
      <dgm:t>
        <a:bodyPr/>
        <a:lstStyle/>
        <a:p>
          <a:endParaRPr lang="en-US" sz="700">
            <a:latin typeface="Arial" panose="020B0604020202020204" pitchFamily="34" charset="0"/>
            <a:cs typeface="Arial" panose="020B0604020202020204" pitchFamily="34" charset="0"/>
          </a:endParaRPr>
        </a:p>
      </dgm:t>
    </dgm:pt>
    <dgm:pt modelId="{C7080149-C2D8-4BF7-9AD3-E354587F115E}" type="pres">
      <dgm:prSet presAssocID="{F3D6A4E8-60CE-4329-A3CF-B98ED0780094}" presName="Name0" presStyleCnt="0">
        <dgm:presLayoutVars>
          <dgm:dir/>
          <dgm:resizeHandles val="exact"/>
        </dgm:presLayoutVars>
      </dgm:prSet>
      <dgm:spPr/>
    </dgm:pt>
    <dgm:pt modelId="{1128D7A3-4DBB-4BB3-92F3-C71A27519DD1}" type="pres">
      <dgm:prSet presAssocID="{68BBC708-FF6B-4EDF-BAF1-1AC72648B37C}" presName="node" presStyleLbl="node1" presStyleIdx="0" presStyleCnt="11">
        <dgm:presLayoutVars>
          <dgm:bulletEnabled val="1"/>
        </dgm:presLayoutVars>
      </dgm:prSet>
      <dgm:spPr/>
    </dgm:pt>
    <dgm:pt modelId="{003B9DAE-C3F7-46B4-9AA9-37F9C819BB7C}" type="pres">
      <dgm:prSet presAssocID="{1C96F545-6A74-402F-9741-BA7D4C7BE2D5}" presName="sibTrans" presStyleLbl="sibTrans1D1" presStyleIdx="0" presStyleCnt="10"/>
      <dgm:spPr/>
    </dgm:pt>
    <dgm:pt modelId="{D8911C3A-8642-4B6F-9622-63C42D78B605}" type="pres">
      <dgm:prSet presAssocID="{1C96F545-6A74-402F-9741-BA7D4C7BE2D5}" presName="connectorText" presStyleLbl="sibTrans1D1" presStyleIdx="0" presStyleCnt="10"/>
      <dgm:spPr/>
    </dgm:pt>
    <dgm:pt modelId="{790E426E-224B-4464-AC8C-7F251D3EC5DC}" type="pres">
      <dgm:prSet presAssocID="{B0D38C36-C417-4704-86D6-57136C8C665D}" presName="node" presStyleLbl="node1" presStyleIdx="1" presStyleCnt="11">
        <dgm:presLayoutVars>
          <dgm:bulletEnabled val="1"/>
        </dgm:presLayoutVars>
      </dgm:prSet>
      <dgm:spPr/>
    </dgm:pt>
    <dgm:pt modelId="{0247A3B6-85FD-4304-AF35-EB684EAB48DF}" type="pres">
      <dgm:prSet presAssocID="{323A6157-1E3F-4167-8390-1E898F444CEB}" presName="sibTrans" presStyleLbl="sibTrans1D1" presStyleIdx="1" presStyleCnt="10"/>
      <dgm:spPr/>
    </dgm:pt>
    <dgm:pt modelId="{AF9220C4-1C68-471F-9AE2-DD732A3C1BED}" type="pres">
      <dgm:prSet presAssocID="{323A6157-1E3F-4167-8390-1E898F444CEB}" presName="connectorText" presStyleLbl="sibTrans1D1" presStyleIdx="1" presStyleCnt="10"/>
      <dgm:spPr/>
    </dgm:pt>
    <dgm:pt modelId="{DE92F55A-1207-47F1-8030-D94377543B0A}" type="pres">
      <dgm:prSet presAssocID="{ECBB0862-7521-4AAF-89C7-3374AA5D020B}" presName="node" presStyleLbl="node1" presStyleIdx="2" presStyleCnt="11">
        <dgm:presLayoutVars>
          <dgm:bulletEnabled val="1"/>
        </dgm:presLayoutVars>
      </dgm:prSet>
      <dgm:spPr/>
    </dgm:pt>
    <dgm:pt modelId="{E0CF4E54-1686-4648-8CCA-7855964BA534}" type="pres">
      <dgm:prSet presAssocID="{346F01A3-EFAE-468E-AE44-539795E98B99}" presName="sibTrans" presStyleLbl="sibTrans1D1" presStyleIdx="2" presStyleCnt="10"/>
      <dgm:spPr/>
    </dgm:pt>
    <dgm:pt modelId="{9D9B8E4B-DB71-4B17-82F3-2556A55A2FE7}" type="pres">
      <dgm:prSet presAssocID="{346F01A3-EFAE-468E-AE44-539795E98B99}" presName="connectorText" presStyleLbl="sibTrans1D1" presStyleIdx="2" presStyleCnt="10"/>
      <dgm:spPr/>
    </dgm:pt>
    <dgm:pt modelId="{81D99326-13AE-4DD6-BA3F-10D2B2954800}" type="pres">
      <dgm:prSet presAssocID="{B6D1B654-881F-4EF7-BA32-F2C140E68CA6}" presName="node" presStyleLbl="node1" presStyleIdx="3" presStyleCnt="11">
        <dgm:presLayoutVars>
          <dgm:bulletEnabled val="1"/>
        </dgm:presLayoutVars>
      </dgm:prSet>
      <dgm:spPr/>
    </dgm:pt>
    <dgm:pt modelId="{FBE296FA-8A18-4F36-A305-D5D07A260B40}" type="pres">
      <dgm:prSet presAssocID="{E5C4EEF4-5E0A-478E-95D8-0B2A1893470F}" presName="sibTrans" presStyleLbl="sibTrans1D1" presStyleIdx="3" presStyleCnt="10"/>
      <dgm:spPr/>
    </dgm:pt>
    <dgm:pt modelId="{6B694BA0-A90D-476E-AF3A-3AF9659DEE16}" type="pres">
      <dgm:prSet presAssocID="{E5C4EEF4-5E0A-478E-95D8-0B2A1893470F}" presName="connectorText" presStyleLbl="sibTrans1D1" presStyleIdx="3" presStyleCnt="10"/>
      <dgm:spPr/>
    </dgm:pt>
    <dgm:pt modelId="{B420465A-75A9-4E0F-B253-E46D1F6AAC35}" type="pres">
      <dgm:prSet presAssocID="{B764401B-C3DE-48A0-887A-23476BB3A99B}" presName="node" presStyleLbl="node1" presStyleIdx="4" presStyleCnt="11">
        <dgm:presLayoutVars>
          <dgm:bulletEnabled val="1"/>
        </dgm:presLayoutVars>
      </dgm:prSet>
      <dgm:spPr/>
    </dgm:pt>
    <dgm:pt modelId="{93C63810-3625-44C6-95A6-09AE9021F18D}" type="pres">
      <dgm:prSet presAssocID="{4538F489-F322-41AA-B519-CDE37722B24D}" presName="sibTrans" presStyleLbl="sibTrans1D1" presStyleIdx="4" presStyleCnt="10"/>
      <dgm:spPr/>
    </dgm:pt>
    <dgm:pt modelId="{A0523FF0-FC8D-4669-8F8B-6F4519FAB48E}" type="pres">
      <dgm:prSet presAssocID="{4538F489-F322-41AA-B519-CDE37722B24D}" presName="connectorText" presStyleLbl="sibTrans1D1" presStyleIdx="4" presStyleCnt="10"/>
      <dgm:spPr/>
    </dgm:pt>
    <dgm:pt modelId="{DC8A7BDD-4083-4351-AC14-9B714F67DC49}" type="pres">
      <dgm:prSet presAssocID="{1AC3D68C-B8FB-4E04-A144-40CA97E74785}" presName="node" presStyleLbl="node1" presStyleIdx="5" presStyleCnt="11" custLinFactNeighborX="1546" custLinFactNeighborY="0">
        <dgm:presLayoutVars>
          <dgm:bulletEnabled val="1"/>
        </dgm:presLayoutVars>
      </dgm:prSet>
      <dgm:spPr/>
    </dgm:pt>
    <dgm:pt modelId="{0A223D34-359C-4DFA-A5D9-00A3B5C7773D}" type="pres">
      <dgm:prSet presAssocID="{BB26502B-A6FA-46F5-B275-01D7B29F6F84}" presName="sibTrans" presStyleLbl="sibTrans1D1" presStyleIdx="5" presStyleCnt="10"/>
      <dgm:spPr/>
    </dgm:pt>
    <dgm:pt modelId="{6D53E767-96D1-4548-9D96-82DD825E18C3}" type="pres">
      <dgm:prSet presAssocID="{BB26502B-A6FA-46F5-B275-01D7B29F6F84}" presName="connectorText" presStyleLbl="sibTrans1D1" presStyleIdx="5" presStyleCnt="10"/>
      <dgm:spPr/>
    </dgm:pt>
    <dgm:pt modelId="{F92ECD88-8D6A-4C47-9F08-A459A605FE7E}" type="pres">
      <dgm:prSet presAssocID="{EC5B5663-A97A-4BBD-BAB8-40AC0C53B545}" presName="node" presStyleLbl="node1" presStyleIdx="6" presStyleCnt="11">
        <dgm:presLayoutVars>
          <dgm:bulletEnabled val="1"/>
        </dgm:presLayoutVars>
      </dgm:prSet>
      <dgm:spPr/>
    </dgm:pt>
    <dgm:pt modelId="{4690D567-DB09-4D3B-BD09-14AFFC28E3DA}" type="pres">
      <dgm:prSet presAssocID="{5F5D6044-1774-472B-8F86-C20B8BC6A4EE}" presName="sibTrans" presStyleLbl="sibTrans1D1" presStyleIdx="6" presStyleCnt="10"/>
      <dgm:spPr/>
    </dgm:pt>
    <dgm:pt modelId="{54C5497F-F14C-4243-962A-BD3121DF7023}" type="pres">
      <dgm:prSet presAssocID="{5F5D6044-1774-472B-8F86-C20B8BC6A4EE}" presName="connectorText" presStyleLbl="sibTrans1D1" presStyleIdx="6" presStyleCnt="10"/>
      <dgm:spPr/>
    </dgm:pt>
    <dgm:pt modelId="{1E945A54-F88A-43E7-93DD-6A0C60B19508}" type="pres">
      <dgm:prSet presAssocID="{EB6B7AA7-629A-4DF3-AA48-A6A016FD241A}" presName="node" presStyleLbl="node1" presStyleIdx="7" presStyleCnt="11">
        <dgm:presLayoutVars>
          <dgm:bulletEnabled val="1"/>
        </dgm:presLayoutVars>
      </dgm:prSet>
      <dgm:spPr/>
    </dgm:pt>
    <dgm:pt modelId="{3A4A6431-ACCF-402B-BCD7-D21FEA22FA00}" type="pres">
      <dgm:prSet presAssocID="{B08772EE-230B-4860-A2EB-65558E47AD2F}" presName="sibTrans" presStyleLbl="sibTrans1D1" presStyleIdx="7" presStyleCnt="10"/>
      <dgm:spPr/>
    </dgm:pt>
    <dgm:pt modelId="{04B8C470-A5E2-4ED3-98EC-75C3142DAEFB}" type="pres">
      <dgm:prSet presAssocID="{B08772EE-230B-4860-A2EB-65558E47AD2F}" presName="connectorText" presStyleLbl="sibTrans1D1" presStyleIdx="7" presStyleCnt="10"/>
      <dgm:spPr/>
    </dgm:pt>
    <dgm:pt modelId="{68FCE4E0-44B9-429D-B9F4-D5930FB7D34F}" type="pres">
      <dgm:prSet presAssocID="{FD090938-21DB-4843-AA71-15DCE44E4D08}" presName="node" presStyleLbl="node1" presStyleIdx="8" presStyleCnt="11">
        <dgm:presLayoutVars>
          <dgm:bulletEnabled val="1"/>
        </dgm:presLayoutVars>
      </dgm:prSet>
      <dgm:spPr/>
    </dgm:pt>
    <dgm:pt modelId="{5B01D837-D24B-428F-AB7B-D3333A1C728A}" type="pres">
      <dgm:prSet presAssocID="{928AE294-0B9E-4B19-A4D1-B51CB474C925}" presName="sibTrans" presStyleLbl="sibTrans1D1" presStyleIdx="8" presStyleCnt="10"/>
      <dgm:spPr/>
    </dgm:pt>
    <dgm:pt modelId="{9AFD0271-202D-4BFB-8DDE-CB01CF189894}" type="pres">
      <dgm:prSet presAssocID="{928AE294-0B9E-4B19-A4D1-B51CB474C925}" presName="connectorText" presStyleLbl="sibTrans1D1" presStyleIdx="8" presStyleCnt="10"/>
      <dgm:spPr/>
    </dgm:pt>
    <dgm:pt modelId="{9363A710-FD5A-4CCC-9F75-9B3283967AF3}" type="pres">
      <dgm:prSet presAssocID="{52292BF2-5CF5-4B41-A16A-B6E655681B06}" presName="node" presStyleLbl="node1" presStyleIdx="9" presStyleCnt="11">
        <dgm:presLayoutVars>
          <dgm:bulletEnabled val="1"/>
        </dgm:presLayoutVars>
      </dgm:prSet>
      <dgm:spPr/>
    </dgm:pt>
    <dgm:pt modelId="{ABD2D204-4632-465F-A8B6-2D7750BE66AD}" type="pres">
      <dgm:prSet presAssocID="{76308EFA-8D40-4895-9103-C7BD368A0E92}" presName="sibTrans" presStyleLbl="sibTrans1D1" presStyleIdx="9" presStyleCnt="10"/>
      <dgm:spPr/>
    </dgm:pt>
    <dgm:pt modelId="{8D731037-C780-440D-93A8-A7A6EE5C4894}" type="pres">
      <dgm:prSet presAssocID="{76308EFA-8D40-4895-9103-C7BD368A0E92}" presName="connectorText" presStyleLbl="sibTrans1D1" presStyleIdx="9" presStyleCnt="10"/>
      <dgm:spPr/>
    </dgm:pt>
    <dgm:pt modelId="{EB410226-C100-4BC3-8EF3-B18AF068D12D}" type="pres">
      <dgm:prSet presAssocID="{AF0AA0A3-9F2E-4097-85B9-53CFF3990C36}" presName="node" presStyleLbl="node1" presStyleIdx="10" presStyleCnt="11">
        <dgm:presLayoutVars>
          <dgm:bulletEnabled val="1"/>
        </dgm:presLayoutVars>
      </dgm:prSet>
      <dgm:spPr/>
    </dgm:pt>
  </dgm:ptLst>
  <dgm:cxnLst>
    <dgm:cxn modelId="{E9AFA713-D628-4BE1-B0DC-07E2B843D788}" srcId="{F3D6A4E8-60CE-4329-A3CF-B98ED0780094}" destId="{EC5B5663-A97A-4BBD-BAB8-40AC0C53B545}" srcOrd="6" destOrd="0" parTransId="{3A392038-0DAF-4362-8C8A-22A4A5F03DC0}" sibTransId="{5F5D6044-1774-472B-8F86-C20B8BC6A4EE}"/>
    <dgm:cxn modelId="{13872C14-B463-41ED-A5E3-3DDD7F97B8D4}" type="presOf" srcId="{B08772EE-230B-4860-A2EB-65558E47AD2F}" destId="{3A4A6431-ACCF-402B-BCD7-D21FEA22FA00}" srcOrd="0" destOrd="0" presId="urn:microsoft.com/office/officeart/2005/8/layout/bProcess3"/>
    <dgm:cxn modelId="{A2A98D19-7EDA-4F11-B74E-B69BD39D3FE8}" type="presOf" srcId="{E5C4EEF4-5E0A-478E-95D8-0B2A1893470F}" destId="{6B694BA0-A90D-476E-AF3A-3AF9659DEE16}" srcOrd="1" destOrd="0" presId="urn:microsoft.com/office/officeart/2005/8/layout/bProcess3"/>
    <dgm:cxn modelId="{D1B09A1C-F25D-476B-B091-2460A323F2E1}" srcId="{F3D6A4E8-60CE-4329-A3CF-B98ED0780094}" destId="{ECBB0862-7521-4AAF-89C7-3374AA5D020B}" srcOrd="2" destOrd="0" parTransId="{FB91616F-8C05-4B24-BE90-799A0D8BF87E}" sibTransId="{346F01A3-EFAE-468E-AE44-539795E98B99}"/>
    <dgm:cxn modelId="{B094EB1C-2735-43AF-8D21-1BBDD4B824C8}" srcId="{F3D6A4E8-60CE-4329-A3CF-B98ED0780094}" destId="{68BBC708-FF6B-4EDF-BAF1-1AC72648B37C}" srcOrd="0" destOrd="0" parTransId="{9D1171FE-1596-4779-8E03-4176564DFFD7}" sibTransId="{1C96F545-6A74-402F-9741-BA7D4C7BE2D5}"/>
    <dgm:cxn modelId="{F849451F-0C6B-468C-A030-F3DCC592BE60}" type="presOf" srcId="{1AC3D68C-B8FB-4E04-A144-40CA97E74785}" destId="{DC8A7BDD-4083-4351-AC14-9B714F67DC49}" srcOrd="0" destOrd="0" presId="urn:microsoft.com/office/officeart/2005/8/layout/bProcess3"/>
    <dgm:cxn modelId="{FF4D901F-C8D7-4250-860A-86ED0698087E}" srcId="{F3D6A4E8-60CE-4329-A3CF-B98ED0780094}" destId="{AF0AA0A3-9F2E-4097-85B9-53CFF3990C36}" srcOrd="10" destOrd="0" parTransId="{25D5139F-8523-4C37-A673-76AEA3D55CC4}" sibTransId="{D7B6DB2E-AD46-4327-9CFF-FADA88834AC1}"/>
    <dgm:cxn modelId="{1E4BC921-06EB-40F2-A06C-A3F45A5C3860}" srcId="{F3D6A4E8-60CE-4329-A3CF-B98ED0780094}" destId="{52292BF2-5CF5-4B41-A16A-B6E655681B06}" srcOrd="9" destOrd="0" parTransId="{89D92A5F-3DA2-4A99-BB00-C13B8BD5238C}" sibTransId="{76308EFA-8D40-4895-9103-C7BD368A0E92}"/>
    <dgm:cxn modelId="{113B1336-2960-442D-AB73-48A3173F3BD0}" type="presOf" srcId="{B6D1B654-881F-4EF7-BA32-F2C140E68CA6}" destId="{81D99326-13AE-4DD6-BA3F-10D2B2954800}" srcOrd="0" destOrd="0" presId="urn:microsoft.com/office/officeart/2005/8/layout/bProcess3"/>
    <dgm:cxn modelId="{0459D83E-6818-495D-893E-89D2F2E49B7A}" type="presOf" srcId="{928AE294-0B9E-4B19-A4D1-B51CB474C925}" destId="{5B01D837-D24B-428F-AB7B-D3333A1C728A}" srcOrd="0" destOrd="0" presId="urn:microsoft.com/office/officeart/2005/8/layout/bProcess3"/>
    <dgm:cxn modelId="{813E8242-CA22-46EE-AB5D-73B8902C2AD0}" type="presOf" srcId="{EB6B7AA7-629A-4DF3-AA48-A6A016FD241A}" destId="{1E945A54-F88A-43E7-93DD-6A0C60B19508}" srcOrd="0" destOrd="0" presId="urn:microsoft.com/office/officeart/2005/8/layout/bProcess3"/>
    <dgm:cxn modelId="{9B4B1963-AD0E-4504-AB1A-9E6C95464CFE}" type="presOf" srcId="{BB26502B-A6FA-46F5-B275-01D7B29F6F84}" destId="{6D53E767-96D1-4548-9D96-82DD825E18C3}" srcOrd="1" destOrd="0" presId="urn:microsoft.com/office/officeart/2005/8/layout/bProcess3"/>
    <dgm:cxn modelId="{9241A86B-E640-462A-8166-0D0F9EC2FEC2}" type="presOf" srcId="{323A6157-1E3F-4167-8390-1E898F444CEB}" destId="{AF9220C4-1C68-471F-9AE2-DD732A3C1BED}" srcOrd="1" destOrd="0" presId="urn:microsoft.com/office/officeart/2005/8/layout/bProcess3"/>
    <dgm:cxn modelId="{5C42064C-0273-4BA8-A67C-6CBDD1EC65D7}" type="presOf" srcId="{5F5D6044-1774-472B-8F86-C20B8BC6A4EE}" destId="{4690D567-DB09-4D3B-BD09-14AFFC28E3DA}" srcOrd="0" destOrd="0" presId="urn:microsoft.com/office/officeart/2005/8/layout/bProcess3"/>
    <dgm:cxn modelId="{9660F350-82BD-4340-93F8-467020E6D850}" type="presOf" srcId="{ECBB0862-7521-4AAF-89C7-3374AA5D020B}" destId="{DE92F55A-1207-47F1-8030-D94377543B0A}" srcOrd="0" destOrd="0" presId="urn:microsoft.com/office/officeart/2005/8/layout/bProcess3"/>
    <dgm:cxn modelId="{9DF12752-9C32-4978-8F4C-804604937426}" type="presOf" srcId="{4538F489-F322-41AA-B519-CDE37722B24D}" destId="{A0523FF0-FC8D-4669-8F8B-6F4519FAB48E}" srcOrd="1" destOrd="0" presId="urn:microsoft.com/office/officeart/2005/8/layout/bProcess3"/>
    <dgm:cxn modelId="{BADD7573-C4DC-4CD2-A508-41D7EF5F462F}" type="presOf" srcId="{B764401B-C3DE-48A0-887A-23476BB3A99B}" destId="{B420465A-75A9-4E0F-B253-E46D1F6AAC35}" srcOrd="0" destOrd="0" presId="urn:microsoft.com/office/officeart/2005/8/layout/bProcess3"/>
    <dgm:cxn modelId="{5C191056-ABB2-4D95-B1B0-CD703B45547E}" type="presOf" srcId="{B08772EE-230B-4860-A2EB-65558E47AD2F}" destId="{04B8C470-A5E2-4ED3-98EC-75C3142DAEFB}" srcOrd="1" destOrd="0" presId="urn:microsoft.com/office/officeart/2005/8/layout/bProcess3"/>
    <dgm:cxn modelId="{04EDF757-3036-44AE-8321-CE773F36405D}" type="presOf" srcId="{FD090938-21DB-4843-AA71-15DCE44E4D08}" destId="{68FCE4E0-44B9-429D-B9F4-D5930FB7D34F}" srcOrd="0" destOrd="0" presId="urn:microsoft.com/office/officeart/2005/8/layout/bProcess3"/>
    <dgm:cxn modelId="{0749D259-AB17-4496-A092-7A223B3C3FF2}" type="presOf" srcId="{76308EFA-8D40-4895-9103-C7BD368A0E92}" destId="{8D731037-C780-440D-93A8-A7A6EE5C4894}" srcOrd="1" destOrd="0" presId="urn:microsoft.com/office/officeart/2005/8/layout/bProcess3"/>
    <dgm:cxn modelId="{B0DC0D7A-50F9-47B5-A7D5-8EC52AE5923A}" type="presOf" srcId="{BB26502B-A6FA-46F5-B275-01D7B29F6F84}" destId="{0A223D34-359C-4DFA-A5D9-00A3B5C7773D}" srcOrd="0" destOrd="0" presId="urn:microsoft.com/office/officeart/2005/8/layout/bProcess3"/>
    <dgm:cxn modelId="{A316CD80-29C9-495B-A005-1465D7328BD4}" srcId="{F3D6A4E8-60CE-4329-A3CF-B98ED0780094}" destId="{FD090938-21DB-4843-AA71-15DCE44E4D08}" srcOrd="8" destOrd="0" parTransId="{D508E889-07C5-4FE6-9A2C-24906E07D96A}" sibTransId="{928AE294-0B9E-4B19-A4D1-B51CB474C925}"/>
    <dgm:cxn modelId="{6A7494A5-1879-4EFA-AB43-A611DEEC5DB7}" type="presOf" srcId="{4538F489-F322-41AA-B519-CDE37722B24D}" destId="{93C63810-3625-44C6-95A6-09AE9021F18D}" srcOrd="0" destOrd="0" presId="urn:microsoft.com/office/officeart/2005/8/layout/bProcess3"/>
    <dgm:cxn modelId="{ED4981A8-1979-4D52-BE0E-977B90FB7680}" type="presOf" srcId="{EC5B5663-A97A-4BBD-BAB8-40AC0C53B545}" destId="{F92ECD88-8D6A-4C47-9F08-A459A605FE7E}" srcOrd="0" destOrd="0" presId="urn:microsoft.com/office/officeart/2005/8/layout/bProcess3"/>
    <dgm:cxn modelId="{79723AAD-0602-4B64-A6B1-A0D109EB369F}" type="presOf" srcId="{1C96F545-6A74-402F-9741-BA7D4C7BE2D5}" destId="{003B9DAE-C3F7-46B4-9AA9-37F9C819BB7C}" srcOrd="0" destOrd="0" presId="urn:microsoft.com/office/officeart/2005/8/layout/bProcess3"/>
    <dgm:cxn modelId="{A17E77AE-A2A6-4CFA-9CF7-081B533AD885}" type="presOf" srcId="{AF0AA0A3-9F2E-4097-85B9-53CFF3990C36}" destId="{EB410226-C100-4BC3-8EF3-B18AF068D12D}" srcOrd="0" destOrd="0" presId="urn:microsoft.com/office/officeart/2005/8/layout/bProcess3"/>
    <dgm:cxn modelId="{C8A040B7-4491-4207-A61B-9B9D8A10CDA5}" srcId="{F3D6A4E8-60CE-4329-A3CF-B98ED0780094}" destId="{B6D1B654-881F-4EF7-BA32-F2C140E68CA6}" srcOrd="3" destOrd="0" parTransId="{A3E6FA04-1FE4-4B8F-AFCE-9701B1DED415}" sibTransId="{E5C4EEF4-5E0A-478E-95D8-0B2A1893470F}"/>
    <dgm:cxn modelId="{F1E7AFB9-46E4-4E26-A18B-5C16CE0A2E10}" type="presOf" srcId="{928AE294-0B9E-4B19-A4D1-B51CB474C925}" destId="{9AFD0271-202D-4BFB-8DDE-CB01CF189894}" srcOrd="1" destOrd="0" presId="urn:microsoft.com/office/officeart/2005/8/layout/bProcess3"/>
    <dgm:cxn modelId="{0AE243BD-32E1-4065-901C-E822F3F81D31}" srcId="{F3D6A4E8-60CE-4329-A3CF-B98ED0780094}" destId="{EB6B7AA7-629A-4DF3-AA48-A6A016FD241A}" srcOrd="7" destOrd="0" parTransId="{F067F398-B0C4-4100-AA3D-76D709B61B9E}" sibTransId="{B08772EE-230B-4860-A2EB-65558E47AD2F}"/>
    <dgm:cxn modelId="{9E1249CC-77CE-43CC-88EA-7AF9D07DD364}" type="presOf" srcId="{B0D38C36-C417-4704-86D6-57136C8C665D}" destId="{790E426E-224B-4464-AC8C-7F251D3EC5DC}" srcOrd="0" destOrd="0" presId="urn:microsoft.com/office/officeart/2005/8/layout/bProcess3"/>
    <dgm:cxn modelId="{F71A0BCF-D054-4858-BA7B-AAF39143D9B4}" type="presOf" srcId="{E5C4EEF4-5E0A-478E-95D8-0B2A1893470F}" destId="{FBE296FA-8A18-4F36-A305-D5D07A260B40}" srcOrd="0" destOrd="0" presId="urn:microsoft.com/office/officeart/2005/8/layout/bProcess3"/>
    <dgm:cxn modelId="{424D24D6-DF19-49DD-82E1-2A3F1C364E5D}" type="presOf" srcId="{1C96F545-6A74-402F-9741-BA7D4C7BE2D5}" destId="{D8911C3A-8642-4B6F-9622-63C42D78B605}" srcOrd="1" destOrd="0" presId="urn:microsoft.com/office/officeart/2005/8/layout/bProcess3"/>
    <dgm:cxn modelId="{56F10CD8-99E8-4446-AEEA-31A1A35D3F5E}" type="presOf" srcId="{323A6157-1E3F-4167-8390-1E898F444CEB}" destId="{0247A3B6-85FD-4304-AF35-EB684EAB48DF}" srcOrd="0" destOrd="0" presId="urn:microsoft.com/office/officeart/2005/8/layout/bProcess3"/>
    <dgm:cxn modelId="{BC8772D8-C1F3-4C6D-A61C-F5A26D6B2241}" type="presOf" srcId="{76308EFA-8D40-4895-9103-C7BD368A0E92}" destId="{ABD2D204-4632-465F-A8B6-2D7750BE66AD}" srcOrd="0" destOrd="0" presId="urn:microsoft.com/office/officeart/2005/8/layout/bProcess3"/>
    <dgm:cxn modelId="{884619E1-1530-46DA-98C8-8FAE82925E0A}" srcId="{F3D6A4E8-60CE-4329-A3CF-B98ED0780094}" destId="{1AC3D68C-B8FB-4E04-A144-40CA97E74785}" srcOrd="5" destOrd="0" parTransId="{E3DACD1C-55A6-423E-BB1A-47A9888A9EB2}" sibTransId="{BB26502B-A6FA-46F5-B275-01D7B29F6F84}"/>
    <dgm:cxn modelId="{740FE7E7-26B6-455C-B636-1DA382AABB86}" type="presOf" srcId="{52292BF2-5CF5-4B41-A16A-B6E655681B06}" destId="{9363A710-FD5A-4CCC-9F75-9B3283967AF3}" srcOrd="0" destOrd="0" presId="urn:microsoft.com/office/officeart/2005/8/layout/bProcess3"/>
    <dgm:cxn modelId="{46C5F3EE-0796-4836-8D1F-1DD72D39EB4F}" srcId="{F3D6A4E8-60CE-4329-A3CF-B98ED0780094}" destId="{B764401B-C3DE-48A0-887A-23476BB3A99B}" srcOrd="4" destOrd="0" parTransId="{BE330ADC-2DC0-4625-B77F-C75B2E1A6388}" sibTransId="{4538F489-F322-41AA-B519-CDE37722B24D}"/>
    <dgm:cxn modelId="{A83003EF-0130-41A1-A717-3A1DD0C5BB1E}" type="presOf" srcId="{68BBC708-FF6B-4EDF-BAF1-1AC72648B37C}" destId="{1128D7A3-4DBB-4BB3-92F3-C71A27519DD1}" srcOrd="0" destOrd="0" presId="urn:microsoft.com/office/officeart/2005/8/layout/bProcess3"/>
    <dgm:cxn modelId="{802585F2-073A-4A8D-9691-FB24EA8D7538}" type="presOf" srcId="{346F01A3-EFAE-468E-AE44-539795E98B99}" destId="{9D9B8E4B-DB71-4B17-82F3-2556A55A2FE7}" srcOrd="1" destOrd="0" presId="urn:microsoft.com/office/officeart/2005/8/layout/bProcess3"/>
    <dgm:cxn modelId="{CE04DEF4-EEE1-425C-B165-17E625356065}" type="presOf" srcId="{346F01A3-EFAE-468E-AE44-539795E98B99}" destId="{E0CF4E54-1686-4648-8CCA-7855964BA534}" srcOrd="0" destOrd="0" presId="urn:microsoft.com/office/officeart/2005/8/layout/bProcess3"/>
    <dgm:cxn modelId="{659BEDFB-DBF0-4983-B6C1-4408F44275F5}" srcId="{F3D6A4E8-60CE-4329-A3CF-B98ED0780094}" destId="{B0D38C36-C417-4704-86D6-57136C8C665D}" srcOrd="1" destOrd="0" parTransId="{A60C0094-D435-422B-8AE2-F30D88A4B19F}" sibTransId="{323A6157-1E3F-4167-8390-1E898F444CEB}"/>
    <dgm:cxn modelId="{B74016FD-0C20-4DA2-8C4B-13DCEB9CF7F9}" type="presOf" srcId="{5F5D6044-1774-472B-8F86-C20B8BC6A4EE}" destId="{54C5497F-F14C-4243-962A-BD3121DF7023}" srcOrd="1" destOrd="0" presId="urn:microsoft.com/office/officeart/2005/8/layout/bProcess3"/>
    <dgm:cxn modelId="{66A273FD-3281-479E-AB75-7AE7E5C64C78}" type="presOf" srcId="{F3D6A4E8-60CE-4329-A3CF-B98ED0780094}" destId="{C7080149-C2D8-4BF7-9AD3-E354587F115E}" srcOrd="0" destOrd="0" presId="urn:microsoft.com/office/officeart/2005/8/layout/bProcess3"/>
    <dgm:cxn modelId="{868F74B4-E980-4AD0-96EC-92F13DE679F0}" type="presParOf" srcId="{C7080149-C2D8-4BF7-9AD3-E354587F115E}" destId="{1128D7A3-4DBB-4BB3-92F3-C71A27519DD1}" srcOrd="0" destOrd="0" presId="urn:microsoft.com/office/officeart/2005/8/layout/bProcess3"/>
    <dgm:cxn modelId="{E7240FB6-7D8E-4314-94CE-59876E1EE7F9}" type="presParOf" srcId="{C7080149-C2D8-4BF7-9AD3-E354587F115E}" destId="{003B9DAE-C3F7-46B4-9AA9-37F9C819BB7C}" srcOrd="1" destOrd="0" presId="urn:microsoft.com/office/officeart/2005/8/layout/bProcess3"/>
    <dgm:cxn modelId="{898DBF11-1783-4424-AD57-07829D10FBE1}" type="presParOf" srcId="{003B9DAE-C3F7-46B4-9AA9-37F9C819BB7C}" destId="{D8911C3A-8642-4B6F-9622-63C42D78B605}" srcOrd="0" destOrd="0" presId="urn:microsoft.com/office/officeart/2005/8/layout/bProcess3"/>
    <dgm:cxn modelId="{4770408E-DD23-4F39-B977-38725FD56B4D}" type="presParOf" srcId="{C7080149-C2D8-4BF7-9AD3-E354587F115E}" destId="{790E426E-224B-4464-AC8C-7F251D3EC5DC}" srcOrd="2" destOrd="0" presId="urn:microsoft.com/office/officeart/2005/8/layout/bProcess3"/>
    <dgm:cxn modelId="{3AB4FE5C-E195-45FB-A10D-1070ABF90A4D}" type="presParOf" srcId="{C7080149-C2D8-4BF7-9AD3-E354587F115E}" destId="{0247A3B6-85FD-4304-AF35-EB684EAB48DF}" srcOrd="3" destOrd="0" presId="urn:microsoft.com/office/officeart/2005/8/layout/bProcess3"/>
    <dgm:cxn modelId="{6BE8F073-C803-4ABB-865F-49709D47AB67}" type="presParOf" srcId="{0247A3B6-85FD-4304-AF35-EB684EAB48DF}" destId="{AF9220C4-1C68-471F-9AE2-DD732A3C1BED}" srcOrd="0" destOrd="0" presId="urn:microsoft.com/office/officeart/2005/8/layout/bProcess3"/>
    <dgm:cxn modelId="{0DB617E2-00D2-454E-BE21-B379CAC5D6F4}" type="presParOf" srcId="{C7080149-C2D8-4BF7-9AD3-E354587F115E}" destId="{DE92F55A-1207-47F1-8030-D94377543B0A}" srcOrd="4" destOrd="0" presId="urn:microsoft.com/office/officeart/2005/8/layout/bProcess3"/>
    <dgm:cxn modelId="{1B4285A1-D32E-438C-B67F-09B2805BECDA}" type="presParOf" srcId="{C7080149-C2D8-4BF7-9AD3-E354587F115E}" destId="{E0CF4E54-1686-4648-8CCA-7855964BA534}" srcOrd="5" destOrd="0" presId="urn:microsoft.com/office/officeart/2005/8/layout/bProcess3"/>
    <dgm:cxn modelId="{2BEB7DF9-2C9D-46E6-8B28-163846C7C377}" type="presParOf" srcId="{E0CF4E54-1686-4648-8CCA-7855964BA534}" destId="{9D9B8E4B-DB71-4B17-82F3-2556A55A2FE7}" srcOrd="0" destOrd="0" presId="urn:microsoft.com/office/officeart/2005/8/layout/bProcess3"/>
    <dgm:cxn modelId="{96A395DC-83DD-4B27-B39A-8E82B3564A92}" type="presParOf" srcId="{C7080149-C2D8-4BF7-9AD3-E354587F115E}" destId="{81D99326-13AE-4DD6-BA3F-10D2B2954800}" srcOrd="6" destOrd="0" presId="urn:microsoft.com/office/officeart/2005/8/layout/bProcess3"/>
    <dgm:cxn modelId="{B56AC7B5-35B8-4B8C-9507-1F902E31E716}" type="presParOf" srcId="{C7080149-C2D8-4BF7-9AD3-E354587F115E}" destId="{FBE296FA-8A18-4F36-A305-D5D07A260B40}" srcOrd="7" destOrd="0" presId="urn:microsoft.com/office/officeart/2005/8/layout/bProcess3"/>
    <dgm:cxn modelId="{11E37961-6E08-49BE-AD36-E1C2A7A0E2B8}" type="presParOf" srcId="{FBE296FA-8A18-4F36-A305-D5D07A260B40}" destId="{6B694BA0-A90D-476E-AF3A-3AF9659DEE16}" srcOrd="0" destOrd="0" presId="urn:microsoft.com/office/officeart/2005/8/layout/bProcess3"/>
    <dgm:cxn modelId="{9F20477C-B257-42EC-BD98-B03B74894814}" type="presParOf" srcId="{C7080149-C2D8-4BF7-9AD3-E354587F115E}" destId="{B420465A-75A9-4E0F-B253-E46D1F6AAC35}" srcOrd="8" destOrd="0" presId="urn:microsoft.com/office/officeart/2005/8/layout/bProcess3"/>
    <dgm:cxn modelId="{E014B2FE-81C5-49FE-B4CC-2C45767120B8}" type="presParOf" srcId="{C7080149-C2D8-4BF7-9AD3-E354587F115E}" destId="{93C63810-3625-44C6-95A6-09AE9021F18D}" srcOrd="9" destOrd="0" presId="urn:microsoft.com/office/officeart/2005/8/layout/bProcess3"/>
    <dgm:cxn modelId="{7E5101EB-D2A8-4F61-8B4E-20C27CC54757}" type="presParOf" srcId="{93C63810-3625-44C6-95A6-09AE9021F18D}" destId="{A0523FF0-FC8D-4669-8F8B-6F4519FAB48E}" srcOrd="0" destOrd="0" presId="urn:microsoft.com/office/officeart/2005/8/layout/bProcess3"/>
    <dgm:cxn modelId="{EBA24E2B-741A-4723-ADC6-1A74489EA7BA}" type="presParOf" srcId="{C7080149-C2D8-4BF7-9AD3-E354587F115E}" destId="{DC8A7BDD-4083-4351-AC14-9B714F67DC49}" srcOrd="10" destOrd="0" presId="urn:microsoft.com/office/officeart/2005/8/layout/bProcess3"/>
    <dgm:cxn modelId="{6367EF20-F2CE-492A-8D5F-5209B8C7A900}" type="presParOf" srcId="{C7080149-C2D8-4BF7-9AD3-E354587F115E}" destId="{0A223D34-359C-4DFA-A5D9-00A3B5C7773D}" srcOrd="11" destOrd="0" presId="urn:microsoft.com/office/officeart/2005/8/layout/bProcess3"/>
    <dgm:cxn modelId="{8FF1BDDA-CC60-4871-8893-A135898AFEA9}" type="presParOf" srcId="{0A223D34-359C-4DFA-A5D9-00A3B5C7773D}" destId="{6D53E767-96D1-4548-9D96-82DD825E18C3}" srcOrd="0" destOrd="0" presId="urn:microsoft.com/office/officeart/2005/8/layout/bProcess3"/>
    <dgm:cxn modelId="{6A1E8E48-2445-468B-866E-611A6AC789C4}" type="presParOf" srcId="{C7080149-C2D8-4BF7-9AD3-E354587F115E}" destId="{F92ECD88-8D6A-4C47-9F08-A459A605FE7E}" srcOrd="12" destOrd="0" presId="urn:microsoft.com/office/officeart/2005/8/layout/bProcess3"/>
    <dgm:cxn modelId="{0F54B8EB-F1AA-46DB-ADBD-7D9C07F91528}" type="presParOf" srcId="{C7080149-C2D8-4BF7-9AD3-E354587F115E}" destId="{4690D567-DB09-4D3B-BD09-14AFFC28E3DA}" srcOrd="13" destOrd="0" presId="urn:microsoft.com/office/officeart/2005/8/layout/bProcess3"/>
    <dgm:cxn modelId="{C8D62A2B-B3E5-42B0-AF08-DE7E4BA323AA}" type="presParOf" srcId="{4690D567-DB09-4D3B-BD09-14AFFC28E3DA}" destId="{54C5497F-F14C-4243-962A-BD3121DF7023}" srcOrd="0" destOrd="0" presId="urn:microsoft.com/office/officeart/2005/8/layout/bProcess3"/>
    <dgm:cxn modelId="{30B65BB6-88EA-4D31-AD2A-794595CBAA65}" type="presParOf" srcId="{C7080149-C2D8-4BF7-9AD3-E354587F115E}" destId="{1E945A54-F88A-43E7-93DD-6A0C60B19508}" srcOrd="14" destOrd="0" presId="urn:microsoft.com/office/officeart/2005/8/layout/bProcess3"/>
    <dgm:cxn modelId="{E8E2B9BA-0EC4-4A6C-A4B6-B38FE347C18B}" type="presParOf" srcId="{C7080149-C2D8-4BF7-9AD3-E354587F115E}" destId="{3A4A6431-ACCF-402B-BCD7-D21FEA22FA00}" srcOrd="15" destOrd="0" presId="urn:microsoft.com/office/officeart/2005/8/layout/bProcess3"/>
    <dgm:cxn modelId="{7DB8CA77-DC13-4387-A654-6E41F4F4F978}" type="presParOf" srcId="{3A4A6431-ACCF-402B-BCD7-D21FEA22FA00}" destId="{04B8C470-A5E2-4ED3-98EC-75C3142DAEFB}" srcOrd="0" destOrd="0" presId="urn:microsoft.com/office/officeart/2005/8/layout/bProcess3"/>
    <dgm:cxn modelId="{6CDCF800-B746-4D3D-875B-37137CAC298E}" type="presParOf" srcId="{C7080149-C2D8-4BF7-9AD3-E354587F115E}" destId="{68FCE4E0-44B9-429D-B9F4-D5930FB7D34F}" srcOrd="16" destOrd="0" presId="urn:microsoft.com/office/officeart/2005/8/layout/bProcess3"/>
    <dgm:cxn modelId="{FDFD3ABE-657F-4C29-A9A9-4AF793F0ED6D}" type="presParOf" srcId="{C7080149-C2D8-4BF7-9AD3-E354587F115E}" destId="{5B01D837-D24B-428F-AB7B-D3333A1C728A}" srcOrd="17" destOrd="0" presId="urn:microsoft.com/office/officeart/2005/8/layout/bProcess3"/>
    <dgm:cxn modelId="{79003E58-DBC2-494B-8322-58E54301858A}" type="presParOf" srcId="{5B01D837-D24B-428F-AB7B-D3333A1C728A}" destId="{9AFD0271-202D-4BFB-8DDE-CB01CF189894}" srcOrd="0" destOrd="0" presId="urn:microsoft.com/office/officeart/2005/8/layout/bProcess3"/>
    <dgm:cxn modelId="{C5162D15-EEEB-4649-98FC-C9AFDDDD4C37}" type="presParOf" srcId="{C7080149-C2D8-4BF7-9AD3-E354587F115E}" destId="{9363A710-FD5A-4CCC-9F75-9B3283967AF3}" srcOrd="18" destOrd="0" presId="urn:microsoft.com/office/officeart/2005/8/layout/bProcess3"/>
    <dgm:cxn modelId="{564ADC5E-CE46-4F4E-81EB-EF1FDFFF6E67}" type="presParOf" srcId="{C7080149-C2D8-4BF7-9AD3-E354587F115E}" destId="{ABD2D204-4632-465F-A8B6-2D7750BE66AD}" srcOrd="19" destOrd="0" presId="urn:microsoft.com/office/officeart/2005/8/layout/bProcess3"/>
    <dgm:cxn modelId="{0EBC5516-5298-42A0-BEE5-6D9BBBCBE1A7}" type="presParOf" srcId="{ABD2D204-4632-465F-A8B6-2D7750BE66AD}" destId="{8D731037-C780-440D-93A8-A7A6EE5C4894}" srcOrd="0" destOrd="0" presId="urn:microsoft.com/office/officeart/2005/8/layout/bProcess3"/>
    <dgm:cxn modelId="{769C5A4E-B9E8-42C2-80C9-DE9C352F7939}" type="presParOf" srcId="{C7080149-C2D8-4BF7-9AD3-E354587F115E}" destId="{EB410226-C100-4BC3-8EF3-B18AF068D12D}" srcOrd="2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DDBCE7-EDD2-4F16-8EB1-FD480BA01A9A}"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7CA743ED-6686-4739-947A-23BC37D6A9AE}">
      <dgm:prSet phldrT="[Text]" custT="1"/>
      <dgm:spPr>
        <a:ln w="38100">
          <a:solidFill>
            <a:schemeClr val="tx1"/>
          </a:solidFill>
        </a:ln>
      </dgm:spPr>
      <dgm:t>
        <a:bodyPr/>
        <a:lstStyle/>
        <a:p>
          <a:r>
            <a:rPr lang="en-US" sz="2000">
              <a:solidFill>
                <a:schemeClr val="tx2"/>
              </a:solidFill>
              <a:latin typeface="Calibri"/>
              <a:ea typeface="Calibri"/>
              <a:cs typeface="Arial"/>
            </a:rPr>
            <a:t>Eligible bids will be ranked by offer price, from highest to lowest</a:t>
          </a:r>
        </a:p>
      </dgm:t>
    </dgm:pt>
    <dgm:pt modelId="{0CB0C8EB-4A54-4497-AF24-A55D29E53192}" type="parTrans" cxnId="{5F5A91D8-9816-4C0F-856B-56E9AA48DC6C}">
      <dgm:prSet/>
      <dgm:spPr/>
      <dgm:t>
        <a:bodyPr/>
        <a:lstStyle/>
        <a:p>
          <a:endParaRPr lang="en-US"/>
        </a:p>
      </dgm:t>
    </dgm:pt>
    <dgm:pt modelId="{0FA6D9FE-41C5-4D60-9D17-FE5F8BC7A67D}" type="sibTrans" cxnId="{5F5A91D8-9816-4C0F-856B-56E9AA48DC6C}">
      <dgm:prSet/>
      <dgm:spPr/>
      <dgm:t>
        <a:bodyPr/>
        <a:lstStyle/>
        <a:p>
          <a:endParaRPr lang="en-US"/>
        </a:p>
      </dgm:t>
    </dgm:pt>
    <dgm:pt modelId="{C490A557-1611-4C4B-8CFC-A62CD7A1C274}">
      <dgm:prSet phldrT="[Text]" custT="1"/>
      <dgm:spPr>
        <a:ln w="38100">
          <a:solidFill>
            <a:schemeClr val="tx1"/>
          </a:solidFill>
        </a:ln>
      </dgm:spPr>
      <dgm:t>
        <a:bodyPr/>
        <a:lstStyle/>
        <a:p>
          <a:r>
            <a:rPr lang="en-US" sz="2000">
              <a:solidFill>
                <a:schemeClr val="tx2"/>
              </a:solidFill>
              <a:latin typeface="Calibri"/>
              <a:ea typeface="Calibri"/>
              <a:cs typeface="Arial"/>
            </a:rPr>
            <a:t>Available tax credits will be allocated starting with the highest bidders</a:t>
          </a:r>
        </a:p>
      </dgm:t>
    </dgm:pt>
    <dgm:pt modelId="{30E2A274-9AFB-44E3-B3CC-4C8F83423C81}" type="parTrans" cxnId="{E728CA92-BD4C-4707-8771-0DC57617E13E}">
      <dgm:prSet/>
      <dgm:spPr>
        <a:ln w="19050">
          <a:solidFill>
            <a:schemeClr val="tx1"/>
          </a:solidFill>
          <a:headEnd type="none" w="med" len="med"/>
          <a:tailEnd type="arrow" w="med" len="med"/>
        </a:ln>
      </dgm:spPr>
      <dgm:t>
        <a:bodyPr/>
        <a:lstStyle/>
        <a:p>
          <a:endParaRPr lang="en-US">
            <a:latin typeface="Arial" panose="020B0604020202020204" pitchFamily="34" charset="0"/>
            <a:cs typeface="Arial" panose="020B0604020202020204" pitchFamily="34" charset="0"/>
          </a:endParaRPr>
        </a:p>
      </dgm:t>
    </dgm:pt>
    <dgm:pt modelId="{1E1E2E21-BE7B-45B4-B3E8-3B17503FC1D2}" type="sibTrans" cxnId="{E728CA92-BD4C-4707-8771-0DC57617E13E}">
      <dgm:prSet/>
      <dgm:spPr/>
      <dgm:t>
        <a:bodyPr/>
        <a:lstStyle/>
        <a:p>
          <a:endParaRPr lang="en-US"/>
        </a:p>
      </dgm:t>
    </dgm:pt>
    <dgm:pt modelId="{0DEEC70E-480E-4B02-8FBA-E75898B18FD5}">
      <dgm:prSet phldrT="[Text]" custT="1"/>
      <dgm:spPr>
        <a:ln w="38100">
          <a:solidFill>
            <a:schemeClr val="tx1"/>
          </a:solidFill>
        </a:ln>
      </dgm:spPr>
      <dgm:t>
        <a:bodyPr/>
        <a:lstStyle/>
        <a:p>
          <a:r>
            <a:rPr lang="en-US" sz="2000">
              <a:solidFill>
                <a:schemeClr val="tx2"/>
              </a:solidFill>
              <a:latin typeface="Calibri"/>
              <a:ea typeface="Calibri"/>
              <a:cs typeface="Arial"/>
            </a:rPr>
            <a:t>Bids above the clearing price will receive their full request</a:t>
          </a:r>
        </a:p>
      </dgm:t>
    </dgm:pt>
    <dgm:pt modelId="{AF606682-550A-49FC-9240-2979E4566B51}" type="parTrans" cxnId="{965CA3B8-4D16-4FC3-9E2D-CF71FDA8B357}">
      <dgm:prSet/>
      <dgm:spPr>
        <a:ln w="19050">
          <a:solidFill>
            <a:schemeClr val="tx1"/>
          </a:solidFill>
          <a:headEnd type="none" w="med" len="med"/>
          <a:tailEnd type="arrow" w="med" len="med"/>
        </a:ln>
      </dgm:spPr>
      <dgm:t>
        <a:bodyPr/>
        <a:lstStyle/>
        <a:p>
          <a:endParaRPr lang="en-US">
            <a:latin typeface="Arial" panose="020B0604020202020204" pitchFamily="34" charset="0"/>
            <a:cs typeface="Arial" panose="020B0604020202020204" pitchFamily="34" charset="0"/>
          </a:endParaRPr>
        </a:p>
      </dgm:t>
    </dgm:pt>
    <dgm:pt modelId="{E035AF71-0940-4E5B-BAC8-64541B86FE00}" type="sibTrans" cxnId="{965CA3B8-4D16-4FC3-9E2D-CF71FDA8B357}">
      <dgm:prSet/>
      <dgm:spPr/>
      <dgm:t>
        <a:bodyPr/>
        <a:lstStyle/>
        <a:p>
          <a:endParaRPr lang="en-US"/>
        </a:p>
      </dgm:t>
    </dgm:pt>
    <dgm:pt modelId="{848D3B94-CD8A-460E-859E-1CD9C312CA18}">
      <dgm:prSet phldrT="[Text]" custT="1"/>
      <dgm:spPr>
        <a:ln w="38100">
          <a:solidFill>
            <a:schemeClr val="tx1"/>
          </a:solidFill>
        </a:ln>
      </dgm:spPr>
      <dgm:t>
        <a:bodyPr/>
        <a:lstStyle/>
        <a:p>
          <a:r>
            <a:rPr lang="en-US" sz="2000">
              <a:solidFill>
                <a:schemeClr val="tx2"/>
              </a:solidFill>
              <a:latin typeface="Calibri"/>
              <a:ea typeface="Calibri"/>
              <a:cs typeface="Arial"/>
            </a:rPr>
            <a:t>Bids at the clearing price may receive a prorated amount</a:t>
          </a:r>
        </a:p>
      </dgm:t>
    </dgm:pt>
    <dgm:pt modelId="{E1BD116A-9F12-4B7D-98BC-E23F17FB29BF}" type="parTrans" cxnId="{C580BF7E-BDC4-4D29-AAE9-63A1D2110DC1}">
      <dgm:prSet/>
      <dgm:spPr>
        <a:ln w="19050">
          <a:solidFill>
            <a:schemeClr val="tx1"/>
          </a:solidFill>
          <a:headEnd type="none" w="med" len="med"/>
          <a:tailEnd type="arrow" w="med" len="med"/>
        </a:ln>
      </dgm:spPr>
      <dgm:t>
        <a:bodyPr/>
        <a:lstStyle/>
        <a:p>
          <a:endParaRPr lang="en-US">
            <a:latin typeface="Arial" panose="020B0604020202020204" pitchFamily="34" charset="0"/>
            <a:cs typeface="Arial" panose="020B0604020202020204" pitchFamily="34" charset="0"/>
          </a:endParaRPr>
        </a:p>
      </dgm:t>
    </dgm:pt>
    <dgm:pt modelId="{4519B165-CEFF-4F6C-9C85-7EC35C616AA1}" type="sibTrans" cxnId="{C580BF7E-BDC4-4D29-AAE9-63A1D2110DC1}">
      <dgm:prSet/>
      <dgm:spPr/>
      <dgm:t>
        <a:bodyPr/>
        <a:lstStyle/>
        <a:p>
          <a:endParaRPr lang="en-US"/>
        </a:p>
      </dgm:t>
    </dgm:pt>
    <dgm:pt modelId="{9CFD9435-457A-4214-963E-080DDEE04553}">
      <dgm:prSet phldrT="[Text]" custT="1"/>
      <dgm:spPr>
        <a:ln w="38100">
          <a:solidFill>
            <a:schemeClr val="tx1"/>
          </a:solidFill>
        </a:ln>
      </dgm:spPr>
      <dgm:t>
        <a:bodyPr/>
        <a:lstStyle/>
        <a:p>
          <a:r>
            <a:rPr lang="en-US" sz="2000">
              <a:solidFill>
                <a:schemeClr val="tx2"/>
              </a:solidFill>
              <a:latin typeface="Calibri"/>
              <a:ea typeface="Calibri"/>
              <a:cs typeface="Arial"/>
            </a:rPr>
            <a:t>Bids below the clearing price will be declined, with deposit refunded</a:t>
          </a:r>
        </a:p>
      </dgm:t>
    </dgm:pt>
    <dgm:pt modelId="{FCD4D1C9-D5C6-442E-914C-E516DF8054AA}" type="parTrans" cxnId="{8EEC7EC4-C467-48A3-8C31-B61FA8348EE0}">
      <dgm:prSet/>
      <dgm:spPr>
        <a:ln w="19050">
          <a:solidFill>
            <a:schemeClr val="tx1"/>
          </a:solidFill>
          <a:headEnd type="none" w="med" len="med"/>
          <a:tailEnd type="arrow" w="med" len="med"/>
        </a:ln>
      </dgm:spPr>
      <dgm:t>
        <a:bodyPr/>
        <a:lstStyle/>
        <a:p>
          <a:endParaRPr lang="en-US">
            <a:latin typeface="Arial" panose="020B0604020202020204" pitchFamily="34" charset="0"/>
            <a:cs typeface="Arial" panose="020B0604020202020204" pitchFamily="34" charset="0"/>
          </a:endParaRPr>
        </a:p>
      </dgm:t>
    </dgm:pt>
    <dgm:pt modelId="{019CE1F0-EBDC-4A0F-B3B6-868F16394A6B}" type="sibTrans" cxnId="{8EEC7EC4-C467-48A3-8C31-B61FA8348EE0}">
      <dgm:prSet/>
      <dgm:spPr/>
      <dgm:t>
        <a:bodyPr/>
        <a:lstStyle/>
        <a:p>
          <a:endParaRPr lang="en-US"/>
        </a:p>
      </dgm:t>
    </dgm:pt>
    <dgm:pt modelId="{BF9152B4-35B2-4D97-917B-159523BBE8B5}">
      <dgm:prSet phldrT="[Text]" custT="1"/>
      <dgm:spPr>
        <a:ln w="38100">
          <a:solidFill>
            <a:schemeClr val="tx1"/>
          </a:solidFill>
        </a:ln>
      </dgm:spPr>
      <dgm:t>
        <a:bodyPr/>
        <a:lstStyle/>
        <a:p>
          <a:r>
            <a:rPr lang="en-US" sz="2000">
              <a:solidFill>
                <a:schemeClr val="tx2"/>
              </a:solidFill>
              <a:latin typeface="Calibri"/>
              <a:ea typeface="Calibri"/>
              <a:cs typeface="Arial"/>
            </a:rPr>
            <a:t>The price at which the last available tax credits are allocated becomes the clearing price</a:t>
          </a:r>
        </a:p>
      </dgm:t>
    </dgm:pt>
    <dgm:pt modelId="{710F019F-93BA-495C-9AF3-0D78D426E32B}" type="parTrans" cxnId="{BB3E1D00-34C0-457F-B4C1-29A3A1FE97A7}">
      <dgm:prSet/>
      <dgm:spPr>
        <a:ln w="19050">
          <a:solidFill>
            <a:schemeClr val="tx1"/>
          </a:solidFill>
          <a:headEnd type="none" w="med" len="med"/>
          <a:tailEnd type="arrow" w="med" len="med"/>
        </a:ln>
      </dgm:spPr>
      <dgm:t>
        <a:bodyPr/>
        <a:lstStyle/>
        <a:p>
          <a:endParaRPr lang="en-US">
            <a:latin typeface="Arial" panose="020B0604020202020204" pitchFamily="34" charset="0"/>
            <a:cs typeface="Arial" panose="020B0604020202020204" pitchFamily="34" charset="0"/>
          </a:endParaRPr>
        </a:p>
      </dgm:t>
    </dgm:pt>
    <dgm:pt modelId="{C042EFB9-F9A3-47F2-9F67-80E5DBC64B5E}" type="sibTrans" cxnId="{BB3E1D00-34C0-457F-B4C1-29A3A1FE97A7}">
      <dgm:prSet/>
      <dgm:spPr/>
      <dgm:t>
        <a:bodyPr/>
        <a:lstStyle/>
        <a:p>
          <a:endParaRPr lang="en-US"/>
        </a:p>
      </dgm:t>
    </dgm:pt>
    <dgm:pt modelId="{B9F602D0-18E3-463D-8EFB-EBDB03F2173A}" type="pres">
      <dgm:prSet presAssocID="{2DDDBCE7-EDD2-4F16-8EB1-FD480BA01A9A}" presName="diagram" presStyleCnt="0">
        <dgm:presLayoutVars>
          <dgm:chPref val="1"/>
          <dgm:dir/>
          <dgm:animOne val="branch"/>
          <dgm:animLvl val="lvl"/>
          <dgm:resizeHandles val="exact"/>
        </dgm:presLayoutVars>
      </dgm:prSet>
      <dgm:spPr/>
    </dgm:pt>
    <dgm:pt modelId="{D8AADAEF-D176-4809-ABBA-35838ED4E167}" type="pres">
      <dgm:prSet presAssocID="{7CA743ED-6686-4739-947A-23BC37D6A9AE}" presName="root1" presStyleCnt="0"/>
      <dgm:spPr/>
    </dgm:pt>
    <dgm:pt modelId="{F1A7DD26-633B-4EEC-8788-D654FA316B20}" type="pres">
      <dgm:prSet presAssocID="{7CA743ED-6686-4739-947A-23BC37D6A9AE}" presName="LevelOneTextNode" presStyleLbl="node0" presStyleIdx="0" presStyleCnt="1" custScaleY="143688" custLinFactNeighborX="-63" custLinFactNeighborY="3753">
        <dgm:presLayoutVars>
          <dgm:chPref val="3"/>
        </dgm:presLayoutVars>
      </dgm:prSet>
      <dgm:spPr/>
    </dgm:pt>
    <dgm:pt modelId="{9B1E2EA9-148E-448C-A7D2-F329E083B668}" type="pres">
      <dgm:prSet presAssocID="{7CA743ED-6686-4739-947A-23BC37D6A9AE}" presName="level2hierChild" presStyleCnt="0"/>
      <dgm:spPr/>
    </dgm:pt>
    <dgm:pt modelId="{8FF042D8-D0FD-4241-B7C7-365429E056B4}" type="pres">
      <dgm:prSet presAssocID="{30E2A274-9AFB-44E3-B3CC-4C8F83423C81}" presName="conn2-1" presStyleLbl="parChTrans1D2" presStyleIdx="0" presStyleCnt="1"/>
      <dgm:spPr/>
    </dgm:pt>
    <dgm:pt modelId="{A8B9B6EC-BBEA-4292-87E1-197373AC4239}" type="pres">
      <dgm:prSet presAssocID="{30E2A274-9AFB-44E3-B3CC-4C8F83423C81}" presName="connTx" presStyleLbl="parChTrans1D2" presStyleIdx="0" presStyleCnt="1"/>
      <dgm:spPr/>
    </dgm:pt>
    <dgm:pt modelId="{C500CBFC-2261-45C9-B912-06857D48B087}" type="pres">
      <dgm:prSet presAssocID="{C490A557-1611-4C4B-8CFC-A62CD7A1C274}" presName="root2" presStyleCnt="0"/>
      <dgm:spPr/>
    </dgm:pt>
    <dgm:pt modelId="{4618E0F1-26F3-4BC9-B00D-BDA8C3600C44}" type="pres">
      <dgm:prSet presAssocID="{C490A557-1611-4C4B-8CFC-A62CD7A1C274}" presName="LevelTwoTextNode" presStyleLbl="node2" presStyleIdx="0" presStyleCnt="1" custScaleY="143688" custLinFactNeighborX="-63" custLinFactNeighborY="3753">
        <dgm:presLayoutVars>
          <dgm:chPref val="3"/>
        </dgm:presLayoutVars>
      </dgm:prSet>
      <dgm:spPr/>
    </dgm:pt>
    <dgm:pt modelId="{FA0BB5CD-A6A6-4C5C-89F2-12EEAEF9B0AF}" type="pres">
      <dgm:prSet presAssocID="{C490A557-1611-4C4B-8CFC-A62CD7A1C274}" presName="level3hierChild" presStyleCnt="0"/>
      <dgm:spPr/>
    </dgm:pt>
    <dgm:pt modelId="{A4F37CAB-0353-46C7-BA44-BFA983155F7C}" type="pres">
      <dgm:prSet presAssocID="{710F019F-93BA-495C-9AF3-0D78D426E32B}" presName="conn2-1" presStyleLbl="parChTrans1D3" presStyleIdx="0" presStyleCnt="1"/>
      <dgm:spPr/>
    </dgm:pt>
    <dgm:pt modelId="{8BD59853-68BC-4CE3-BB0B-D2F7BCF4C5DF}" type="pres">
      <dgm:prSet presAssocID="{710F019F-93BA-495C-9AF3-0D78D426E32B}" presName="connTx" presStyleLbl="parChTrans1D3" presStyleIdx="0" presStyleCnt="1"/>
      <dgm:spPr/>
    </dgm:pt>
    <dgm:pt modelId="{5C5E4899-1EBE-4548-8BD7-B4CD36ED5E19}" type="pres">
      <dgm:prSet presAssocID="{BF9152B4-35B2-4D97-917B-159523BBE8B5}" presName="root2" presStyleCnt="0"/>
      <dgm:spPr/>
    </dgm:pt>
    <dgm:pt modelId="{DD163DF6-6D61-4E36-B7E2-25490DCC320C}" type="pres">
      <dgm:prSet presAssocID="{BF9152B4-35B2-4D97-917B-159523BBE8B5}" presName="LevelTwoTextNode" presStyleLbl="node3" presStyleIdx="0" presStyleCnt="1" custScaleY="188068" custLinFactNeighborX="-63" custLinFactNeighborY="3753">
        <dgm:presLayoutVars>
          <dgm:chPref val="3"/>
        </dgm:presLayoutVars>
      </dgm:prSet>
      <dgm:spPr/>
    </dgm:pt>
    <dgm:pt modelId="{286B7859-A329-4442-ADCC-2784ACDF6D83}" type="pres">
      <dgm:prSet presAssocID="{BF9152B4-35B2-4D97-917B-159523BBE8B5}" presName="level3hierChild" presStyleCnt="0"/>
      <dgm:spPr/>
    </dgm:pt>
    <dgm:pt modelId="{5C478E68-D918-48F1-83B3-42F533F0D31A}" type="pres">
      <dgm:prSet presAssocID="{AF606682-550A-49FC-9240-2979E4566B51}" presName="conn2-1" presStyleLbl="parChTrans1D4" presStyleIdx="0" presStyleCnt="3"/>
      <dgm:spPr/>
    </dgm:pt>
    <dgm:pt modelId="{B2513BF2-1B20-4FED-81C3-F2F6995029E2}" type="pres">
      <dgm:prSet presAssocID="{AF606682-550A-49FC-9240-2979E4566B51}" presName="connTx" presStyleLbl="parChTrans1D4" presStyleIdx="0" presStyleCnt="3"/>
      <dgm:spPr/>
    </dgm:pt>
    <dgm:pt modelId="{FBA6F981-E63F-4C5A-B638-19D29BBAA5B7}" type="pres">
      <dgm:prSet presAssocID="{0DEEC70E-480E-4B02-8FBA-E75898B18FD5}" presName="root2" presStyleCnt="0"/>
      <dgm:spPr/>
    </dgm:pt>
    <dgm:pt modelId="{B77CF0D2-2A16-4581-9121-1B3E5A180DF0}" type="pres">
      <dgm:prSet presAssocID="{0DEEC70E-480E-4B02-8FBA-E75898B18FD5}" presName="LevelTwoTextNode" presStyleLbl="node4" presStyleIdx="0" presStyleCnt="3" custScaleY="113209">
        <dgm:presLayoutVars>
          <dgm:chPref val="3"/>
        </dgm:presLayoutVars>
      </dgm:prSet>
      <dgm:spPr/>
    </dgm:pt>
    <dgm:pt modelId="{6186F0FA-2C5E-4A73-9C96-0E75724DA0B9}" type="pres">
      <dgm:prSet presAssocID="{0DEEC70E-480E-4B02-8FBA-E75898B18FD5}" presName="level3hierChild" presStyleCnt="0"/>
      <dgm:spPr/>
    </dgm:pt>
    <dgm:pt modelId="{BFAA397F-4034-42CF-94E9-2341BAC26FED}" type="pres">
      <dgm:prSet presAssocID="{E1BD116A-9F12-4B7D-98BC-E23F17FB29BF}" presName="conn2-1" presStyleLbl="parChTrans1D4" presStyleIdx="1" presStyleCnt="3"/>
      <dgm:spPr/>
    </dgm:pt>
    <dgm:pt modelId="{FED4CAD5-4962-4722-83B6-37A67D12BA96}" type="pres">
      <dgm:prSet presAssocID="{E1BD116A-9F12-4B7D-98BC-E23F17FB29BF}" presName="connTx" presStyleLbl="parChTrans1D4" presStyleIdx="1" presStyleCnt="3"/>
      <dgm:spPr/>
    </dgm:pt>
    <dgm:pt modelId="{891705CB-5AA7-4C53-9C95-7DC7B705417E}" type="pres">
      <dgm:prSet presAssocID="{848D3B94-CD8A-460E-859E-1CD9C312CA18}" presName="root2" presStyleCnt="0"/>
      <dgm:spPr/>
    </dgm:pt>
    <dgm:pt modelId="{8EC01FBF-721B-435C-9A39-0C172D118F94}" type="pres">
      <dgm:prSet presAssocID="{848D3B94-CD8A-460E-859E-1CD9C312CA18}" presName="LevelTwoTextNode" presStyleLbl="node4" presStyleIdx="1" presStyleCnt="3" custScaleY="113209">
        <dgm:presLayoutVars>
          <dgm:chPref val="3"/>
        </dgm:presLayoutVars>
      </dgm:prSet>
      <dgm:spPr/>
    </dgm:pt>
    <dgm:pt modelId="{70FF17E8-BC1C-4514-B3BC-8C5B17F012D1}" type="pres">
      <dgm:prSet presAssocID="{848D3B94-CD8A-460E-859E-1CD9C312CA18}" presName="level3hierChild" presStyleCnt="0"/>
      <dgm:spPr/>
    </dgm:pt>
    <dgm:pt modelId="{4FCA94D7-B508-4198-AAAF-50BB3959741C}" type="pres">
      <dgm:prSet presAssocID="{FCD4D1C9-D5C6-442E-914C-E516DF8054AA}" presName="conn2-1" presStyleLbl="parChTrans1D4" presStyleIdx="2" presStyleCnt="3"/>
      <dgm:spPr/>
    </dgm:pt>
    <dgm:pt modelId="{852EC1D0-F2E4-49AB-BBFC-902139B5985E}" type="pres">
      <dgm:prSet presAssocID="{FCD4D1C9-D5C6-442E-914C-E516DF8054AA}" presName="connTx" presStyleLbl="parChTrans1D4" presStyleIdx="2" presStyleCnt="3"/>
      <dgm:spPr/>
    </dgm:pt>
    <dgm:pt modelId="{3F1B7F6F-7103-4D66-B6AC-FD67C0DC1550}" type="pres">
      <dgm:prSet presAssocID="{9CFD9435-457A-4214-963E-080DDEE04553}" presName="root2" presStyleCnt="0"/>
      <dgm:spPr/>
    </dgm:pt>
    <dgm:pt modelId="{BD849B44-42E6-4A48-BE1E-9856DEE947BF}" type="pres">
      <dgm:prSet presAssocID="{9CFD9435-457A-4214-963E-080DDEE04553}" presName="LevelTwoTextNode" presStyleLbl="node4" presStyleIdx="2" presStyleCnt="3" custScaleY="113209">
        <dgm:presLayoutVars>
          <dgm:chPref val="3"/>
        </dgm:presLayoutVars>
      </dgm:prSet>
      <dgm:spPr/>
    </dgm:pt>
    <dgm:pt modelId="{64BFBDAE-C590-4FB3-89A2-6567E5316E66}" type="pres">
      <dgm:prSet presAssocID="{9CFD9435-457A-4214-963E-080DDEE04553}" presName="level3hierChild" presStyleCnt="0"/>
      <dgm:spPr/>
    </dgm:pt>
  </dgm:ptLst>
  <dgm:cxnLst>
    <dgm:cxn modelId="{BB3E1D00-34C0-457F-B4C1-29A3A1FE97A7}" srcId="{C490A557-1611-4C4B-8CFC-A62CD7A1C274}" destId="{BF9152B4-35B2-4D97-917B-159523BBE8B5}" srcOrd="0" destOrd="0" parTransId="{710F019F-93BA-495C-9AF3-0D78D426E32B}" sibTransId="{C042EFB9-F9A3-47F2-9F67-80E5DBC64B5E}"/>
    <dgm:cxn modelId="{410A4005-0FB4-4B4F-AA0B-E49F88FA2D55}" type="presOf" srcId="{30E2A274-9AFB-44E3-B3CC-4C8F83423C81}" destId="{8FF042D8-D0FD-4241-B7C7-365429E056B4}" srcOrd="0" destOrd="0" presId="urn:microsoft.com/office/officeart/2005/8/layout/hierarchy2"/>
    <dgm:cxn modelId="{FEAD8A20-60F7-49D5-BC5D-47565F5FA24C}" type="presOf" srcId="{E1BD116A-9F12-4B7D-98BC-E23F17FB29BF}" destId="{FED4CAD5-4962-4722-83B6-37A67D12BA96}" srcOrd="1" destOrd="0" presId="urn:microsoft.com/office/officeart/2005/8/layout/hierarchy2"/>
    <dgm:cxn modelId="{24827935-947E-4CD6-94C1-C3D4A1A45A8D}" type="presOf" srcId="{FCD4D1C9-D5C6-442E-914C-E516DF8054AA}" destId="{852EC1D0-F2E4-49AB-BBFC-902139B5985E}" srcOrd="1" destOrd="0" presId="urn:microsoft.com/office/officeart/2005/8/layout/hierarchy2"/>
    <dgm:cxn modelId="{A6B7455B-A31E-4A24-BEC2-B63749DAD2CF}" type="presOf" srcId="{0DEEC70E-480E-4B02-8FBA-E75898B18FD5}" destId="{B77CF0D2-2A16-4581-9121-1B3E5A180DF0}" srcOrd="0" destOrd="0" presId="urn:microsoft.com/office/officeart/2005/8/layout/hierarchy2"/>
    <dgm:cxn modelId="{C3CAA943-8809-467F-8075-0D8B1AE1F377}" type="presOf" srcId="{7CA743ED-6686-4739-947A-23BC37D6A9AE}" destId="{F1A7DD26-633B-4EEC-8788-D654FA316B20}" srcOrd="0" destOrd="0" presId="urn:microsoft.com/office/officeart/2005/8/layout/hierarchy2"/>
    <dgm:cxn modelId="{AE65A473-6BD6-4664-AFA1-4553B761B488}" type="presOf" srcId="{710F019F-93BA-495C-9AF3-0D78D426E32B}" destId="{8BD59853-68BC-4CE3-BB0B-D2F7BCF4C5DF}" srcOrd="1" destOrd="0" presId="urn:microsoft.com/office/officeart/2005/8/layout/hierarchy2"/>
    <dgm:cxn modelId="{ECF6A377-B9E5-427F-871E-D8001AFBC914}" type="presOf" srcId="{AF606682-550A-49FC-9240-2979E4566B51}" destId="{B2513BF2-1B20-4FED-81C3-F2F6995029E2}" srcOrd="1" destOrd="0" presId="urn:microsoft.com/office/officeart/2005/8/layout/hierarchy2"/>
    <dgm:cxn modelId="{95D3AE7C-1FA7-4436-96F5-6EB0DD75FD19}" type="presOf" srcId="{E1BD116A-9F12-4B7D-98BC-E23F17FB29BF}" destId="{BFAA397F-4034-42CF-94E9-2341BAC26FED}" srcOrd="0" destOrd="0" presId="urn:microsoft.com/office/officeart/2005/8/layout/hierarchy2"/>
    <dgm:cxn modelId="{C580BF7E-BDC4-4D29-AAE9-63A1D2110DC1}" srcId="{BF9152B4-35B2-4D97-917B-159523BBE8B5}" destId="{848D3B94-CD8A-460E-859E-1CD9C312CA18}" srcOrd="1" destOrd="0" parTransId="{E1BD116A-9F12-4B7D-98BC-E23F17FB29BF}" sibTransId="{4519B165-CEFF-4F6C-9C85-7EC35C616AA1}"/>
    <dgm:cxn modelId="{81A68C82-01DD-47E7-9301-F49845AE736F}" type="presOf" srcId="{9CFD9435-457A-4214-963E-080DDEE04553}" destId="{BD849B44-42E6-4A48-BE1E-9856DEE947BF}" srcOrd="0" destOrd="0" presId="urn:microsoft.com/office/officeart/2005/8/layout/hierarchy2"/>
    <dgm:cxn modelId="{E728CA92-BD4C-4707-8771-0DC57617E13E}" srcId="{7CA743ED-6686-4739-947A-23BC37D6A9AE}" destId="{C490A557-1611-4C4B-8CFC-A62CD7A1C274}" srcOrd="0" destOrd="0" parTransId="{30E2A274-9AFB-44E3-B3CC-4C8F83423C81}" sibTransId="{1E1E2E21-BE7B-45B4-B3E8-3B17503FC1D2}"/>
    <dgm:cxn modelId="{BBB2499C-FFC5-441E-A8C2-4D2E2F009A07}" type="presOf" srcId="{848D3B94-CD8A-460E-859E-1CD9C312CA18}" destId="{8EC01FBF-721B-435C-9A39-0C172D118F94}" srcOrd="0" destOrd="0" presId="urn:microsoft.com/office/officeart/2005/8/layout/hierarchy2"/>
    <dgm:cxn modelId="{7DC0C9A0-4706-49D8-B88A-5094F265D206}" type="presOf" srcId="{2DDDBCE7-EDD2-4F16-8EB1-FD480BA01A9A}" destId="{B9F602D0-18E3-463D-8EFB-EBDB03F2173A}" srcOrd="0" destOrd="0" presId="urn:microsoft.com/office/officeart/2005/8/layout/hierarchy2"/>
    <dgm:cxn modelId="{5815CDA0-8F8B-458E-A5FB-FA6820CF9896}" type="presOf" srcId="{C490A557-1611-4C4B-8CFC-A62CD7A1C274}" destId="{4618E0F1-26F3-4BC9-B00D-BDA8C3600C44}" srcOrd="0" destOrd="0" presId="urn:microsoft.com/office/officeart/2005/8/layout/hierarchy2"/>
    <dgm:cxn modelId="{4FACB9B3-068F-4B8F-9317-A72488BDA3D2}" type="presOf" srcId="{FCD4D1C9-D5C6-442E-914C-E516DF8054AA}" destId="{4FCA94D7-B508-4198-AAAF-50BB3959741C}" srcOrd="0" destOrd="0" presId="urn:microsoft.com/office/officeart/2005/8/layout/hierarchy2"/>
    <dgm:cxn modelId="{965CA3B8-4D16-4FC3-9E2D-CF71FDA8B357}" srcId="{BF9152B4-35B2-4D97-917B-159523BBE8B5}" destId="{0DEEC70E-480E-4B02-8FBA-E75898B18FD5}" srcOrd="0" destOrd="0" parTransId="{AF606682-550A-49FC-9240-2979E4566B51}" sibTransId="{E035AF71-0940-4E5B-BAC8-64541B86FE00}"/>
    <dgm:cxn modelId="{8AF074BE-7E37-4C18-AE83-651F9806E2E0}" type="presOf" srcId="{710F019F-93BA-495C-9AF3-0D78D426E32B}" destId="{A4F37CAB-0353-46C7-BA44-BFA983155F7C}" srcOrd="0" destOrd="0" presId="urn:microsoft.com/office/officeart/2005/8/layout/hierarchy2"/>
    <dgm:cxn modelId="{8EEC7EC4-C467-48A3-8C31-B61FA8348EE0}" srcId="{BF9152B4-35B2-4D97-917B-159523BBE8B5}" destId="{9CFD9435-457A-4214-963E-080DDEE04553}" srcOrd="2" destOrd="0" parTransId="{FCD4D1C9-D5C6-442E-914C-E516DF8054AA}" sibTransId="{019CE1F0-EBDC-4A0F-B3B6-868F16394A6B}"/>
    <dgm:cxn modelId="{288A90CC-64BB-46AB-8F16-0A8A1191A68C}" type="presOf" srcId="{30E2A274-9AFB-44E3-B3CC-4C8F83423C81}" destId="{A8B9B6EC-BBEA-4292-87E1-197373AC4239}" srcOrd="1" destOrd="0" presId="urn:microsoft.com/office/officeart/2005/8/layout/hierarchy2"/>
    <dgm:cxn modelId="{5F5A91D8-9816-4C0F-856B-56E9AA48DC6C}" srcId="{2DDDBCE7-EDD2-4F16-8EB1-FD480BA01A9A}" destId="{7CA743ED-6686-4739-947A-23BC37D6A9AE}" srcOrd="0" destOrd="0" parTransId="{0CB0C8EB-4A54-4497-AF24-A55D29E53192}" sibTransId="{0FA6D9FE-41C5-4D60-9D17-FE5F8BC7A67D}"/>
    <dgm:cxn modelId="{78BD34EE-B042-47BD-9424-A161BB24A15D}" type="presOf" srcId="{BF9152B4-35B2-4D97-917B-159523BBE8B5}" destId="{DD163DF6-6D61-4E36-B7E2-25490DCC320C}" srcOrd="0" destOrd="0" presId="urn:microsoft.com/office/officeart/2005/8/layout/hierarchy2"/>
    <dgm:cxn modelId="{883A7DFD-F883-49D1-9C10-27B4632724C5}" type="presOf" srcId="{AF606682-550A-49FC-9240-2979E4566B51}" destId="{5C478E68-D918-48F1-83B3-42F533F0D31A}" srcOrd="0" destOrd="0" presId="urn:microsoft.com/office/officeart/2005/8/layout/hierarchy2"/>
    <dgm:cxn modelId="{7C8D1BD3-B87A-4722-BA5A-4E63F2E2748D}" type="presParOf" srcId="{B9F602D0-18E3-463D-8EFB-EBDB03F2173A}" destId="{D8AADAEF-D176-4809-ABBA-35838ED4E167}" srcOrd="0" destOrd="0" presId="urn:microsoft.com/office/officeart/2005/8/layout/hierarchy2"/>
    <dgm:cxn modelId="{0AE121E0-3902-440D-8CA2-82EAB00EE2B8}" type="presParOf" srcId="{D8AADAEF-D176-4809-ABBA-35838ED4E167}" destId="{F1A7DD26-633B-4EEC-8788-D654FA316B20}" srcOrd="0" destOrd="0" presId="urn:microsoft.com/office/officeart/2005/8/layout/hierarchy2"/>
    <dgm:cxn modelId="{C978C445-0541-4FB1-9FF1-EF225ADB120E}" type="presParOf" srcId="{D8AADAEF-D176-4809-ABBA-35838ED4E167}" destId="{9B1E2EA9-148E-448C-A7D2-F329E083B668}" srcOrd="1" destOrd="0" presId="urn:microsoft.com/office/officeart/2005/8/layout/hierarchy2"/>
    <dgm:cxn modelId="{D4B35DF8-110C-4B77-AC13-79730BF233B2}" type="presParOf" srcId="{9B1E2EA9-148E-448C-A7D2-F329E083B668}" destId="{8FF042D8-D0FD-4241-B7C7-365429E056B4}" srcOrd="0" destOrd="0" presId="urn:microsoft.com/office/officeart/2005/8/layout/hierarchy2"/>
    <dgm:cxn modelId="{0EB6A977-8230-4A6D-9361-BE12A93FDAA5}" type="presParOf" srcId="{8FF042D8-D0FD-4241-B7C7-365429E056B4}" destId="{A8B9B6EC-BBEA-4292-87E1-197373AC4239}" srcOrd="0" destOrd="0" presId="urn:microsoft.com/office/officeart/2005/8/layout/hierarchy2"/>
    <dgm:cxn modelId="{C75EFD84-8B02-4023-B470-F1E20FA7A1CC}" type="presParOf" srcId="{9B1E2EA9-148E-448C-A7D2-F329E083B668}" destId="{C500CBFC-2261-45C9-B912-06857D48B087}" srcOrd="1" destOrd="0" presId="urn:microsoft.com/office/officeart/2005/8/layout/hierarchy2"/>
    <dgm:cxn modelId="{DDB5C6E6-BDC3-4107-92F0-A246CFE24D6A}" type="presParOf" srcId="{C500CBFC-2261-45C9-B912-06857D48B087}" destId="{4618E0F1-26F3-4BC9-B00D-BDA8C3600C44}" srcOrd="0" destOrd="0" presId="urn:microsoft.com/office/officeart/2005/8/layout/hierarchy2"/>
    <dgm:cxn modelId="{843DBBA3-3B08-4F53-ABBE-ED1E82B6FACD}" type="presParOf" srcId="{C500CBFC-2261-45C9-B912-06857D48B087}" destId="{FA0BB5CD-A6A6-4C5C-89F2-12EEAEF9B0AF}" srcOrd="1" destOrd="0" presId="urn:microsoft.com/office/officeart/2005/8/layout/hierarchy2"/>
    <dgm:cxn modelId="{2966377C-3AA8-42A9-A887-80A0E576F597}" type="presParOf" srcId="{FA0BB5CD-A6A6-4C5C-89F2-12EEAEF9B0AF}" destId="{A4F37CAB-0353-46C7-BA44-BFA983155F7C}" srcOrd="0" destOrd="0" presId="urn:microsoft.com/office/officeart/2005/8/layout/hierarchy2"/>
    <dgm:cxn modelId="{6026B43F-2E8A-4F24-B17E-AD6ED7C7DE6A}" type="presParOf" srcId="{A4F37CAB-0353-46C7-BA44-BFA983155F7C}" destId="{8BD59853-68BC-4CE3-BB0B-D2F7BCF4C5DF}" srcOrd="0" destOrd="0" presId="urn:microsoft.com/office/officeart/2005/8/layout/hierarchy2"/>
    <dgm:cxn modelId="{40DB63DC-15A9-4971-8B45-DB3EFA8B9F68}" type="presParOf" srcId="{FA0BB5CD-A6A6-4C5C-89F2-12EEAEF9B0AF}" destId="{5C5E4899-1EBE-4548-8BD7-B4CD36ED5E19}" srcOrd="1" destOrd="0" presId="urn:microsoft.com/office/officeart/2005/8/layout/hierarchy2"/>
    <dgm:cxn modelId="{69D8B308-B8A2-42AF-BC43-9560507342D2}" type="presParOf" srcId="{5C5E4899-1EBE-4548-8BD7-B4CD36ED5E19}" destId="{DD163DF6-6D61-4E36-B7E2-25490DCC320C}" srcOrd="0" destOrd="0" presId="urn:microsoft.com/office/officeart/2005/8/layout/hierarchy2"/>
    <dgm:cxn modelId="{A70C3DD6-141A-4ABD-9432-71A875803F50}" type="presParOf" srcId="{5C5E4899-1EBE-4548-8BD7-B4CD36ED5E19}" destId="{286B7859-A329-4442-ADCC-2784ACDF6D83}" srcOrd="1" destOrd="0" presId="urn:microsoft.com/office/officeart/2005/8/layout/hierarchy2"/>
    <dgm:cxn modelId="{135E9156-F4B1-4353-897E-A4209FDB5C6C}" type="presParOf" srcId="{286B7859-A329-4442-ADCC-2784ACDF6D83}" destId="{5C478E68-D918-48F1-83B3-42F533F0D31A}" srcOrd="0" destOrd="0" presId="urn:microsoft.com/office/officeart/2005/8/layout/hierarchy2"/>
    <dgm:cxn modelId="{EAFF0849-E2C4-4283-AACF-31AE5C3E8898}" type="presParOf" srcId="{5C478E68-D918-48F1-83B3-42F533F0D31A}" destId="{B2513BF2-1B20-4FED-81C3-F2F6995029E2}" srcOrd="0" destOrd="0" presId="urn:microsoft.com/office/officeart/2005/8/layout/hierarchy2"/>
    <dgm:cxn modelId="{D9DDAD68-154F-43A1-A06E-1095A2201C0D}" type="presParOf" srcId="{286B7859-A329-4442-ADCC-2784ACDF6D83}" destId="{FBA6F981-E63F-4C5A-B638-19D29BBAA5B7}" srcOrd="1" destOrd="0" presId="urn:microsoft.com/office/officeart/2005/8/layout/hierarchy2"/>
    <dgm:cxn modelId="{9E6BBB77-779F-4BF7-8BA4-CA181CCEA73B}" type="presParOf" srcId="{FBA6F981-E63F-4C5A-B638-19D29BBAA5B7}" destId="{B77CF0D2-2A16-4581-9121-1B3E5A180DF0}" srcOrd="0" destOrd="0" presId="urn:microsoft.com/office/officeart/2005/8/layout/hierarchy2"/>
    <dgm:cxn modelId="{A7DAC34A-4A05-413B-9C9B-A1D2346A89CB}" type="presParOf" srcId="{FBA6F981-E63F-4C5A-B638-19D29BBAA5B7}" destId="{6186F0FA-2C5E-4A73-9C96-0E75724DA0B9}" srcOrd="1" destOrd="0" presId="urn:microsoft.com/office/officeart/2005/8/layout/hierarchy2"/>
    <dgm:cxn modelId="{A98C00B9-64E7-4E5C-9E9C-E398ECB1F3F1}" type="presParOf" srcId="{286B7859-A329-4442-ADCC-2784ACDF6D83}" destId="{BFAA397F-4034-42CF-94E9-2341BAC26FED}" srcOrd="2" destOrd="0" presId="urn:microsoft.com/office/officeart/2005/8/layout/hierarchy2"/>
    <dgm:cxn modelId="{A562AF1C-563E-421F-9431-9058916B9F51}" type="presParOf" srcId="{BFAA397F-4034-42CF-94E9-2341BAC26FED}" destId="{FED4CAD5-4962-4722-83B6-37A67D12BA96}" srcOrd="0" destOrd="0" presId="urn:microsoft.com/office/officeart/2005/8/layout/hierarchy2"/>
    <dgm:cxn modelId="{71F91EE5-7AF2-4F17-8117-A974D27FA29B}" type="presParOf" srcId="{286B7859-A329-4442-ADCC-2784ACDF6D83}" destId="{891705CB-5AA7-4C53-9C95-7DC7B705417E}" srcOrd="3" destOrd="0" presId="urn:microsoft.com/office/officeart/2005/8/layout/hierarchy2"/>
    <dgm:cxn modelId="{0F92FD86-73CC-4F77-85B9-0804D3531DCD}" type="presParOf" srcId="{891705CB-5AA7-4C53-9C95-7DC7B705417E}" destId="{8EC01FBF-721B-435C-9A39-0C172D118F94}" srcOrd="0" destOrd="0" presId="urn:microsoft.com/office/officeart/2005/8/layout/hierarchy2"/>
    <dgm:cxn modelId="{C6F7E5D3-F351-4C5D-BA9F-4C1942E7DD26}" type="presParOf" srcId="{891705CB-5AA7-4C53-9C95-7DC7B705417E}" destId="{70FF17E8-BC1C-4514-B3BC-8C5B17F012D1}" srcOrd="1" destOrd="0" presId="urn:microsoft.com/office/officeart/2005/8/layout/hierarchy2"/>
    <dgm:cxn modelId="{DA772EC6-328E-4E0C-97F0-B8AE9F831949}" type="presParOf" srcId="{286B7859-A329-4442-ADCC-2784ACDF6D83}" destId="{4FCA94D7-B508-4198-AAAF-50BB3959741C}" srcOrd="4" destOrd="0" presId="urn:microsoft.com/office/officeart/2005/8/layout/hierarchy2"/>
    <dgm:cxn modelId="{3F6DD446-F780-4837-93F9-BEF9FA322016}" type="presParOf" srcId="{4FCA94D7-B508-4198-AAAF-50BB3959741C}" destId="{852EC1D0-F2E4-49AB-BBFC-902139B5985E}" srcOrd="0" destOrd="0" presId="urn:microsoft.com/office/officeart/2005/8/layout/hierarchy2"/>
    <dgm:cxn modelId="{1AFCD958-095E-428D-981D-428C5FC718D2}" type="presParOf" srcId="{286B7859-A329-4442-ADCC-2784ACDF6D83}" destId="{3F1B7F6F-7103-4D66-B6AC-FD67C0DC1550}" srcOrd="5" destOrd="0" presId="urn:microsoft.com/office/officeart/2005/8/layout/hierarchy2"/>
    <dgm:cxn modelId="{F987FECD-93D0-4C88-A62D-F7CC0630DE4C}" type="presParOf" srcId="{3F1B7F6F-7103-4D66-B6AC-FD67C0DC1550}" destId="{BD849B44-42E6-4A48-BE1E-9856DEE947BF}" srcOrd="0" destOrd="0" presId="urn:microsoft.com/office/officeart/2005/8/layout/hierarchy2"/>
    <dgm:cxn modelId="{8D2B302D-BD5D-445B-AF59-5CF234E4A406}" type="presParOf" srcId="{3F1B7F6F-7103-4D66-B6AC-FD67C0DC1550}" destId="{64BFBDAE-C590-4FB3-89A2-6567E5316E66}" srcOrd="1" destOrd="0" presId="urn:microsoft.com/office/officeart/2005/8/layout/hierarchy2"/>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68EB0-C961-4952-894F-D0CC11FE4998}">
      <dsp:nvSpPr>
        <dsp:cNvPr id="0" name=""/>
        <dsp:cNvSpPr/>
      </dsp:nvSpPr>
      <dsp:spPr>
        <a:xfrm>
          <a:off x="63255" y="0"/>
          <a:ext cx="11786846" cy="542293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37D074-6AE2-403A-9D92-0AA954E589D2}">
      <dsp:nvSpPr>
        <dsp:cNvPr id="0" name=""/>
        <dsp:cNvSpPr/>
      </dsp:nvSpPr>
      <dsp:spPr>
        <a:xfrm>
          <a:off x="980899" y="4244591"/>
          <a:ext cx="199563" cy="199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FB565-8318-487A-AEF6-F40C123D1216}">
      <dsp:nvSpPr>
        <dsp:cNvPr id="0" name=""/>
        <dsp:cNvSpPr/>
      </dsp:nvSpPr>
      <dsp:spPr>
        <a:xfrm>
          <a:off x="1498584" y="4334970"/>
          <a:ext cx="3503791" cy="30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45" tIns="0" rIns="0" bIns="0" numCol="1" spcCol="1270" anchor="t" anchorCtr="0">
          <a:noAutofit/>
        </a:bodyPr>
        <a:lstStyle/>
        <a:p>
          <a:pPr marL="0" lvl="0" indent="0" algn="l" defTabSz="711200" rtl="0">
            <a:lnSpc>
              <a:spcPct val="90000"/>
            </a:lnSpc>
            <a:spcBef>
              <a:spcPct val="0"/>
            </a:spcBef>
            <a:spcAft>
              <a:spcPct val="35000"/>
            </a:spcAft>
            <a:buNone/>
          </a:pPr>
          <a:r>
            <a:rPr lang="en-US" sz="1600" b="1" u="none" kern="1200">
              <a:latin typeface="Calibri" panose="020F0502020204030204"/>
            </a:rPr>
            <a:t>July 24</a:t>
          </a:r>
          <a:r>
            <a:rPr lang="en-US" sz="1600" b="1" u="none" kern="1200" baseline="30000">
              <a:latin typeface="Calibri" panose="020F0502020204030204"/>
            </a:rPr>
            <a:t>th</a:t>
          </a:r>
          <a:r>
            <a:rPr lang="en-US" sz="1600" b="1" u="none" kern="1200">
              <a:latin typeface="Calibri" panose="020F0502020204030204"/>
            </a:rPr>
            <a:t>:</a:t>
          </a:r>
          <a:r>
            <a:rPr lang="en-US" sz="1600" u="none" kern="1200"/>
            <a:t> </a:t>
          </a:r>
          <a:r>
            <a:rPr lang="en-US" sz="1600" kern="1200">
              <a:solidFill>
                <a:srgbClr val="000000"/>
              </a:solidFill>
              <a:latin typeface="Calibri" panose="020F0502020204030204"/>
            </a:rPr>
            <a:t>2025 Auction Formally Announced.</a:t>
          </a:r>
          <a:endParaRPr lang="en-US" sz="1600" kern="1200">
            <a:solidFill>
              <a:srgbClr val="000000"/>
            </a:solidFill>
          </a:endParaRPr>
        </a:p>
      </dsp:txBody>
      <dsp:txXfrm>
        <a:off x="1498584" y="4334970"/>
        <a:ext cx="3503791" cy="300878"/>
      </dsp:txXfrm>
    </dsp:sp>
    <dsp:sp modelId="{7B88B06C-3414-4974-AFB3-5EA798A1A860}">
      <dsp:nvSpPr>
        <dsp:cNvPr id="0" name=""/>
        <dsp:cNvSpPr/>
      </dsp:nvSpPr>
      <dsp:spPr>
        <a:xfrm>
          <a:off x="2243322" y="3385683"/>
          <a:ext cx="312360" cy="3123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B15CA-0955-452C-AA55-68E8A40283B9}">
      <dsp:nvSpPr>
        <dsp:cNvPr id="0" name=""/>
        <dsp:cNvSpPr/>
      </dsp:nvSpPr>
      <dsp:spPr>
        <a:xfrm>
          <a:off x="2731876" y="3428579"/>
          <a:ext cx="2388009" cy="117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513" tIns="0" rIns="0" bIns="0" numCol="1" spcCol="1270" anchor="t" anchorCtr="0">
          <a:noAutofit/>
        </a:bodyPr>
        <a:lstStyle/>
        <a:p>
          <a:pPr marL="0" lvl="0" indent="0" algn="l" defTabSz="711200" rtl="0">
            <a:lnSpc>
              <a:spcPct val="90000"/>
            </a:lnSpc>
            <a:spcBef>
              <a:spcPct val="0"/>
            </a:spcBef>
            <a:spcAft>
              <a:spcPct val="35000"/>
            </a:spcAft>
            <a:buNone/>
          </a:pPr>
          <a:r>
            <a:rPr lang="en-US" sz="1600" b="1" kern="1200">
              <a:solidFill>
                <a:schemeClr val="tx1"/>
              </a:solidFill>
              <a:latin typeface="Calibri" panose="020F0502020204030204"/>
            </a:rPr>
            <a:t>September 2</a:t>
          </a:r>
          <a:r>
            <a:rPr lang="en-US" sz="1600" b="1" kern="1200" baseline="30000">
              <a:solidFill>
                <a:schemeClr val="tx1"/>
              </a:solidFill>
              <a:latin typeface="Calibri" panose="020F0502020204030204"/>
            </a:rPr>
            <a:t>nd</a:t>
          </a:r>
          <a:r>
            <a:rPr lang="en-US" sz="1600" b="1" kern="1200">
              <a:solidFill>
                <a:srgbClr val="000000"/>
              </a:solidFill>
              <a:latin typeface="Calibri" panose="020F0502020204030204"/>
            </a:rPr>
            <a:t>:</a:t>
          </a:r>
          <a:r>
            <a:rPr lang="en-US" sz="1600" kern="1200">
              <a:solidFill>
                <a:srgbClr val="000000"/>
              </a:solidFill>
              <a:latin typeface="Calibri" panose="020F0502020204030204"/>
            </a:rPr>
            <a:t> Online Application Open.</a:t>
          </a:r>
          <a:endParaRPr lang="en-US" sz="1600" kern="1200">
            <a:solidFill>
              <a:srgbClr val="000000"/>
            </a:solidFill>
          </a:endParaRPr>
        </a:p>
      </dsp:txBody>
      <dsp:txXfrm>
        <a:off x="2731876" y="3428579"/>
        <a:ext cx="2388009" cy="1177571"/>
      </dsp:txXfrm>
    </dsp:sp>
    <dsp:sp modelId="{9E2DBEA6-CF4D-4D48-814F-AAC7CC9CA317}">
      <dsp:nvSpPr>
        <dsp:cNvPr id="0" name=""/>
        <dsp:cNvSpPr/>
      </dsp:nvSpPr>
      <dsp:spPr>
        <a:xfrm>
          <a:off x="3690430" y="2577070"/>
          <a:ext cx="416481" cy="4164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8255C-5DEE-44FC-87EE-7D9F65CC1A45}">
      <dsp:nvSpPr>
        <dsp:cNvPr id="0" name=""/>
        <dsp:cNvSpPr/>
      </dsp:nvSpPr>
      <dsp:spPr>
        <a:xfrm>
          <a:off x="4135161" y="2757362"/>
          <a:ext cx="3917862" cy="467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85" tIns="0" rIns="0" bIns="0" numCol="1" spcCol="1270" anchor="t" anchorCtr="0">
          <a:noAutofit/>
        </a:bodyPr>
        <a:lstStyle/>
        <a:p>
          <a:pPr marL="0" lvl="0" indent="0" algn="l" defTabSz="711200" rtl="0">
            <a:lnSpc>
              <a:spcPct val="90000"/>
            </a:lnSpc>
            <a:spcBef>
              <a:spcPct val="0"/>
            </a:spcBef>
            <a:spcAft>
              <a:spcPct val="35000"/>
            </a:spcAft>
            <a:buNone/>
          </a:pPr>
          <a:r>
            <a:rPr lang="en-US" sz="1600" b="1" u="none" kern="1200">
              <a:solidFill>
                <a:schemeClr val="tx1"/>
              </a:solidFill>
              <a:latin typeface="Calibri" panose="020F0502020204030204"/>
            </a:rPr>
            <a:t>October 3</a:t>
          </a:r>
          <a:r>
            <a:rPr lang="en-US" sz="1600" b="1" u="none" kern="1200" baseline="30000">
              <a:solidFill>
                <a:schemeClr val="tx1"/>
              </a:solidFill>
              <a:latin typeface="Calibri" panose="020F0502020204030204"/>
            </a:rPr>
            <a:t>rd</a:t>
          </a:r>
          <a:r>
            <a:rPr lang="en-US" sz="1600" b="1" u="none" kern="1200">
              <a:solidFill>
                <a:srgbClr val="000000"/>
              </a:solidFill>
              <a:latin typeface="Calibri" panose="020F0502020204030204"/>
            </a:rPr>
            <a:t>:</a:t>
          </a:r>
          <a:r>
            <a:rPr lang="en-US" sz="1600" u="none" kern="1200">
              <a:solidFill>
                <a:srgbClr val="000000"/>
              </a:solidFill>
            </a:rPr>
            <a:t> Online Application Closes, deposits initiated.</a:t>
          </a:r>
          <a:endParaRPr lang="en-US" sz="1600" kern="1200">
            <a:solidFill>
              <a:srgbClr val="000000"/>
            </a:solidFill>
          </a:endParaRPr>
        </a:p>
      </dsp:txBody>
      <dsp:txXfrm>
        <a:off x="4135161" y="2757362"/>
        <a:ext cx="3917862" cy="467880"/>
      </dsp:txXfrm>
    </dsp:sp>
    <dsp:sp modelId="{634731C4-39AB-4FDD-9EDC-1B99D7CCEAA2}">
      <dsp:nvSpPr>
        <dsp:cNvPr id="0" name=""/>
        <dsp:cNvSpPr/>
      </dsp:nvSpPr>
      <dsp:spPr>
        <a:xfrm>
          <a:off x="5488545" y="1870997"/>
          <a:ext cx="537954" cy="5379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94005E-C3EE-4B6F-87C2-700FF026D61B}">
      <dsp:nvSpPr>
        <dsp:cNvPr id="0" name=""/>
        <dsp:cNvSpPr/>
      </dsp:nvSpPr>
      <dsp:spPr>
        <a:xfrm>
          <a:off x="6263772" y="1924528"/>
          <a:ext cx="2541488" cy="85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051" tIns="0" rIns="0" bIns="0" numCol="1" spcCol="1270" anchor="t" anchorCtr="0">
          <a:noAutofit/>
        </a:bodyPr>
        <a:lstStyle/>
        <a:p>
          <a:pPr marL="0" lvl="0" indent="0" algn="l" defTabSz="711200" rtl="0">
            <a:lnSpc>
              <a:spcPct val="90000"/>
            </a:lnSpc>
            <a:spcBef>
              <a:spcPct val="0"/>
            </a:spcBef>
            <a:spcAft>
              <a:spcPct val="35000"/>
            </a:spcAft>
            <a:buNone/>
          </a:pPr>
          <a:r>
            <a:rPr lang="en-US" sz="1600" b="1" u="none" kern="1200">
              <a:solidFill>
                <a:schemeClr val="tx1"/>
              </a:solidFill>
              <a:latin typeface="Calibri" panose="020F0502020204030204"/>
            </a:rPr>
            <a:t>December 2025:</a:t>
          </a:r>
          <a:r>
            <a:rPr lang="en-US" sz="1600" u="none" kern="1200">
              <a:solidFill>
                <a:schemeClr val="tx1"/>
              </a:solidFill>
            </a:rPr>
            <a:t> </a:t>
          </a:r>
          <a:r>
            <a:rPr lang="en-US" sz="1600" u="none" kern="1200">
              <a:solidFill>
                <a:srgbClr val="000000"/>
              </a:solidFill>
            </a:rPr>
            <a:t>NJEDA</a:t>
          </a:r>
          <a:r>
            <a:rPr lang="en-US" sz="1600" kern="1200">
              <a:solidFill>
                <a:srgbClr val="000000"/>
              </a:solidFill>
            </a:rPr>
            <a:t> Board approves awards.</a:t>
          </a:r>
        </a:p>
      </dsp:txBody>
      <dsp:txXfrm>
        <a:off x="6263772" y="1924528"/>
        <a:ext cx="2541488" cy="858890"/>
      </dsp:txXfrm>
    </dsp:sp>
    <dsp:sp modelId="{28F68F7F-B725-4D5D-B815-45CE0B5387A9}">
      <dsp:nvSpPr>
        <dsp:cNvPr id="0" name=""/>
        <dsp:cNvSpPr/>
      </dsp:nvSpPr>
      <dsp:spPr>
        <a:xfrm>
          <a:off x="8212791" y="1088924"/>
          <a:ext cx="685458" cy="685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526AAB-DBC1-453E-86A9-047684D8C64B}">
      <dsp:nvSpPr>
        <dsp:cNvPr id="0" name=""/>
        <dsp:cNvSpPr/>
      </dsp:nvSpPr>
      <dsp:spPr>
        <a:xfrm>
          <a:off x="6826325" y="2474873"/>
          <a:ext cx="1735337" cy="1959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210"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6826325" y="2474873"/>
        <a:ext cx="1735337" cy="1959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CF622-0E59-4D64-8A03-E89C2176186F}">
      <dsp:nvSpPr>
        <dsp:cNvPr id="0" name=""/>
        <dsp:cNvSpPr/>
      </dsp:nvSpPr>
      <dsp:spPr>
        <a:xfrm>
          <a:off x="0" y="3602500"/>
          <a:ext cx="11546730" cy="1085671"/>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i="0" kern="1200" baseline="0"/>
            <a:t>Proceeds from the auction will fund grant, loan, and technical assistance programs in designated </a:t>
          </a:r>
          <a:r>
            <a:rPr lang="en-US" sz="2500" b="1" i="0" kern="1200" baseline="0"/>
            <a:t>Food Desert Communities</a:t>
          </a:r>
          <a:r>
            <a:rPr lang="en-US" sz="2500" i="0" kern="1200" baseline="0"/>
            <a:t>, as specified by the Food Desert Relief Act</a:t>
          </a:r>
          <a:endParaRPr lang="en-US" sz="2500" kern="1200"/>
        </a:p>
      </dsp:txBody>
      <dsp:txXfrm>
        <a:off x="0" y="3602500"/>
        <a:ext cx="11546730" cy="1085671"/>
      </dsp:txXfrm>
    </dsp:sp>
    <dsp:sp modelId="{396B7FE2-2E4B-43AC-93C6-52B833D2E371}">
      <dsp:nvSpPr>
        <dsp:cNvPr id="0" name=""/>
        <dsp:cNvSpPr/>
      </dsp:nvSpPr>
      <dsp:spPr>
        <a:xfrm rot="10800000">
          <a:off x="0" y="1297"/>
          <a:ext cx="11546730" cy="362531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baseline="0"/>
            <a:t>NJ corporations and insurance companies can bid for a </a:t>
          </a:r>
          <a:r>
            <a:rPr lang="en-US" sz="2500" b="1" kern="1200" baseline="0"/>
            <a:t>tax discount of up to 15%</a:t>
          </a:r>
          <a:endParaRPr lang="en-US" sz="2500" kern="1200"/>
        </a:p>
      </dsp:txBody>
      <dsp:txXfrm rot="-10800000">
        <a:off x="0" y="1297"/>
        <a:ext cx="11546730" cy="1272485"/>
      </dsp:txXfrm>
    </dsp:sp>
    <dsp:sp modelId="{E935D923-BD63-48D6-8BC7-78A0A76755FF}">
      <dsp:nvSpPr>
        <dsp:cNvPr id="0" name=""/>
        <dsp:cNvSpPr/>
      </dsp:nvSpPr>
      <dsp:spPr>
        <a:xfrm>
          <a:off x="1409" y="1279900"/>
          <a:ext cx="2308782" cy="1070582"/>
        </a:xfrm>
        <a:prstGeom prst="rect">
          <a:avLst/>
        </a:prstGeom>
        <a:solidFill>
          <a:schemeClr val="tx2">
            <a:lumMod val="10000"/>
            <a:lumOff val="9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baseline="0"/>
            <a:t>Can be applied to </a:t>
          </a:r>
          <a:r>
            <a:rPr lang="en-US" sz="1500" b="1" kern="1200" baseline="0"/>
            <a:t>Corporation Business Tax </a:t>
          </a:r>
          <a:r>
            <a:rPr lang="en-US" sz="1500" kern="1200" baseline="0"/>
            <a:t>&amp; </a:t>
          </a:r>
          <a:r>
            <a:rPr lang="en-US" sz="1500" b="1" kern="1200" baseline="0"/>
            <a:t>Insurance Premiums Tax</a:t>
          </a:r>
          <a:endParaRPr lang="en-US" sz="1500" b="1" kern="1200"/>
        </a:p>
      </dsp:txBody>
      <dsp:txXfrm>
        <a:off x="1409" y="1279900"/>
        <a:ext cx="2308782" cy="1070582"/>
      </dsp:txXfrm>
    </dsp:sp>
    <dsp:sp modelId="{BA865B24-CEF8-474F-BFA0-AB863FD9F4A7}">
      <dsp:nvSpPr>
        <dsp:cNvPr id="0" name=""/>
        <dsp:cNvSpPr/>
      </dsp:nvSpPr>
      <dsp:spPr>
        <a:xfrm>
          <a:off x="2310191" y="1279900"/>
          <a:ext cx="2308782" cy="1070582"/>
        </a:xfrm>
        <a:prstGeom prst="rect">
          <a:avLst/>
        </a:prstGeom>
        <a:solidFill>
          <a:schemeClr val="tx2">
            <a:lumMod val="10000"/>
            <a:lumOff val="9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baseline="0"/>
            <a:t>Tax credits can first be used for the tax year in which they are approved,</a:t>
          </a:r>
          <a:r>
            <a:rPr lang="en-US" sz="1500" b="1" i="0" kern="1200" baseline="0"/>
            <a:t> </a:t>
          </a:r>
          <a:r>
            <a:rPr lang="en-US" sz="1500" b="0" i="0" kern="1200" baseline="0"/>
            <a:t>with </a:t>
          </a:r>
          <a:r>
            <a:rPr lang="en-US" sz="1500" b="1" i="0" kern="1200" baseline="0"/>
            <a:t>7-year carry-forward</a:t>
          </a:r>
          <a:endParaRPr lang="en-US" sz="1500" kern="1200"/>
        </a:p>
      </dsp:txBody>
      <dsp:txXfrm>
        <a:off x="2310191" y="1279900"/>
        <a:ext cx="2308782" cy="1070582"/>
      </dsp:txXfrm>
    </dsp:sp>
    <dsp:sp modelId="{A56A790D-C0FC-462E-AE6A-5DC4D6AF3D0B}">
      <dsp:nvSpPr>
        <dsp:cNvPr id="0" name=""/>
        <dsp:cNvSpPr/>
      </dsp:nvSpPr>
      <dsp:spPr>
        <a:xfrm>
          <a:off x="4618974" y="1279900"/>
          <a:ext cx="2308782" cy="1070582"/>
        </a:xfrm>
        <a:prstGeom prst="rect">
          <a:avLst/>
        </a:prstGeom>
        <a:solidFill>
          <a:schemeClr val="tx2">
            <a:lumMod val="10000"/>
            <a:lumOff val="9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baseline="0"/>
            <a:t>Minimum tax credit request of </a:t>
          </a:r>
          <a:r>
            <a:rPr lang="en-US" sz="1500" b="1" i="0" kern="1200" baseline="0"/>
            <a:t>$500,000</a:t>
          </a:r>
          <a:endParaRPr lang="en-US" sz="1500" kern="1200"/>
        </a:p>
      </dsp:txBody>
      <dsp:txXfrm>
        <a:off x="4618974" y="1279900"/>
        <a:ext cx="2308782" cy="1070582"/>
      </dsp:txXfrm>
    </dsp:sp>
    <dsp:sp modelId="{CE482CB3-69B4-43CF-9411-7FEC2800295A}">
      <dsp:nvSpPr>
        <dsp:cNvPr id="0" name=""/>
        <dsp:cNvSpPr/>
      </dsp:nvSpPr>
      <dsp:spPr>
        <a:xfrm>
          <a:off x="6927756" y="1279900"/>
          <a:ext cx="2308782" cy="1070582"/>
        </a:xfrm>
        <a:prstGeom prst="rect">
          <a:avLst/>
        </a:prstGeom>
        <a:solidFill>
          <a:schemeClr val="tx2">
            <a:lumMod val="10000"/>
            <a:lumOff val="9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baseline="0"/>
            <a:t>Minimum price of </a:t>
          </a:r>
          <a:r>
            <a:rPr lang="en-US" sz="1500" b="1" i="0" kern="1200" baseline="0"/>
            <a:t>$0.85  </a:t>
          </a:r>
          <a:r>
            <a:rPr lang="en-US" sz="1500" b="0" i="0" kern="1200" baseline="0"/>
            <a:t>per dollar of credit</a:t>
          </a:r>
          <a:endParaRPr lang="en-US" sz="1500" kern="1200"/>
        </a:p>
      </dsp:txBody>
      <dsp:txXfrm>
        <a:off x="6927756" y="1279900"/>
        <a:ext cx="2308782" cy="1070582"/>
      </dsp:txXfrm>
    </dsp:sp>
    <dsp:sp modelId="{F8B2C9C8-1A24-413A-89A8-22824B7F7758}">
      <dsp:nvSpPr>
        <dsp:cNvPr id="0" name=""/>
        <dsp:cNvSpPr/>
      </dsp:nvSpPr>
      <dsp:spPr>
        <a:xfrm>
          <a:off x="9236539" y="1279900"/>
          <a:ext cx="2308782" cy="1070582"/>
        </a:xfrm>
        <a:prstGeom prst="rect">
          <a:avLst/>
        </a:prstGeom>
        <a:solidFill>
          <a:schemeClr val="tx2">
            <a:lumMod val="10000"/>
            <a:lumOff val="9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i="0" kern="1200" baseline="0"/>
            <a:t>No commitment or compliance requirements </a:t>
          </a:r>
          <a:r>
            <a:rPr lang="en-US" sz="1500" b="0" i="0" kern="1200" baseline="0"/>
            <a:t>after closing transaction</a:t>
          </a:r>
          <a:endParaRPr lang="en-US" sz="1500" kern="1200"/>
        </a:p>
      </dsp:txBody>
      <dsp:txXfrm>
        <a:off x="9236539" y="1279900"/>
        <a:ext cx="2308782" cy="1070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A94E8-3279-4D16-AFA8-9545CA4B035E}">
      <dsp:nvSpPr>
        <dsp:cNvPr id="0" name=""/>
        <dsp:cNvSpPr/>
      </dsp:nvSpPr>
      <dsp:spPr>
        <a:xfrm>
          <a:off x="0" y="65636"/>
          <a:ext cx="9967988" cy="684253"/>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Segoe UI Semilight" panose="020B0402040204020203" pitchFamily="34" charset="0"/>
              <a:cs typeface="Segoe UI Semilight" panose="020B0402040204020203" pitchFamily="34" charset="0"/>
            </a:rPr>
            <a:t>Food Desert Relief Act ($225M available)</a:t>
          </a:r>
        </a:p>
      </dsp:txBody>
      <dsp:txXfrm>
        <a:off x="20041" y="85677"/>
        <a:ext cx="9927906" cy="644171"/>
      </dsp:txXfrm>
    </dsp:sp>
    <dsp:sp modelId="{96B498D1-1BB2-40E5-9CBD-5D3D22B26C45}">
      <dsp:nvSpPr>
        <dsp:cNvPr id="0" name=""/>
        <dsp:cNvSpPr/>
      </dsp:nvSpPr>
      <dsp:spPr>
        <a:xfrm>
          <a:off x="15699" y="1045946"/>
          <a:ext cx="3227660" cy="803758"/>
        </a:xfrm>
        <a:prstGeom prst="roundRect">
          <a:avLst>
            <a:gd name="adj" fmla="val 10000"/>
          </a:avLst>
        </a:prstGeom>
        <a:solidFill>
          <a:srgbClr val="3E88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Tax Credits</a:t>
          </a:r>
        </a:p>
      </dsp:txBody>
      <dsp:txXfrm>
        <a:off x="39240" y="1069487"/>
        <a:ext cx="3180578" cy="756676"/>
      </dsp:txXfrm>
    </dsp:sp>
    <dsp:sp modelId="{5D2A469E-4700-4024-A9FF-F3A1B3C240C1}">
      <dsp:nvSpPr>
        <dsp:cNvPr id="0" name=""/>
        <dsp:cNvSpPr/>
      </dsp:nvSpPr>
      <dsp:spPr>
        <a:xfrm>
          <a:off x="3" y="2184572"/>
          <a:ext cx="1580636" cy="1094908"/>
        </a:xfrm>
        <a:prstGeom prst="roundRect">
          <a:avLst>
            <a:gd name="adj" fmla="val 10000"/>
          </a:avLst>
        </a:prstGeom>
        <a:solidFill>
          <a:srgbClr val="3E88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Project financing gap</a:t>
          </a:r>
        </a:p>
      </dsp:txBody>
      <dsp:txXfrm>
        <a:off x="32072" y="2216641"/>
        <a:ext cx="1516498" cy="1030770"/>
      </dsp:txXfrm>
    </dsp:sp>
    <dsp:sp modelId="{B9025DE7-2D31-40D3-B4B9-C20CDEC1269C}">
      <dsp:nvSpPr>
        <dsp:cNvPr id="0" name=""/>
        <dsp:cNvSpPr/>
      </dsp:nvSpPr>
      <dsp:spPr>
        <a:xfrm>
          <a:off x="1680078" y="2189359"/>
          <a:ext cx="1580636" cy="1094908"/>
        </a:xfrm>
        <a:prstGeom prst="roundRect">
          <a:avLst>
            <a:gd name="adj" fmla="val 10000"/>
          </a:avLst>
        </a:prstGeom>
        <a:solidFill>
          <a:srgbClr val="3E88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Initial operating costs</a:t>
          </a:r>
        </a:p>
      </dsp:txBody>
      <dsp:txXfrm>
        <a:off x="1712147" y="2221428"/>
        <a:ext cx="1516498" cy="1030770"/>
      </dsp:txXfrm>
    </dsp:sp>
    <dsp:sp modelId="{D6A97C9F-AC41-4E76-8DA4-A9F9411A15AC}">
      <dsp:nvSpPr>
        <dsp:cNvPr id="0" name=""/>
        <dsp:cNvSpPr/>
      </dsp:nvSpPr>
      <dsp:spPr>
        <a:xfrm>
          <a:off x="3376133" y="1045946"/>
          <a:ext cx="4874684" cy="832955"/>
        </a:xfrm>
        <a:prstGeom prst="roundRect">
          <a:avLst>
            <a:gd name="adj" fmla="val 10000"/>
          </a:avLst>
        </a:prstGeom>
        <a:solidFill>
          <a:srgbClr val="42B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Grants &amp; Loans </a:t>
          </a:r>
        </a:p>
        <a:p>
          <a:pPr marL="0" lvl="0" indent="0" algn="ctr" defTabSz="622300">
            <a:lnSpc>
              <a:spcPct val="90000"/>
            </a:lnSpc>
            <a:spcBef>
              <a:spcPct val="0"/>
            </a:spcBef>
            <a:spcAft>
              <a:spcPct val="35000"/>
            </a:spcAft>
            <a:buNone/>
          </a:pPr>
          <a:r>
            <a:rPr lang="en-US" sz="1200" kern="1200">
              <a:latin typeface="Segoe UI Semilight" panose="020B0402040204020203" pitchFamily="34" charset="0"/>
              <a:cs typeface="Segoe UI Semilight" panose="020B0402040204020203" pitchFamily="34" charset="0"/>
            </a:rPr>
            <a:t>(funded by sale of tax credits)</a:t>
          </a:r>
        </a:p>
      </dsp:txBody>
      <dsp:txXfrm>
        <a:off x="3400529" y="1070342"/>
        <a:ext cx="4825892" cy="784163"/>
      </dsp:txXfrm>
    </dsp:sp>
    <dsp:sp modelId="{63DB3277-0D37-486B-AC23-5CF664D07064}">
      <dsp:nvSpPr>
        <dsp:cNvPr id="0" name=""/>
        <dsp:cNvSpPr/>
      </dsp:nvSpPr>
      <dsp:spPr>
        <a:xfrm>
          <a:off x="3360152" y="2187332"/>
          <a:ext cx="1580636" cy="1094908"/>
        </a:xfrm>
        <a:prstGeom prst="roundRect">
          <a:avLst>
            <a:gd name="adj" fmla="val 10000"/>
          </a:avLst>
        </a:prstGeom>
        <a:solidFill>
          <a:srgbClr val="42B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Technology</a:t>
          </a:r>
        </a:p>
      </dsp:txBody>
      <dsp:txXfrm>
        <a:off x="3392221" y="2219401"/>
        <a:ext cx="1516498" cy="1030770"/>
      </dsp:txXfrm>
    </dsp:sp>
    <dsp:sp modelId="{15F4C4BB-BB96-4F0C-9EA0-30D23FCC8A47}">
      <dsp:nvSpPr>
        <dsp:cNvPr id="0" name=""/>
        <dsp:cNvSpPr/>
      </dsp:nvSpPr>
      <dsp:spPr>
        <a:xfrm>
          <a:off x="4992334" y="2180582"/>
          <a:ext cx="1580636" cy="1094908"/>
        </a:xfrm>
        <a:prstGeom prst="roundRect">
          <a:avLst>
            <a:gd name="adj" fmla="val 10000"/>
          </a:avLst>
        </a:prstGeom>
        <a:solidFill>
          <a:srgbClr val="42B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Equipment</a:t>
          </a:r>
        </a:p>
      </dsp:txBody>
      <dsp:txXfrm>
        <a:off x="5024403" y="2212651"/>
        <a:ext cx="1516498" cy="1030770"/>
      </dsp:txXfrm>
    </dsp:sp>
    <dsp:sp modelId="{CF62ED23-F6AF-4DD8-ABD5-A315A00DDDF0}">
      <dsp:nvSpPr>
        <dsp:cNvPr id="0" name=""/>
        <dsp:cNvSpPr/>
      </dsp:nvSpPr>
      <dsp:spPr>
        <a:xfrm>
          <a:off x="6649616" y="2180582"/>
          <a:ext cx="1580636" cy="1094908"/>
        </a:xfrm>
        <a:prstGeom prst="roundRect">
          <a:avLst>
            <a:gd name="adj" fmla="val 10000"/>
          </a:avLst>
        </a:prstGeom>
        <a:solidFill>
          <a:srgbClr val="42BA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Food Security Initiatives</a:t>
          </a:r>
        </a:p>
      </dsp:txBody>
      <dsp:txXfrm>
        <a:off x="6681685" y="2212651"/>
        <a:ext cx="1516498" cy="1030770"/>
      </dsp:txXfrm>
    </dsp:sp>
    <dsp:sp modelId="{407F49AA-5A71-41BA-9A89-3A376D09A22B}">
      <dsp:nvSpPr>
        <dsp:cNvPr id="0" name=""/>
        <dsp:cNvSpPr/>
      </dsp:nvSpPr>
      <dsp:spPr>
        <a:xfrm>
          <a:off x="8383591" y="1045946"/>
          <a:ext cx="1580636" cy="863898"/>
        </a:xfrm>
        <a:prstGeom prst="roundRect">
          <a:avLst>
            <a:gd name="adj" fmla="val 10000"/>
          </a:avLst>
        </a:prstGeom>
        <a:solidFill>
          <a:srgbClr val="007C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Technical Assistance </a:t>
          </a:r>
          <a:br>
            <a:rPr lang="en-US" sz="1400" kern="1200">
              <a:latin typeface="Segoe UI Semilight" panose="020B0402040204020203" pitchFamily="34" charset="0"/>
              <a:cs typeface="Segoe UI Semilight" panose="020B0402040204020203" pitchFamily="34" charset="0"/>
            </a:rPr>
          </a:br>
          <a:r>
            <a:rPr lang="en-US" sz="1200" kern="1200">
              <a:latin typeface="Segoe UI Semilight" panose="020B0402040204020203" pitchFamily="34" charset="0"/>
              <a:cs typeface="Segoe UI Semilight" panose="020B0402040204020203" pitchFamily="34" charset="0"/>
            </a:rPr>
            <a:t>(funded by sale of tax credits)</a:t>
          </a:r>
          <a:endParaRPr lang="en-US" sz="1400" kern="1200">
            <a:latin typeface="Segoe UI Semilight" panose="020B0402040204020203" pitchFamily="34" charset="0"/>
            <a:cs typeface="Segoe UI Semilight" panose="020B0402040204020203" pitchFamily="34" charset="0"/>
          </a:endParaRPr>
        </a:p>
      </dsp:txBody>
      <dsp:txXfrm>
        <a:off x="8408894" y="1071249"/>
        <a:ext cx="1530030" cy="813292"/>
      </dsp:txXfrm>
    </dsp:sp>
    <dsp:sp modelId="{17985B4F-7D1C-4923-B80B-3AB93A6B1FD1}">
      <dsp:nvSpPr>
        <dsp:cNvPr id="0" name=""/>
        <dsp:cNvSpPr/>
      </dsp:nvSpPr>
      <dsp:spPr>
        <a:xfrm>
          <a:off x="8383591" y="2209413"/>
          <a:ext cx="1580636" cy="1061916"/>
        </a:xfrm>
        <a:prstGeom prst="roundRect">
          <a:avLst>
            <a:gd name="adj" fmla="val 10000"/>
          </a:avLst>
        </a:prstGeom>
        <a:solidFill>
          <a:srgbClr val="007C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Assistance to entities eligible for tax credits, grants or loans </a:t>
          </a:r>
        </a:p>
      </dsp:txBody>
      <dsp:txXfrm>
        <a:off x="8414693" y="2240515"/>
        <a:ext cx="1518432" cy="999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1B575-F9A6-4335-8BD4-E4D34B95EB1F}">
      <dsp:nvSpPr>
        <dsp:cNvPr id="0" name=""/>
        <dsp:cNvSpPr/>
      </dsp:nvSpPr>
      <dsp:spPr>
        <a:xfrm>
          <a:off x="407602" y="62"/>
          <a:ext cx="4780985" cy="524157"/>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Clr>
              <a:srgbClr val="83BD00"/>
            </a:buClr>
            <a:buSzTx/>
            <a:buFont typeface="Arial" panose="020B0604020202020204" pitchFamily="34" charset="0"/>
            <a:buNone/>
          </a:pPr>
          <a:r>
            <a:rPr lang="en-US" sz="2400" b="1" kern="1200">
              <a:solidFill>
                <a:schemeClr val="tx2"/>
              </a:solidFill>
              <a:latin typeface="Calibri"/>
              <a:ea typeface="Calibri"/>
              <a:cs typeface="Arial"/>
            </a:rPr>
            <a:t>Bidders do NOT need to:</a:t>
          </a:r>
        </a:p>
      </dsp:txBody>
      <dsp:txXfrm>
        <a:off x="422954" y="15414"/>
        <a:ext cx="4750281" cy="493453"/>
      </dsp:txXfrm>
    </dsp:sp>
    <dsp:sp modelId="{D3ABEF18-4054-4B99-B4CC-964F833103B2}">
      <dsp:nvSpPr>
        <dsp:cNvPr id="0" name=""/>
        <dsp:cNvSpPr/>
      </dsp:nvSpPr>
      <dsp:spPr>
        <a:xfrm>
          <a:off x="407602" y="686804"/>
          <a:ext cx="524157" cy="52415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C2A5E-561D-4086-8573-E05D4980436D}">
      <dsp:nvSpPr>
        <dsp:cNvPr id="0" name=""/>
        <dsp:cNvSpPr/>
      </dsp:nvSpPr>
      <dsp:spPr>
        <a:xfrm>
          <a:off x="963210" y="618569"/>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Be in the food industry</a:t>
          </a:r>
        </a:p>
      </dsp:txBody>
      <dsp:txXfrm>
        <a:off x="995465" y="650824"/>
        <a:ext cx="4160868" cy="596117"/>
      </dsp:txXfrm>
    </dsp:sp>
    <dsp:sp modelId="{8CA636F9-1C26-4BB1-A07A-4DBA01425664}">
      <dsp:nvSpPr>
        <dsp:cNvPr id="0" name=""/>
        <dsp:cNvSpPr/>
      </dsp:nvSpPr>
      <dsp:spPr>
        <a:xfrm>
          <a:off x="407602" y="1410330"/>
          <a:ext cx="524157" cy="524157"/>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CE7E7C-9718-42E8-99D6-5BC9A3C1F299}">
      <dsp:nvSpPr>
        <dsp:cNvPr id="0" name=""/>
        <dsp:cNvSpPr/>
      </dsp:nvSpPr>
      <dsp:spPr>
        <a:xfrm>
          <a:off x="963210" y="1342095"/>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Be in a Food Desert Community</a:t>
          </a:r>
        </a:p>
      </dsp:txBody>
      <dsp:txXfrm>
        <a:off x="995465" y="1374350"/>
        <a:ext cx="4160868" cy="596117"/>
      </dsp:txXfrm>
    </dsp:sp>
    <dsp:sp modelId="{38A3405D-3D7D-4628-A81B-613C47A6E4F0}">
      <dsp:nvSpPr>
        <dsp:cNvPr id="0" name=""/>
        <dsp:cNvSpPr/>
      </dsp:nvSpPr>
      <dsp:spPr>
        <a:xfrm>
          <a:off x="407602" y="2133857"/>
          <a:ext cx="524157" cy="524157"/>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0CFB89-E91D-4C02-843C-AC26BB7476D3}">
      <dsp:nvSpPr>
        <dsp:cNvPr id="0" name=""/>
        <dsp:cNvSpPr/>
      </dsp:nvSpPr>
      <dsp:spPr>
        <a:xfrm>
          <a:off x="963210" y="2065622"/>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Make any ongoing commitments beyond the purchase transaction</a:t>
          </a:r>
        </a:p>
      </dsp:txBody>
      <dsp:txXfrm>
        <a:off x="995465" y="2097877"/>
        <a:ext cx="4160868" cy="596117"/>
      </dsp:txXfrm>
    </dsp:sp>
    <dsp:sp modelId="{41832843-1596-4554-939D-3935DB59FE20}">
      <dsp:nvSpPr>
        <dsp:cNvPr id="0" name=""/>
        <dsp:cNvSpPr/>
      </dsp:nvSpPr>
      <dsp:spPr>
        <a:xfrm>
          <a:off x="5666687" y="62"/>
          <a:ext cx="4780985" cy="524157"/>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Clr>
              <a:srgbClr val="83BD00"/>
            </a:buClr>
            <a:buSzTx/>
            <a:buFont typeface="Arial" panose="020B0604020202020204" pitchFamily="34" charset="0"/>
            <a:buNone/>
          </a:pPr>
          <a:r>
            <a:rPr lang="en-US" sz="2400" b="1" kern="1200">
              <a:solidFill>
                <a:schemeClr val="tx2"/>
              </a:solidFill>
              <a:latin typeface="Calibri"/>
              <a:ea typeface="Calibri"/>
              <a:cs typeface="Arial"/>
            </a:rPr>
            <a:t>Bidders need to:</a:t>
          </a:r>
        </a:p>
      </dsp:txBody>
      <dsp:txXfrm>
        <a:off x="5682039" y="15414"/>
        <a:ext cx="4750281" cy="493453"/>
      </dsp:txXfrm>
    </dsp:sp>
    <dsp:sp modelId="{FD4CA664-14A9-4A48-8636-F1785DF75B38}">
      <dsp:nvSpPr>
        <dsp:cNvPr id="0" name=""/>
        <dsp:cNvSpPr/>
      </dsp:nvSpPr>
      <dsp:spPr>
        <a:xfrm>
          <a:off x="5666687" y="686804"/>
          <a:ext cx="524157" cy="524157"/>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FF6E0A-AF62-4256-8C4E-B002111BC5F5}">
      <dsp:nvSpPr>
        <dsp:cNvPr id="0" name=""/>
        <dsp:cNvSpPr/>
      </dsp:nvSpPr>
      <dsp:spPr>
        <a:xfrm>
          <a:off x="6222294" y="618569"/>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Be NJ CBT or IPT filers</a:t>
          </a:r>
        </a:p>
      </dsp:txBody>
      <dsp:txXfrm>
        <a:off x="6254549" y="650824"/>
        <a:ext cx="4160868" cy="596117"/>
      </dsp:txXfrm>
    </dsp:sp>
    <dsp:sp modelId="{FA2E6C48-E4B6-4247-BA02-21DA0B4C1F6B}">
      <dsp:nvSpPr>
        <dsp:cNvPr id="0" name=""/>
        <dsp:cNvSpPr/>
      </dsp:nvSpPr>
      <dsp:spPr>
        <a:xfrm>
          <a:off x="5666687" y="1410330"/>
          <a:ext cx="524157" cy="524157"/>
        </a:xfrm>
        <a:prstGeom prst="roundRect">
          <a:avLst>
            <a:gd name="adj" fmla="val 166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C3C352-3293-4544-BE58-40601449B5A1}">
      <dsp:nvSpPr>
        <dsp:cNvPr id="0" name=""/>
        <dsp:cNvSpPr/>
      </dsp:nvSpPr>
      <dsp:spPr>
        <a:xfrm>
          <a:off x="6222294" y="1342095"/>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Be in good standing with NJ DOL, DEP, and Taxation</a:t>
          </a:r>
        </a:p>
      </dsp:txBody>
      <dsp:txXfrm>
        <a:off x="6254549" y="1374350"/>
        <a:ext cx="4160868" cy="596117"/>
      </dsp:txXfrm>
    </dsp:sp>
    <dsp:sp modelId="{26C4511B-0DA7-4EC1-8C84-0B1D6B4A4C83}">
      <dsp:nvSpPr>
        <dsp:cNvPr id="0" name=""/>
        <dsp:cNvSpPr/>
      </dsp:nvSpPr>
      <dsp:spPr>
        <a:xfrm>
          <a:off x="5666687" y="2133857"/>
          <a:ext cx="524157" cy="524157"/>
        </a:xfrm>
        <a:prstGeom prst="roundRect">
          <a:avLst>
            <a:gd name="adj" fmla="val 1667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C5ABF-0C55-4F3D-84F1-8B0B50E600A2}">
      <dsp:nvSpPr>
        <dsp:cNvPr id="0" name=""/>
        <dsp:cNvSpPr/>
      </dsp:nvSpPr>
      <dsp:spPr>
        <a:xfrm>
          <a:off x="6222294" y="2065622"/>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Request at least $500,000 in tax credits</a:t>
          </a:r>
        </a:p>
      </dsp:txBody>
      <dsp:txXfrm>
        <a:off x="6254549" y="2097877"/>
        <a:ext cx="4160868" cy="596117"/>
      </dsp:txXfrm>
    </dsp:sp>
    <dsp:sp modelId="{AA1D413A-E182-46F1-B573-6F84C8CBBDD6}">
      <dsp:nvSpPr>
        <dsp:cNvPr id="0" name=""/>
        <dsp:cNvSpPr/>
      </dsp:nvSpPr>
      <dsp:spPr>
        <a:xfrm>
          <a:off x="5666687" y="2857383"/>
          <a:ext cx="524157" cy="524157"/>
        </a:xfrm>
        <a:prstGeom prst="roundRect">
          <a:avLst>
            <a:gd name="adj" fmla="val 16670"/>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1F57F0-378B-49DC-A3A0-1BCEA1A3BB0D}">
      <dsp:nvSpPr>
        <dsp:cNvPr id="0" name=""/>
        <dsp:cNvSpPr/>
      </dsp:nvSpPr>
      <dsp:spPr>
        <a:xfrm>
          <a:off x="6222294" y="2789149"/>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Bid at least $0.85 per dollar of tax credits</a:t>
          </a:r>
        </a:p>
      </dsp:txBody>
      <dsp:txXfrm>
        <a:off x="6254549" y="2821404"/>
        <a:ext cx="4160868" cy="596117"/>
      </dsp:txXfrm>
    </dsp:sp>
    <dsp:sp modelId="{26447983-9B47-48E4-8CC0-A0B216C15AB5}">
      <dsp:nvSpPr>
        <dsp:cNvPr id="0" name=""/>
        <dsp:cNvSpPr/>
      </dsp:nvSpPr>
      <dsp:spPr>
        <a:xfrm>
          <a:off x="5666687" y="3580910"/>
          <a:ext cx="524157" cy="524157"/>
        </a:xfrm>
        <a:prstGeom prst="roundRect">
          <a:avLst>
            <a:gd name="adj" fmla="val 16670"/>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82FAD8-82A7-4236-AAB3-81D3E96CFD03}">
      <dsp:nvSpPr>
        <dsp:cNvPr id="0" name=""/>
        <dsp:cNvSpPr/>
      </dsp:nvSpPr>
      <dsp:spPr>
        <a:xfrm>
          <a:off x="6222294" y="3512675"/>
          <a:ext cx="4225378" cy="66062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Pay a refundable deposit of 10% of total bid, up to $500,000 </a:t>
          </a:r>
        </a:p>
      </dsp:txBody>
      <dsp:txXfrm>
        <a:off x="6254549" y="3544930"/>
        <a:ext cx="4160868" cy="596117"/>
      </dsp:txXfrm>
    </dsp:sp>
    <dsp:sp modelId="{4C090F4A-4E72-4295-9C65-CFCCAF0FB2FD}">
      <dsp:nvSpPr>
        <dsp:cNvPr id="0" name=""/>
        <dsp:cNvSpPr/>
      </dsp:nvSpPr>
      <dsp:spPr>
        <a:xfrm>
          <a:off x="5666687" y="4236202"/>
          <a:ext cx="524157" cy="524157"/>
        </a:xfrm>
        <a:prstGeom prst="roundRect">
          <a:avLst>
            <a:gd name="adj" fmla="val 16670"/>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B222AA-9310-4EF6-A5D9-744CC90D4075}">
      <dsp:nvSpPr>
        <dsp:cNvPr id="0" name=""/>
        <dsp:cNvSpPr/>
      </dsp:nvSpPr>
      <dsp:spPr>
        <a:xfrm>
          <a:off x="6222294" y="4236202"/>
          <a:ext cx="4225378" cy="524157"/>
        </a:xfrm>
        <a:prstGeom prst="roundRect">
          <a:avLst>
            <a:gd name="adj" fmla="val 166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Clr>
              <a:srgbClr val="83BD00"/>
            </a:buClr>
            <a:buSzTx/>
            <a:buFont typeface="Arial" panose="020B0604020202020204" pitchFamily="34" charset="0"/>
            <a:buNone/>
          </a:pPr>
          <a:r>
            <a:rPr lang="en-US" sz="1800" kern="1200">
              <a:solidFill>
                <a:schemeClr val="tx2"/>
              </a:solidFill>
              <a:latin typeface="Calibri"/>
              <a:ea typeface="Calibri"/>
              <a:cs typeface="Arial"/>
            </a:rPr>
            <a:t>Undergo standard NJEDA legal review</a:t>
          </a:r>
        </a:p>
      </dsp:txBody>
      <dsp:txXfrm>
        <a:off x="6247886" y="4261794"/>
        <a:ext cx="4174194" cy="4729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B9DAE-C3F7-46B4-9AA9-37F9C819BB7C}">
      <dsp:nvSpPr>
        <dsp:cNvPr id="0" name=""/>
        <dsp:cNvSpPr/>
      </dsp:nvSpPr>
      <dsp:spPr>
        <a:xfrm>
          <a:off x="2389981" y="680286"/>
          <a:ext cx="518996" cy="91440"/>
        </a:xfrm>
        <a:custGeom>
          <a:avLst/>
          <a:gdLst/>
          <a:ahLst/>
          <a:cxnLst/>
          <a:rect l="0" t="0" r="0" b="0"/>
          <a:pathLst>
            <a:path>
              <a:moveTo>
                <a:pt x="0" y="45720"/>
              </a:moveTo>
              <a:lnTo>
                <a:pt x="51899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2635740" y="723258"/>
        <a:ext cx="27479" cy="5495"/>
      </dsp:txXfrm>
    </dsp:sp>
    <dsp:sp modelId="{1128D7A3-4DBB-4BB3-92F3-C71A27519DD1}">
      <dsp:nvSpPr>
        <dsp:cNvPr id="0" name=""/>
        <dsp:cNvSpPr/>
      </dsp:nvSpPr>
      <dsp:spPr>
        <a:xfrm>
          <a:off x="2230" y="9140"/>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Late July, 2025: </a:t>
          </a:r>
        </a:p>
        <a:p>
          <a:pPr marL="0" lvl="0" indent="0" algn="ctr" defTabSz="711200">
            <a:lnSpc>
              <a:spcPct val="90000"/>
            </a:lnSpc>
            <a:spcBef>
              <a:spcPct val="0"/>
            </a:spcBef>
            <a:spcAft>
              <a:spcPct val="35000"/>
            </a:spcAft>
            <a:buNone/>
          </a:pPr>
          <a:r>
            <a:rPr lang="en-US" sz="1600" kern="1200">
              <a:latin typeface="Calibri"/>
              <a:ea typeface="Calibri"/>
              <a:cs typeface="Arial"/>
            </a:rPr>
            <a:t>Sample application &amp; template agreement  posted, initial amount announced, Q&amp;A begins</a:t>
          </a:r>
        </a:p>
      </dsp:txBody>
      <dsp:txXfrm>
        <a:off x="2230" y="9140"/>
        <a:ext cx="2389551" cy="1433730"/>
      </dsp:txXfrm>
    </dsp:sp>
    <dsp:sp modelId="{0247A3B6-85FD-4304-AF35-EB684EAB48DF}">
      <dsp:nvSpPr>
        <dsp:cNvPr id="0" name=""/>
        <dsp:cNvSpPr/>
      </dsp:nvSpPr>
      <dsp:spPr>
        <a:xfrm>
          <a:off x="5329129" y="680286"/>
          <a:ext cx="518996" cy="91440"/>
        </a:xfrm>
        <a:custGeom>
          <a:avLst/>
          <a:gdLst/>
          <a:ahLst/>
          <a:cxnLst/>
          <a:rect l="0" t="0" r="0" b="0"/>
          <a:pathLst>
            <a:path>
              <a:moveTo>
                <a:pt x="0" y="45720"/>
              </a:moveTo>
              <a:lnTo>
                <a:pt x="518996" y="45720"/>
              </a:lnTo>
            </a:path>
          </a:pathLst>
        </a:custGeom>
        <a:noFill/>
        <a:ln w="6350" cap="flat" cmpd="sng" algn="ctr">
          <a:solidFill>
            <a:schemeClr val="accent2"/>
          </a:solidFill>
          <a:prstDash val="solid"/>
          <a:miter lim="800000"/>
          <a:tailEnd type="arrow"/>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5574888" y="723258"/>
        <a:ext cx="27479" cy="5495"/>
      </dsp:txXfrm>
    </dsp:sp>
    <dsp:sp modelId="{790E426E-224B-4464-AC8C-7F251D3EC5DC}">
      <dsp:nvSpPr>
        <dsp:cNvPr id="0" name=""/>
        <dsp:cNvSpPr/>
      </dsp:nvSpPr>
      <dsp:spPr>
        <a:xfrm>
          <a:off x="2941378" y="9140"/>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August 19, 2025: </a:t>
          </a:r>
        </a:p>
        <a:p>
          <a:pPr marL="0" lvl="0" indent="0" algn="ctr" defTabSz="711200">
            <a:lnSpc>
              <a:spcPct val="90000"/>
            </a:lnSpc>
            <a:spcBef>
              <a:spcPct val="0"/>
            </a:spcBef>
            <a:spcAft>
              <a:spcPct val="35000"/>
            </a:spcAft>
            <a:buNone/>
          </a:pPr>
          <a:r>
            <a:rPr lang="en-US" sz="1600" kern="1200">
              <a:latin typeface="Calibri"/>
              <a:ea typeface="Calibri"/>
              <a:cs typeface="Arial"/>
            </a:rPr>
            <a:t>Questions due to FDRTCAuction@njeda.gov</a:t>
          </a:r>
        </a:p>
      </dsp:txBody>
      <dsp:txXfrm>
        <a:off x="2941378" y="9140"/>
        <a:ext cx="2389551" cy="1433730"/>
      </dsp:txXfrm>
    </dsp:sp>
    <dsp:sp modelId="{E0CF4E54-1686-4648-8CCA-7855964BA534}">
      <dsp:nvSpPr>
        <dsp:cNvPr id="0" name=""/>
        <dsp:cNvSpPr/>
      </dsp:nvSpPr>
      <dsp:spPr>
        <a:xfrm>
          <a:off x="8268277" y="680286"/>
          <a:ext cx="518996" cy="91440"/>
        </a:xfrm>
        <a:custGeom>
          <a:avLst/>
          <a:gdLst/>
          <a:ahLst/>
          <a:cxnLst/>
          <a:rect l="0" t="0" r="0" b="0"/>
          <a:pathLst>
            <a:path>
              <a:moveTo>
                <a:pt x="0" y="45720"/>
              </a:moveTo>
              <a:lnTo>
                <a:pt x="51899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8514035" y="723258"/>
        <a:ext cx="27479" cy="5495"/>
      </dsp:txXfrm>
    </dsp:sp>
    <dsp:sp modelId="{DE92F55A-1207-47F1-8030-D94377543B0A}">
      <dsp:nvSpPr>
        <dsp:cNvPr id="0" name=""/>
        <dsp:cNvSpPr/>
      </dsp:nvSpPr>
      <dsp:spPr>
        <a:xfrm>
          <a:off x="5880526" y="9140"/>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August 26, 2025:</a:t>
          </a:r>
        </a:p>
        <a:p>
          <a:pPr marL="0" lvl="0" indent="0" algn="ctr" defTabSz="711200">
            <a:lnSpc>
              <a:spcPct val="90000"/>
            </a:lnSpc>
            <a:spcBef>
              <a:spcPct val="0"/>
            </a:spcBef>
            <a:spcAft>
              <a:spcPct val="35000"/>
            </a:spcAft>
            <a:buNone/>
          </a:pPr>
          <a:r>
            <a:rPr lang="en-US" sz="1600" b="0" kern="1200">
              <a:latin typeface="Calibri"/>
              <a:ea typeface="Calibri"/>
              <a:cs typeface="Arial"/>
            </a:rPr>
            <a:t>Final FAQ update posted</a:t>
          </a:r>
          <a:r>
            <a:rPr lang="en-US" sz="1600" b="1" kern="1200">
              <a:latin typeface="Calibri"/>
              <a:ea typeface="Calibri"/>
              <a:cs typeface="Arial"/>
            </a:rPr>
            <a:t> </a:t>
          </a:r>
        </a:p>
      </dsp:txBody>
      <dsp:txXfrm>
        <a:off x="5880526" y="9140"/>
        <a:ext cx="2389551" cy="1433730"/>
      </dsp:txXfrm>
    </dsp:sp>
    <dsp:sp modelId="{FBE296FA-8A18-4F36-A305-D5D07A260B40}">
      <dsp:nvSpPr>
        <dsp:cNvPr id="0" name=""/>
        <dsp:cNvSpPr/>
      </dsp:nvSpPr>
      <dsp:spPr>
        <a:xfrm>
          <a:off x="1197006" y="1441071"/>
          <a:ext cx="8817443" cy="518996"/>
        </a:xfrm>
        <a:custGeom>
          <a:avLst/>
          <a:gdLst/>
          <a:ahLst/>
          <a:cxnLst/>
          <a:rect l="0" t="0" r="0" b="0"/>
          <a:pathLst>
            <a:path>
              <a:moveTo>
                <a:pt x="8817443" y="0"/>
              </a:moveTo>
              <a:lnTo>
                <a:pt x="8817443" y="276598"/>
              </a:lnTo>
              <a:lnTo>
                <a:pt x="0" y="276598"/>
              </a:lnTo>
              <a:lnTo>
                <a:pt x="0" y="518996"/>
              </a:lnTo>
            </a:path>
          </a:pathLst>
        </a:custGeom>
        <a:noFill/>
        <a:ln w="6350" cap="flat" cmpd="sng" algn="ctr">
          <a:solidFill>
            <a:schemeClr val="accent2"/>
          </a:solidFill>
          <a:prstDash val="solid"/>
          <a:miter lim="800000"/>
          <a:tailEnd type="arrow"/>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5384864" y="1697821"/>
        <a:ext cx="441727" cy="5495"/>
      </dsp:txXfrm>
    </dsp:sp>
    <dsp:sp modelId="{81D99326-13AE-4DD6-BA3F-10D2B2954800}">
      <dsp:nvSpPr>
        <dsp:cNvPr id="0" name=""/>
        <dsp:cNvSpPr/>
      </dsp:nvSpPr>
      <dsp:spPr>
        <a:xfrm>
          <a:off x="8819674" y="9140"/>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September 2, 2025:</a:t>
          </a:r>
        </a:p>
        <a:p>
          <a:pPr marL="0" lvl="0" indent="0" algn="ctr" defTabSz="711200">
            <a:lnSpc>
              <a:spcPct val="90000"/>
            </a:lnSpc>
            <a:spcBef>
              <a:spcPct val="0"/>
            </a:spcBef>
            <a:spcAft>
              <a:spcPct val="35000"/>
            </a:spcAft>
            <a:buNone/>
          </a:pPr>
          <a:r>
            <a:rPr lang="en-US" sz="1600" kern="1200">
              <a:latin typeface="Calibri"/>
              <a:ea typeface="Calibri"/>
              <a:cs typeface="Arial"/>
            </a:rPr>
            <a:t>Online application opens</a:t>
          </a:r>
        </a:p>
      </dsp:txBody>
      <dsp:txXfrm>
        <a:off x="8819674" y="9140"/>
        <a:ext cx="2389551" cy="1433730"/>
      </dsp:txXfrm>
    </dsp:sp>
    <dsp:sp modelId="{93C63810-3625-44C6-95A6-09AE9021F18D}">
      <dsp:nvSpPr>
        <dsp:cNvPr id="0" name=""/>
        <dsp:cNvSpPr/>
      </dsp:nvSpPr>
      <dsp:spPr>
        <a:xfrm>
          <a:off x="2389981" y="2663613"/>
          <a:ext cx="555939" cy="91440"/>
        </a:xfrm>
        <a:custGeom>
          <a:avLst/>
          <a:gdLst/>
          <a:ahLst/>
          <a:cxnLst/>
          <a:rect l="0" t="0" r="0" b="0"/>
          <a:pathLst>
            <a:path>
              <a:moveTo>
                <a:pt x="0" y="45720"/>
              </a:moveTo>
              <a:lnTo>
                <a:pt x="555939"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2653287" y="2706585"/>
        <a:ext cx="29326" cy="5495"/>
      </dsp:txXfrm>
    </dsp:sp>
    <dsp:sp modelId="{B420465A-75A9-4E0F-B253-E46D1F6AAC35}">
      <dsp:nvSpPr>
        <dsp:cNvPr id="0" name=""/>
        <dsp:cNvSpPr/>
      </dsp:nvSpPr>
      <dsp:spPr>
        <a:xfrm>
          <a:off x="2230" y="1992468"/>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October 3, 2025:</a:t>
          </a:r>
        </a:p>
        <a:p>
          <a:pPr marL="0" lvl="0" indent="0" algn="ctr" defTabSz="711200">
            <a:lnSpc>
              <a:spcPct val="90000"/>
            </a:lnSpc>
            <a:spcBef>
              <a:spcPct val="0"/>
            </a:spcBef>
            <a:spcAft>
              <a:spcPct val="35000"/>
            </a:spcAft>
            <a:buNone/>
          </a:pPr>
          <a:r>
            <a:rPr lang="en-US" sz="1600" kern="1200">
              <a:latin typeface="Calibri"/>
              <a:ea typeface="Calibri"/>
              <a:cs typeface="Arial"/>
            </a:rPr>
            <a:t>Application closes, bids and 10% deposits due</a:t>
          </a:r>
        </a:p>
      </dsp:txBody>
      <dsp:txXfrm>
        <a:off x="2230" y="1992468"/>
        <a:ext cx="2389551" cy="1433730"/>
      </dsp:txXfrm>
    </dsp:sp>
    <dsp:sp modelId="{0A223D34-359C-4DFA-A5D9-00A3B5C7773D}">
      <dsp:nvSpPr>
        <dsp:cNvPr id="0" name=""/>
        <dsp:cNvSpPr/>
      </dsp:nvSpPr>
      <dsp:spPr>
        <a:xfrm>
          <a:off x="5366072" y="2663613"/>
          <a:ext cx="482054" cy="91440"/>
        </a:xfrm>
        <a:custGeom>
          <a:avLst/>
          <a:gdLst/>
          <a:ahLst/>
          <a:cxnLst/>
          <a:rect l="0" t="0" r="0" b="0"/>
          <a:pathLst>
            <a:path>
              <a:moveTo>
                <a:pt x="0" y="45720"/>
              </a:moveTo>
              <a:lnTo>
                <a:pt x="482054"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5594282" y="2706585"/>
        <a:ext cx="25632" cy="5495"/>
      </dsp:txXfrm>
    </dsp:sp>
    <dsp:sp modelId="{DC8A7BDD-4083-4351-AC14-9B714F67DC49}">
      <dsp:nvSpPr>
        <dsp:cNvPr id="0" name=""/>
        <dsp:cNvSpPr/>
      </dsp:nvSpPr>
      <dsp:spPr>
        <a:xfrm>
          <a:off x="2978321" y="1992468"/>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Calibri"/>
              <a:cs typeface="Arial"/>
            </a:rPr>
            <a:t>Eligibility &amp; legal review</a:t>
          </a:r>
        </a:p>
      </dsp:txBody>
      <dsp:txXfrm>
        <a:off x="2978321" y="1992468"/>
        <a:ext cx="2389551" cy="1433730"/>
      </dsp:txXfrm>
    </dsp:sp>
    <dsp:sp modelId="{4690D567-DB09-4D3B-BD09-14AFFC28E3DA}">
      <dsp:nvSpPr>
        <dsp:cNvPr id="0" name=""/>
        <dsp:cNvSpPr/>
      </dsp:nvSpPr>
      <dsp:spPr>
        <a:xfrm>
          <a:off x="8268277" y="2663613"/>
          <a:ext cx="518996" cy="91440"/>
        </a:xfrm>
        <a:custGeom>
          <a:avLst/>
          <a:gdLst/>
          <a:ahLst/>
          <a:cxnLst/>
          <a:rect l="0" t="0" r="0" b="0"/>
          <a:pathLst>
            <a:path>
              <a:moveTo>
                <a:pt x="0" y="45720"/>
              </a:moveTo>
              <a:lnTo>
                <a:pt x="518996" y="45720"/>
              </a:lnTo>
            </a:path>
          </a:pathLst>
        </a:custGeom>
        <a:noFill/>
        <a:ln w="6350" cap="flat" cmpd="sng" algn="ctr">
          <a:solidFill>
            <a:schemeClr val="accent2"/>
          </a:solidFill>
          <a:prstDash val="solid"/>
          <a:miter lim="800000"/>
          <a:tailEnd type="arrow"/>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8514035" y="2706585"/>
        <a:ext cx="27479" cy="5495"/>
      </dsp:txXfrm>
    </dsp:sp>
    <dsp:sp modelId="{F92ECD88-8D6A-4C47-9F08-A459A605FE7E}">
      <dsp:nvSpPr>
        <dsp:cNvPr id="0" name=""/>
        <dsp:cNvSpPr/>
      </dsp:nvSpPr>
      <dsp:spPr>
        <a:xfrm>
          <a:off x="5880526" y="1992468"/>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Calibri"/>
              <a:cs typeface="Arial"/>
            </a:rPr>
            <a:t>Best and final offers sought, if oversubscribed; Tax credit awards calculated</a:t>
          </a:r>
        </a:p>
      </dsp:txBody>
      <dsp:txXfrm>
        <a:off x="5880526" y="1992468"/>
        <a:ext cx="2389551" cy="1433730"/>
      </dsp:txXfrm>
    </dsp:sp>
    <dsp:sp modelId="{3A4A6431-ACCF-402B-BCD7-D21FEA22FA00}">
      <dsp:nvSpPr>
        <dsp:cNvPr id="0" name=""/>
        <dsp:cNvSpPr/>
      </dsp:nvSpPr>
      <dsp:spPr>
        <a:xfrm>
          <a:off x="1197006" y="3424398"/>
          <a:ext cx="8817443" cy="518996"/>
        </a:xfrm>
        <a:custGeom>
          <a:avLst/>
          <a:gdLst/>
          <a:ahLst/>
          <a:cxnLst/>
          <a:rect l="0" t="0" r="0" b="0"/>
          <a:pathLst>
            <a:path>
              <a:moveTo>
                <a:pt x="8817443" y="0"/>
              </a:moveTo>
              <a:lnTo>
                <a:pt x="8817443" y="276598"/>
              </a:lnTo>
              <a:lnTo>
                <a:pt x="0" y="276598"/>
              </a:lnTo>
              <a:lnTo>
                <a:pt x="0" y="518996"/>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5384864" y="3681149"/>
        <a:ext cx="441727" cy="5495"/>
      </dsp:txXfrm>
    </dsp:sp>
    <dsp:sp modelId="{1E945A54-F88A-43E7-93DD-6A0C60B19508}">
      <dsp:nvSpPr>
        <dsp:cNvPr id="0" name=""/>
        <dsp:cNvSpPr/>
      </dsp:nvSpPr>
      <dsp:spPr>
        <a:xfrm>
          <a:off x="8819674" y="1992468"/>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Before December 31, 2025:</a:t>
          </a:r>
        </a:p>
        <a:p>
          <a:pPr marL="0" lvl="0" indent="0" algn="ctr" defTabSz="711200">
            <a:lnSpc>
              <a:spcPct val="90000"/>
            </a:lnSpc>
            <a:spcBef>
              <a:spcPct val="0"/>
            </a:spcBef>
            <a:spcAft>
              <a:spcPct val="35000"/>
            </a:spcAft>
            <a:buNone/>
          </a:pPr>
          <a:r>
            <a:rPr lang="en-US" sz="1600" kern="1200">
              <a:latin typeface="Calibri"/>
              <a:ea typeface="Calibri"/>
              <a:cs typeface="Arial"/>
            </a:rPr>
            <a:t>Approvals and agreements sent to successful bidders</a:t>
          </a:r>
        </a:p>
      </dsp:txBody>
      <dsp:txXfrm>
        <a:off x="8819674" y="1992468"/>
        <a:ext cx="2389551" cy="1433730"/>
      </dsp:txXfrm>
    </dsp:sp>
    <dsp:sp modelId="{5B01D837-D24B-428F-AB7B-D3333A1C728A}">
      <dsp:nvSpPr>
        <dsp:cNvPr id="0" name=""/>
        <dsp:cNvSpPr/>
      </dsp:nvSpPr>
      <dsp:spPr>
        <a:xfrm>
          <a:off x="2389981" y="4646940"/>
          <a:ext cx="518996" cy="91440"/>
        </a:xfrm>
        <a:custGeom>
          <a:avLst/>
          <a:gdLst/>
          <a:ahLst/>
          <a:cxnLst/>
          <a:rect l="0" t="0" r="0" b="0"/>
          <a:pathLst>
            <a:path>
              <a:moveTo>
                <a:pt x="0" y="45720"/>
              </a:moveTo>
              <a:lnTo>
                <a:pt x="51899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2635740" y="4689912"/>
        <a:ext cx="27479" cy="5495"/>
      </dsp:txXfrm>
    </dsp:sp>
    <dsp:sp modelId="{68FCE4E0-44B9-429D-B9F4-D5930FB7D34F}">
      <dsp:nvSpPr>
        <dsp:cNvPr id="0" name=""/>
        <dsp:cNvSpPr/>
      </dsp:nvSpPr>
      <dsp:spPr>
        <a:xfrm>
          <a:off x="2230" y="3975795"/>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a:ea typeface="Calibri"/>
              <a:cs typeface="Arial"/>
            </a:rPr>
            <a:t>30 business days after executing agreement:</a:t>
          </a:r>
        </a:p>
        <a:p>
          <a:pPr marL="0" lvl="0" indent="0" algn="ctr" defTabSz="711200">
            <a:lnSpc>
              <a:spcPct val="90000"/>
            </a:lnSpc>
            <a:spcBef>
              <a:spcPct val="0"/>
            </a:spcBef>
            <a:spcAft>
              <a:spcPct val="35000"/>
            </a:spcAft>
            <a:buNone/>
          </a:pPr>
          <a:r>
            <a:rPr lang="en-US" sz="1600" kern="1200">
              <a:latin typeface="Calibri"/>
              <a:ea typeface="Calibri"/>
              <a:cs typeface="Arial"/>
            </a:rPr>
            <a:t>Remaining bid funds due</a:t>
          </a:r>
        </a:p>
      </dsp:txBody>
      <dsp:txXfrm>
        <a:off x="2230" y="3975795"/>
        <a:ext cx="2389551" cy="1433730"/>
      </dsp:txXfrm>
    </dsp:sp>
    <dsp:sp modelId="{ABD2D204-4632-465F-A8B6-2D7750BE66AD}">
      <dsp:nvSpPr>
        <dsp:cNvPr id="0" name=""/>
        <dsp:cNvSpPr/>
      </dsp:nvSpPr>
      <dsp:spPr>
        <a:xfrm>
          <a:off x="5329129" y="4646940"/>
          <a:ext cx="518996" cy="91440"/>
        </a:xfrm>
        <a:custGeom>
          <a:avLst/>
          <a:gdLst/>
          <a:ahLst/>
          <a:cxnLst/>
          <a:rect l="0" t="0" r="0" b="0"/>
          <a:pathLst>
            <a:path>
              <a:moveTo>
                <a:pt x="0" y="45720"/>
              </a:moveTo>
              <a:lnTo>
                <a:pt x="518996" y="45720"/>
              </a:lnTo>
            </a:path>
          </a:pathLst>
        </a:custGeom>
        <a:noFill/>
        <a:ln w="6350" cap="flat" cmpd="sng" algn="ctr">
          <a:solidFill>
            <a:schemeClr val="accent2"/>
          </a:solidFill>
          <a:prstDash val="solid"/>
          <a:miter lim="800000"/>
          <a:tailEnd type="arrow"/>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5574888" y="4689912"/>
        <a:ext cx="27479" cy="5495"/>
      </dsp:txXfrm>
    </dsp:sp>
    <dsp:sp modelId="{9363A710-FD5A-4CCC-9F75-9B3283967AF3}">
      <dsp:nvSpPr>
        <dsp:cNvPr id="0" name=""/>
        <dsp:cNvSpPr/>
      </dsp:nvSpPr>
      <dsp:spPr>
        <a:xfrm>
          <a:off x="2941378" y="3975795"/>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Calibri"/>
              <a:cs typeface="Arial"/>
            </a:rPr>
            <a:t>Tax credit certificates issued by NJ Dept. of the Treasury</a:t>
          </a:r>
        </a:p>
      </dsp:txBody>
      <dsp:txXfrm>
        <a:off x="2941378" y="3975795"/>
        <a:ext cx="2389551" cy="1433730"/>
      </dsp:txXfrm>
    </dsp:sp>
    <dsp:sp modelId="{EB410226-C100-4BC3-8EF3-B18AF068D12D}">
      <dsp:nvSpPr>
        <dsp:cNvPr id="0" name=""/>
        <dsp:cNvSpPr/>
      </dsp:nvSpPr>
      <dsp:spPr>
        <a:xfrm>
          <a:off x="5880526" y="3975795"/>
          <a:ext cx="2389551" cy="14337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Calibri"/>
              <a:cs typeface="Arial"/>
            </a:rPr>
            <a:t>FDRA grant and loan programs funded to alleviate food deserts</a:t>
          </a:r>
        </a:p>
      </dsp:txBody>
      <dsp:txXfrm>
        <a:off x="5880526" y="3975795"/>
        <a:ext cx="2389551" cy="1433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7DD26-633B-4EEC-8788-D654FA316B20}">
      <dsp:nvSpPr>
        <dsp:cNvPr id="0" name=""/>
        <dsp:cNvSpPr/>
      </dsp:nvSpPr>
      <dsp:spPr>
        <a:xfrm>
          <a:off x="5345" y="1565275"/>
          <a:ext cx="2100051" cy="1508760"/>
        </a:xfrm>
        <a:prstGeom prst="roundRect">
          <a:avLst>
            <a:gd name="adj" fmla="val 10000"/>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latin typeface="Calibri"/>
              <a:ea typeface="Calibri"/>
              <a:cs typeface="Arial"/>
            </a:rPr>
            <a:t>Eligible bids will be ranked by offer price, from highest to lowest</a:t>
          </a:r>
        </a:p>
      </dsp:txBody>
      <dsp:txXfrm>
        <a:off x="49535" y="1609465"/>
        <a:ext cx="2011671" cy="1420380"/>
      </dsp:txXfrm>
    </dsp:sp>
    <dsp:sp modelId="{8FF042D8-D0FD-4241-B7C7-365429E056B4}">
      <dsp:nvSpPr>
        <dsp:cNvPr id="0" name=""/>
        <dsp:cNvSpPr/>
      </dsp:nvSpPr>
      <dsp:spPr>
        <a:xfrm>
          <a:off x="2105396" y="2298934"/>
          <a:ext cx="840020" cy="41443"/>
        </a:xfrm>
        <a:custGeom>
          <a:avLst/>
          <a:gdLst/>
          <a:ahLst/>
          <a:cxnLst/>
          <a:rect l="0" t="0" r="0" b="0"/>
          <a:pathLst>
            <a:path>
              <a:moveTo>
                <a:pt x="0" y="20721"/>
              </a:moveTo>
              <a:lnTo>
                <a:pt x="840020" y="20721"/>
              </a:lnTo>
            </a:path>
          </a:pathLst>
        </a:custGeom>
        <a:noFill/>
        <a:ln w="19050" cap="flat" cmpd="sng" algn="ctr">
          <a:solidFill>
            <a:schemeClr val="tx1"/>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504406" y="2298655"/>
        <a:ext cx="42001" cy="42001"/>
      </dsp:txXfrm>
    </dsp:sp>
    <dsp:sp modelId="{4618E0F1-26F3-4BC9-B00D-BDA8C3600C44}">
      <dsp:nvSpPr>
        <dsp:cNvPr id="0" name=""/>
        <dsp:cNvSpPr/>
      </dsp:nvSpPr>
      <dsp:spPr>
        <a:xfrm>
          <a:off x="2945417" y="1565275"/>
          <a:ext cx="2100051" cy="1508760"/>
        </a:xfrm>
        <a:prstGeom prst="roundRect">
          <a:avLst>
            <a:gd name="adj" fmla="val 10000"/>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latin typeface="Calibri"/>
              <a:ea typeface="Calibri"/>
              <a:cs typeface="Arial"/>
            </a:rPr>
            <a:t>Available tax credits will be allocated starting with the highest bidders</a:t>
          </a:r>
        </a:p>
      </dsp:txBody>
      <dsp:txXfrm>
        <a:off x="2989607" y="1609465"/>
        <a:ext cx="2011671" cy="1420380"/>
      </dsp:txXfrm>
    </dsp:sp>
    <dsp:sp modelId="{A4F37CAB-0353-46C7-BA44-BFA983155F7C}">
      <dsp:nvSpPr>
        <dsp:cNvPr id="0" name=""/>
        <dsp:cNvSpPr/>
      </dsp:nvSpPr>
      <dsp:spPr>
        <a:xfrm>
          <a:off x="5045468" y="2298934"/>
          <a:ext cx="840020" cy="41443"/>
        </a:xfrm>
        <a:custGeom>
          <a:avLst/>
          <a:gdLst/>
          <a:ahLst/>
          <a:cxnLst/>
          <a:rect l="0" t="0" r="0" b="0"/>
          <a:pathLst>
            <a:path>
              <a:moveTo>
                <a:pt x="0" y="20721"/>
              </a:moveTo>
              <a:lnTo>
                <a:pt x="840020" y="20721"/>
              </a:lnTo>
            </a:path>
          </a:pathLst>
        </a:custGeom>
        <a:noFill/>
        <a:ln w="19050" cap="flat" cmpd="sng" algn="ctr">
          <a:solidFill>
            <a:schemeClr val="tx1"/>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444478" y="2298655"/>
        <a:ext cx="42001" cy="42001"/>
      </dsp:txXfrm>
    </dsp:sp>
    <dsp:sp modelId="{DD163DF6-6D61-4E36-B7E2-25490DCC320C}">
      <dsp:nvSpPr>
        <dsp:cNvPr id="0" name=""/>
        <dsp:cNvSpPr/>
      </dsp:nvSpPr>
      <dsp:spPr>
        <a:xfrm>
          <a:off x="5885489" y="1332274"/>
          <a:ext cx="2100051" cy="1974762"/>
        </a:xfrm>
        <a:prstGeom prst="roundRect">
          <a:avLst>
            <a:gd name="adj" fmla="val 10000"/>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latin typeface="Calibri"/>
              <a:ea typeface="Calibri"/>
              <a:cs typeface="Arial"/>
            </a:rPr>
            <a:t>The price at which the last available tax credits are allocated becomes the clearing price</a:t>
          </a:r>
        </a:p>
      </dsp:txBody>
      <dsp:txXfrm>
        <a:off x="5943328" y="1390113"/>
        <a:ext cx="1984373" cy="1859084"/>
      </dsp:txXfrm>
    </dsp:sp>
    <dsp:sp modelId="{5C478E68-D918-48F1-83B3-42F533F0D31A}">
      <dsp:nvSpPr>
        <dsp:cNvPr id="0" name=""/>
        <dsp:cNvSpPr/>
      </dsp:nvSpPr>
      <dsp:spPr>
        <a:xfrm rot="18075942">
          <a:off x="7595681" y="1606116"/>
          <a:ext cx="1621062" cy="41443"/>
        </a:xfrm>
        <a:custGeom>
          <a:avLst/>
          <a:gdLst/>
          <a:ahLst/>
          <a:cxnLst/>
          <a:rect l="0" t="0" r="0" b="0"/>
          <a:pathLst>
            <a:path>
              <a:moveTo>
                <a:pt x="0" y="20721"/>
              </a:moveTo>
              <a:lnTo>
                <a:pt x="1621062" y="20721"/>
              </a:lnTo>
            </a:path>
          </a:pathLst>
        </a:custGeom>
        <a:noFill/>
        <a:ln w="19050" cap="flat" cmpd="sng" algn="ctr">
          <a:solidFill>
            <a:schemeClr val="tx1"/>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Arial" panose="020B0604020202020204" pitchFamily="34" charset="0"/>
            <a:cs typeface="Arial" panose="020B0604020202020204" pitchFamily="34" charset="0"/>
          </a:endParaRPr>
        </a:p>
      </dsp:txBody>
      <dsp:txXfrm>
        <a:off x="8365685" y="1586311"/>
        <a:ext cx="81053" cy="81053"/>
      </dsp:txXfrm>
    </dsp:sp>
    <dsp:sp modelId="{B77CF0D2-2A16-4581-9121-1B3E5A180DF0}">
      <dsp:nvSpPr>
        <dsp:cNvPr id="0" name=""/>
        <dsp:cNvSpPr/>
      </dsp:nvSpPr>
      <dsp:spPr>
        <a:xfrm>
          <a:off x="8826883" y="339659"/>
          <a:ext cx="2100051" cy="1188723"/>
        </a:xfrm>
        <a:prstGeom prst="roundRect">
          <a:avLst>
            <a:gd name="adj" fmla="val 10000"/>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latin typeface="Calibri"/>
              <a:ea typeface="Calibri"/>
              <a:cs typeface="Arial"/>
            </a:rPr>
            <a:t>Bids above the clearing price will receive their full request</a:t>
          </a:r>
        </a:p>
      </dsp:txBody>
      <dsp:txXfrm>
        <a:off x="8861700" y="374476"/>
        <a:ext cx="2030417" cy="1119089"/>
      </dsp:txXfrm>
    </dsp:sp>
    <dsp:sp modelId="{BFAA397F-4034-42CF-94E9-2341BAC26FED}">
      <dsp:nvSpPr>
        <dsp:cNvPr id="0" name=""/>
        <dsp:cNvSpPr/>
      </dsp:nvSpPr>
      <dsp:spPr>
        <a:xfrm rot="21439098">
          <a:off x="7985079" y="2279230"/>
          <a:ext cx="842265" cy="41443"/>
        </a:xfrm>
        <a:custGeom>
          <a:avLst/>
          <a:gdLst/>
          <a:ahLst/>
          <a:cxnLst/>
          <a:rect l="0" t="0" r="0" b="0"/>
          <a:pathLst>
            <a:path>
              <a:moveTo>
                <a:pt x="0" y="20721"/>
              </a:moveTo>
              <a:lnTo>
                <a:pt x="842265" y="20721"/>
              </a:lnTo>
            </a:path>
          </a:pathLst>
        </a:custGeom>
        <a:noFill/>
        <a:ln w="19050" cap="flat" cmpd="sng" algn="ctr">
          <a:solidFill>
            <a:schemeClr val="tx1"/>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8385155" y="2278895"/>
        <a:ext cx="42113" cy="42113"/>
      </dsp:txXfrm>
    </dsp:sp>
    <dsp:sp modelId="{8EC01FBF-721B-435C-9A39-0C172D118F94}">
      <dsp:nvSpPr>
        <dsp:cNvPr id="0" name=""/>
        <dsp:cNvSpPr/>
      </dsp:nvSpPr>
      <dsp:spPr>
        <a:xfrm>
          <a:off x="8826883" y="1685886"/>
          <a:ext cx="2100051" cy="1188723"/>
        </a:xfrm>
        <a:prstGeom prst="roundRect">
          <a:avLst>
            <a:gd name="adj" fmla="val 10000"/>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latin typeface="Calibri"/>
              <a:ea typeface="Calibri"/>
              <a:cs typeface="Arial"/>
            </a:rPr>
            <a:t>Bids at the clearing price may receive a prorated amount</a:t>
          </a:r>
        </a:p>
      </dsp:txBody>
      <dsp:txXfrm>
        <a:off x="8861700" y="1720703"/>
        <a:ext cx="2030417" cy="1119089"/>
      </dsp:txXfrm>
    </dsp:sp>
    <dsp:sp modelId="{4FCA94D7-B508-4198-AAAF-50BB3959741C}">
      <dsp:nvSpPr>
        <dsp:cNvPr id="0" name=""/>
        <dsp:cNvSpPr/>
      </dsp:nvSpPr>
      <dsp:spPr>
        <a:xfrm rot="3433570">
          <a:off x="7629096" y="2952343"/>
          <a:ext cx="1554232" cy="41443"/>
        </a:xfrm>
        <a:custGeom>
          <a:avLst/>
          <a:gdLst/>
          <a:ahLst/>
          <a:cxnLst/>
          <a:rect l="0" t="0" r="0" b="0"/>
          <a:pathLst>
            <a:path>
              <a:moveTo>
                <a:pt x="0" y="20721"/>
              </a:moveTo>
              <a:lnTo>
                <a:pt x="1554232" y="20721"/>
              </a:lnTo>
            </a:path>
          </a:pathLst>
        </a:custGeom>
        <a:noFill/>
        <a:ln w="19050" cap="flat" cmpd="sng" algn="ctr">
          <a:solidFill>
            <a:schemeClr val="tx1"/>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Arial" panose="020B0604020202020204" pitchFamily="34" charset="0"/>
            <a:cs typeface="Arial" panose="020B0604020202020204" pitchFamily="34" charset="0"/>
          </a:endParaRPr>
        </a:p>
      </dsp:txBody>
      <dsp:txXfrm>
        <a:off x="8367356" y="2934210"/>
        <a:ext cx="77711" cy="77711"/>
      </dsp:txXfrm>
    </dsp:sp>
    <dsp:sp modelId="{BD849B44-42E6-4A48-BE1E-9856DEE947BF}">
      <dsp:nvSpPr>
        <dsp:cNvPr id="0" name=""/>
        <dsp:cNvSpPr/>
      </dsp:nvSpPr>
      <dsp:spPr>
        <a:xfrm>
          <a:off x="8826883" y="3032114"/>
          <a:ext cx="2100051" cy="1188723"/>
        </a:xfrm>
        <a:prstGeom prst="roundRect">
          <a:avLst>
            <a:gd name="adj" fmla="val 10000"/>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latin typeface="Calibri"/>
              <a:ea typeface="Calibri"/>
              <a:cs typeface="Arial"/>
            </a:rPr>
            <a:t>Bids below the clearing price will be declined, with deposit refunded</a:t>
          </a:r>
        </a:p>
      </dsp:txBody>
      <dsp:txXfrm>
        <a:off x="8861700" y="3066931"/>
        <a:ext cx="2030417" cy="111908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1EFDF-6BA6-4EE3-B200-9A2D5B0053AB}"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902E5-E0B2-4B7E-AB45-8D3944E10632}" type="slidenum">
              <a:rPr lang="en-US" smtClean="0"/>
              <a:t>‹#›</a:t>
            </a:fld>
            <a:endParaRPr lang="en-US"/>
          </a:p>
        </p:txBody>
      </p:sp>
    </p:spTree>
    <p:extLst>
      <p:ext uri="{BB962C8B-B14F-4D97-AF65-F5344CB8AC3E}">
        <p14:creationId xmlns:p14="http://schemas.microsoft.com/office/powerpoint/2010/main" val="710571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C66D-E98E-3CC4-0C4E-C914C0551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AF1BE-F289-E507-8961-ABCCC9621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12D1D-453D-6067-0CA9-3E292EC5D9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F18B47-4078-9B7E-6764-1C56B76A6580}"/>
              </a:ext>
            </a:extLst>
          </p:cNvPr>
          <p:cNvSpPr>
            <a:spLocks noGrp="1"/>
          </p:cNvSpPr>
          <p:nvPr>
            <p:ph type="sldNum" sz="quarter" idx="5"/>
          </p:nvPr>
        </p:nvSpPr>
        <p:spPr/>
        <p:txBody>
          <a:bodyPr/>
          <a:lstStyle/>
          <a:p>
            <a:fld id="{458902E5-E0B2-4B7E-AB45-8D3944E10632}" type="slidenum">
              <a:rPr lang="en-US" smtClean="0"/>
              <a:t>7</a:t>
            </a:fld>
            <a:endParaRPr lang="en-US"/>
          </a:p>
        </p:txBody>
      </p:sp>
    </p:spTree>
    <p:extLst>
      <p:ext uri="{BB962C8B-B14F-4D97-AF65-F5344CB8AC3E}">
        <p14:creationId xmlns:p14="http://schemas.microsoft.com/office/powerpoint/2010/main" val="42612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main components focused on different needs/recipients – tax credits, grants and loans, technical assistance</a:t>
            </a:r>
          </a:p>
          <a:p>
            <a:endParaRPr lang="en-US"/>
          </a:p>
          <a:p>
            <a:r>
              <a:rPr lang="en-US"/>
              <a:t>Focus of this presentation and this rules process is on the tax credits, but this is the big picture of the statute</a:t>
            </a:r>
          </a:p>
          <a:p>
            <a:endParaRPr lang="en-US"/>
          </a:p>
          <a:p>
            <a:r>
              <a:rPr lang="en-US"/>
              <a:t>To add – which taxes does this credit apply to?</a:t>
            </a:r>
          </a:p>
        </p:txBody>
      </p:sp>
    </p:spTree>
    <p:extLst>
      <p:ext uri="{BB962C8B-B14F-4D97-AF65-F5344CB8AC3E}">
        <p14:creationId xmlns:p14="http://schemas.microsoft.com/office/powerpoint/2010/main" val="23573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355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rgbClr val="000000">
                    <a:lumMod val="85000"/>
                    <a:lumOff val="15000"/>
                  </a:srgbClr>
                </a:solidFill>
                <a:latin typeface="Calibri" panose="020F0502020204030204"/>
              </a:rPr>
              <a:t>In the event the total amount of tax credits requested by purchasers exceeds the amount offered in that auction, </a:t>
            </a:r>
            <a:r>
              <a:rPr lang="en-US" sz="1200" b="1" kern="1200">
                <a:solidFill>
                  <a:srgbClr val="000000">
                    <a:lumMod val="85000"/>
                    <a:lumOff val="15000"/>
                  </a:srgbClr>
                </a:solidFill>
                <a:latin typeface="Calibri" panose="020F0502020204030204"/>
              </a:rPr>
              <a:t>bidders will be asked to submit a best and final offer (BAFO)</a:t>
            </a:r>
            <a:endParaRPr lang="en-US"/>
          </a:p>
        </p:txBody>
      </p:sp>
    </p:spTree>
    <p:extLst>
      <p:ext uri="{BB962C8B-B14F-4D97-AF65-F5344CB8AC3E}">
        <p14:creationId xmlns:p14="http://schemas.microsoft.com/office/powerpoint/2010/main" val="94579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sz="1800" kern="1200">
                <a:solidFill>
                  <a:srgbClr val="000000">
                    <a:lumMod val="85000"/>
                    <a:lumOff val="15000"/>
                  </a:srgbClr>
                </a:solidFill>
                <a:latin typeface="Calibri" panose="020F0502020204030204"/>
              </a:rPr>
              <a:t>Eligible bids will be </a:t>
            </a:r>
            <a:r>
              <a:rPr lang="en-US" sz="1800" b="1" kern="1200">
                <a:solidFill>
                  <a:srgbClr val="000000">
                    <a:lumMod val="85000"/>
                    <a:lumOff val="15000"/>
                  </a:srgbClr>
                </a:solidFill>
                <a:latin typeface="Calibri" panose="020F0502020204030204"/>
              </a:rPr>
              <a:t>ranked</a:t>
            </a:r>
            <a:r>
              <a:rPr lang="en-US" sz="1800" kern="1200">
                <a:solidFill>
                  <a:srgbClr val="000000">
                    <a:lumMod val="85000"/>
                    <a:lumOff val="15000"/>
                  </a:srgbClr>
                </a:solidFill>
                <a:latin typeface="Calibri" panose="020F0502020204030204"/>
              </a:rPr>
              <a:t> </a:t>
            </a:r>
            <a:r>
              <a:rPr lang="en-US">
                <a:solidFill>
                  <a:srgbClr val="000000">
                    <a:lumMod val="85000"/>
                    <a:lumOff val="15000"/>
                  </a:srgbClr>
                </a:solidFill>
                <a:latin typeface="Calibri" panose="020F0502020204030204"/>
              </a:rPr>
              <a:t>in order from highest to lowest offer price to determine the clearing price</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The </a:t>
            </a:r>
            <a:r>
              <a:rPr lang="en-US" b="1">
                <a:solidFill>
                  <a:srgbClr val="000000">
                    <a:lumMod val="85000"/>
                    <a:lumOff val="15000"/>
                  </a:srgbClr>
                </a:solidFill>
                <a:latin typeface="Calibri" panose="020F0502020204030204"/>
              </a:rPr>
              <a:t>clearing price</a:t>
            </a:r>
            <a:r>
              <a:rPr lang="en-US">
                <a:solidFill>
                  <a:srgbClr val="000000">
                    <a:lumMod val="85000"/>
                    <a:lumOff val="15000"/>
                  </a:srgbClr>
                </a:solidFill>
                <a:latin typeface="Calibri" panose="020F0502020204030204"/>
              </a:rPr>
              <a:t> is the highest price above which the amount requested at or above that price equals or exceeds the amount available</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Bidders above the clearing price receive their </a:t>
            </a:r>
            <a:r>
              <a:rPr lang="en-US" b="1">
                <a:solidFill>
                  <a:srgbClr val="000000">
                    <a:lumMod val="85000"/>
                    <a:lumOff val="15000"/>
                  </a:srgbClr>
                </a:solidFill>
                <a:latin typeface="Calibri" panose="020F0502020204030204"/>
              </a:rPr>
              <a:t>full request</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Bidders offering a purchase price</a:t>
            </a:r>
            <a:r>
              <a:rPr lang="en-US" b="1">
                <a:solidFill>
                  <a:srgbClr val="000000">
                    <a:lumMod val="85000"/>
                    <a:lumOff val="15000"/>
                  </a:srgbClr>
                </a:solidFill>
                <a:latin typeface="Calibri" panose="020F0502020204030204"/>
              </a:rPr>
              <a:t> below the clearing price will be declined</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Bidders offering a purchase price </a:t>
            </a:r>
            <a:r>
              <a:rPr lang="en-US" b="1">
                <a:solidFill>
                  <a:srgbClr val="000000">
                    <a:lumMod val="85000"/>
                    <a:lumOff val="15000"/>
                  </a:srgbClr>
                </a:solidFill>
                <a:latin typeface="Calibri" panose="020F0502020204030204"/>
              </a:rPr>
              <a:t>equal to the clearing price</a:t>
            </a:r>
            <a:r>
              <a:rPr lang="en-US">
                <a:solidFill>
                  <a:srgbClr val="000000">
                    <a:lumMod val="85000"/>
                    <a:lumOff val="15000"/>
                  </a:srgbClr>
                </a:solidFill>
                <a:latin typeface="Calibri" panose="020F0502020204030204"/>
              </a:rPr>
              <a:t> may receive a </a:t>
            </a:r>
            <a:r>
              <a:rPr lang="en-US" b="1">
                <a:solidFill>
                  <a:srgbClr val="000000">
                    <a:lumMod val="85000"/>
                    <a:lumOff val="15000"/>
                  </a:srgbClr>
                </a:solidFill>
                <a:latin typeface="Calibri" panose="020F0502020204030204"/>
              </a:rPr>
              <a:t>prorated</a:t>
            </a:r>
            <a:r>
              <a:rPr lang="en-US">
                <a:solidFill>
                  <a:srgbClr val="000000">
                    <a:lumMod val="85000"/>
                    <a:lumOff val="15000"/>
                  </a:srgbClr>
                </a:solidFill>
                <a:latin typeface="Calibri" panose="020F0502020204030204"/>
              </a:rPr>
              <a:t> amount based on the amount requested at the clearing price</a:t>
            </a:r>
          </a:p>
          <a:p>
            <a:pPr marL="742950" lvl="1" indent="-285750">
              <a:spcAft>
                <a:spcPts val="1200"/>
              </a:spcAft>
              <a:buClr>
                <a:srgbClr val="83BD00"/>
              </a:buClr>
              <a:buFont typeface="Arial" panose="020B0604020202020204" pitchFamily="34" charset="0"/>
              <a:buChar char="•"/>
              <a:defRPr/>
            </a:pPr>
            <a:r>
              <a:rPr lang="en-US">
                <a:solidFill>
                  <a:srgbClr val="000000">
                    <a:lumMod val="85000"/>
                    <a:lumOff val="15000"/>
                  </a:srgbClr>
                </a:solidFill>
                <a:latin typeface="Calibri" panose="020F0502020204030204"/>
              </a:rPr>
              <a:t>For example, if there is $10M available and bidders above the clearing price request $8M, bidders at the clearing price will receive a prorated share of the remaining $2M</a:t>
            </a:r>
          </a:p>
          <a:p>
            <a:pPr marL="742950" lvl="1" indent="-285750">
              <a:spcAft>
                <a:spcPts val="1200"/>
              </a:spcAft>
              <a:buClr>
                <a:srgbClr val="83BD00"/>
              </a:buClr>
              <a:buFont typeface="Arial" panose="020B0604020202020204" pitchFamily="34" charset="0"/>
              <a:buChar char="•"/>
              <a:defRPr/>
            </a:pPr>
            <a:r>
              <a:rPr lang="en-US">
                <a:solidFill>
                  <a:srgbClr val="000000">
                    <a:lumMod val="85000"/>
                    <a:lumOff val="15000"/>
                  </a:srgbClr>
                </a:solidFill>
                <a:latin typeface="Calibri" panose="020F0502020204030204"/>
              </a:rPr>
              <a:t>If requests at the clearing price total $4M, bidders at that price will receive 50% of their total request</a:t>
            </a:r>
            <a:endParaRPr lang="en-US"/>
          </a:p>
        </p:txBody>
      </p:sp>
    </p:spTree>
    <p:extLst>
      <p:ext uri="{BB962C8B-B14F-4D97-AF65-F5344CB8AC3E}">
        <p14:creationId xmlns:p14="http://schemas.microsoft.com/office/powerpoint/2010/main" val="36485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sz="1800" kern="1200">
                <a:solidFill>
                  <a:srgbClr val="000000">
                    <a:lumMod val="85000"/>
                    <a:lumOff val="15000"/>
                  </a:srgbClr>
                </a:solidFill>
                <a:latin typeface="Calibri" panose="020F0502020204030204"/>
              </a:rPr>
              <a:t>Eligible bids will be </a:t>
            </a:r>
            <a:r>
              <a:rPr lang="en-US" sz="1800" b="1" kern="1200">
                <a:solidFill>
                  <a:srgbClr val="000000">
                    <a:lumMod val="85000"/>
                    <a:lumOff val="15000"/>
                  </a:srgbClr>
                </a:solidFill>
                <a:latin typeface="Calibri" panose="020F0502020204030204"/>
              </a:rPr>
              <a:t>ranked</a:t>
            </a:r>
            <a:r>
              <a:rPr lang="en-US" sz="1800" kern="1200">
                <a:solidFill>
                  <a:srgbClr val="000000">
                    <a:lumMod val="85000"/>
                    <a:lumOff val="15000"/>
                  </a:srgbClr>
                </a:solidFill>
                <a:latin typeface="Calibri" panose="020F0502020204030204"/>
              </a:rPr>
              <a:t> </a:t>
            </a:r>
            <a:r>
              <a:rPr lang="en-US">
                <a:solidFill>
                  <a:srgbClr val="000000">
                    <a:lumMod val="85000"/>
                    <a:lumOff val="15000"/>
                  </a:srgbClr>
                </a:solidFill>
                <a:latin typeface="Calibri" panose="020F0502020204030204"/>
              </a:rPr>
              <a:t>in order from highest to lowest offer price to determine the clearing price</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The </a:t>
            </a:r>
            <a:r>
              <a:rPr lang="en-US" b="1">
                <a:solidFill>
                  <a:srgbClr val="000000">
                    <a:lumMod val="85000"/>
                    <a:lumOff val="15000"/>
                  </a:srgbClr>
                </a:solidFill>
                <a:latin typeface="Calibri" panose="020F0502020204030204"/>
              </a:rPr>
              <a:t>clearing price</a:t>
            </a:r>
            <a:r>
              <a:rPr lang="en-US">
                <a:solidFill>
                  <a:srgbClr val="000000">
                    <a:lumMod val="85000"/>
                    <a:lumOff val="15000"/>
                  </a:srgbClr>
                </a:solidFill>
                <a:latin typeface="Calibri" panose="020F0502020204030204"/>
              </a:rPr>
              <a:t> is the highest price above which the amount requested at or above that price equals or exceeds the amount available</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Bidders above the clearing price receive their </a:t>
            </a:r>
            <a:r>
              <a:rPr lang="en-US" b="1">
                <a:solidFill>
                  <a:srgbClr val="000000">
                    <a:lumMod val="85000"/>
                    <a:lumOff val="15000"/>
                  </a:srgbClr>
                </a:solidFill>
                <a:latin typeface="Calibri" panose="020F0502020204030204"/>
              </a:rPr>
              <a:t>full request</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Bidders offering a purchase price</a:t>
            </a:r>
            <a:r>
              <a:rPr lang="en-US" b="1">
                <a:solidFill>
                  <a:srgbClr val="000000">
                    <a:lumMod val="85000"/>
                    <a:lumOff val="15000"/>
                  </a:srgbClr>
                </a:solidFill>
                <a:latin typeface="Calibri" panose="020F0502020204030204"/>
              </a:rPr>
              <a:t> below the clearing price will be declined</a:t>
            </a:r>
          </a:p>
          <a:p>
            <a:pPr marL="285750" marR="0" lvl="0" indent="-285750" algn="l" defTabSz="914400" rtl="0" eaLnBrk="1" fontAlgn="auto" latinLnBrk="0" hangingPunct="1">
              <a:lnSpc>
                <a:spcPct val="100000"/>
              </a:lnSpc>
              <a:spcBef>
                <a:spcPts val="0"/>
              </a:spcBef>
              <a:spcAft>
                <a:spcPts val="1200"/>
              </a:spcAft>
              <a:buClr>
                <a:srgbClr val="83BD00"/>
              </a:buClr>
              <a:buSzTx/>
              <a:buFont typeface="Arial" panose="020B0604020202020204" pitchFamily="34" charset="0"/>
              <a:buChar char="•"/>
              <a:tabLst/>
              <a:defRPr/>
            </a:pPr>
            <a:r>
              <a:rPr lang="en-US">
                <a:solidFill>
                  <a:srgbClr val="000000">
                    <a:lumMod val="85000"/>
                    <a:lumOff val="15000"/>
                  </a:srgbClr>
                </a:solidFill>
                <a:latin typeface="Calibri" panose="020F0502020204030204"/>
              </a:rPr>
              <a:t>Bidders offering a purchase price </a:t>
            </a:r>
            <a:r>
              <a:rPr lang="en-US" b="1">
                <a:solidFill>
                  <a:srgbClr val="000000">
                    <a:lumMod val="85000"/>
                    <a:lumOff val="15000"/>
                  </a:srgbClr>
                </a:solidFill>
                <a:latin typeface="Calibri" panose="020F0502020204030204"/>
              </a:rPr>
              <a:t>equal to the clearing price</a:t>
            </a:r>
            <a:r>
              <a:rPr lang="en-US">
                <a:solidFill>
                  <a:srgbClr val="000000">
                    <a:lumMod val="85000"/>
                    <a:lumOff val="15000"/>
                  </a:srgbClr>
                </a:solidFill>
                <a:latin typeface="Calibri" panose="020F0502020204030204"/>
              </a:rPr>
              <a:t> may receive a </a:t>
            </a:r>
            <a:r>
              <a:rPr lang="en-US" b="1">
                <a:solidFill>
                  <a:srgbClr val="000000">
                    <a:lumMod val="85000"/>
                    <a:lumOff val="15000"/>
                  </a:srgbClr>
                </a:solidFill>
                <a:latin typeface="Calibri" panose="020F0502020204030204"/>
              </a:rPr>
              <a:t>prorated</a:t>
            </a:r>
            <a:r>
              <a:rPr lang="en-US">
                <a:solidFill>
                  <a:srgbClr val="000000">
                    <a:lumMod val="85000"/>
                    <a:lumOff val="15000"/>
                  </a:srgbClr>
                </a:solidFill>
                <a:latin typeface="Calibri" panose="020F0502020204030204"/>
              </a:rPr>
              <a:t> amount based on the amount requested at the clearing price</a:t>
            </a:r>
          </a:p>
          <a:p>
            <a:pPr marL="742950" lvl="1" indent="-285750">
              <a:spcAft>
                <a:spcPts val="1200"/>
              </a:spcAft>
              <a:buClr>
                <a:srgbClr val="83BD00"/>
              </a:buClr>
              <a:buFont typeface="Arial" panose="020B0604020202020204" pitchFamily="34" charset="0"/>
              <a:buChar char="•"/>
              <a:defRPr/>
            </a:pPr>
            <a:r>
              <a:rPr lang="en-US">
                <a:solidFill>
                  <a:srgbClr val="000000">
                    <a:lumMod val="85000"/>
                    <a:lumOff val="15000"/>
                  </a:srgbClr>
                </a:solidFill>
                <a:latin typeface="Calibri" panose="020F0502020204030204"/>
              </a:rPr>
              <a:t>For example, if there is $10M available and bidders above the clearing price request $8M, bidders at the clearing price will receive a prorated share of the remaining $2M</a:t>
            </a:r>
          </a:p>
          <a:p>
            <a:pPr marL="742950" lvl="1" indent="-285750">
              <a:spcAft>
                <a:spcPts val="1200"/>
              </a:spcAft>
              <a:buClr>
                <a:srgbClr val="83BD00"/>
              </a:buClr>
              <a:buFont typeface="Arial" panose="020B0604020202020204" pitchFamily="34" charset="0"/>
              <a:buChar char="•"/>
              <a:defRPr/>
            </a:pPr>
            <a:r>
              <a:rPr lang="en-US">
                <a:solidFill>
                  <a:srgbClr val="000000">
                    <a:lumMod val="85000"/>
                    <a:lumOff val="15000"/>
                  </a:srgbClr>
                </a:solidFill>
                <a:latin typeface="Calibri" panose="020F0502020204030204"/>
              </a:rPr>
              <a:t>If requests at the clearing price total $4M, bidders at that price will receive 50% of their total request</a:t>
            </a:r>
            <a:endParaRPr lang="en-US"/>
          </a:p>
        </p:txBody>
      </p:sp>
    </p:spTree>
    <p:extLst>
      <p:ext uri="{BB962C8B-B14F-4D97-AF65-F5344CB8AC3E}">
        <p14:creationId xmlns:p14="http://schemas.microsoft.com/office/powerpoint/2010/main" val="26728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strategic component is on top of the dollars paid for the credit.</a:t>
            </a:r>
          </a:p>
        </p:txBody>
      </p:sp>
      <p:sp>
        <p:nvSpPr>
          <p:cNvPr id="4" name="Slide Number Placeholder 3"/>
          <p:cNvSpPr>
            <a:spLocks noGrp="1"/>
          </p:cNvSpPr>
          <p:nvPr>
            <p:ph type="sldNum" sz="quarter" idx="5"/>
          </p:nvPr>
        </p:nvSpPr>
        <p:spPr/>
        <p:txBody>
          <a:bodyPr/>
          <a:lstStyle/>
          <a:p>
            <a:pPr defTabSz="934637">
              <a:defRPr/>
            </a:pPr>
            <a:fld id="{458902E5-E0B2-4B7E-AB45-8D3944E10632}" type="slidenum">
              <a:rPr lang="en-US">
                <a:solidFill>
                  <a:prstClr val="black"/>
                </a:solidFill>
                <a:latin typeface="Calibri" panose="020F0502020204030204"/>
              </a:rPr>
              <a:pPr defTabSz="9346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81052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BBE83-3EE5-CBD7-7179-6EA5AAD0F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1E88C-916E-1F8F-D94A-95EAB9147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ACBD5-E07F-797F-2425-43DE895C9B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865DA0-3BCB-7138-F9F1-D654E148F8C2}"/>
              </a:ext>
            </a:extLst>
          </p:cNvPr>
          <p:cNvSpPr>
            <a:spLocks noGrp="1"/>
          </p:cNvSpPr>
          <p:nvPr>
            <p:ph type="sldNum" sz="quarter" idx="5"/>
          </p:nvPr>
        </p:nvSpPr>
        <p:spPr/>
        <p:txBody>
          <a:bodyPr/>
          <a:lstStyle/>
          <a:p>
            <a:pPr defTabSz="934637">
              <a:defRPr/>
            </a:pPr>
            <a:fld id="{458902E5-E0B2-4B7E-AB45-8D3944E10632}" type="slidenum">
              <a:rPr lang="en-US">
                <a:solidFill>
                  <a:prstClr val="black"/>
                </a:solidFill>
                <a:latin typeface="Calibri" panose="020F0502020204030204"/>
              </a:rPr>
              <a:pPr defTabSz="93463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87260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B535-78F5-35F4-E602-D0942C2E9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301B3-DC8C-668D-A6CE-21CBF3B9C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0555F-F200-7C27-4092-C6A19A5912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9AF7DD-703E-65AD-443C-9A7A9CBF99B6}"/>
              </a:ext>
            </a:extLst>
          </p:cNvPr>
          <p:cNvSpPr>
            <a:spLocks noGrp="1"/>
          </p:cNvSpPr>
          <p:nvPr>
            <p:ph type="sldNum" sz="quarter" idx="5"/>
          </p:nvPr>
        </p:nvSpPr>
        <p:spPr/>
        <p:txBody>
          <a:bodyPr/>
          <a:lstStyle/>
          <a:p>
            <a:pPr defTabSz="934637">
              <a:defRPr/>
            </a:pPr>
            <a:fld id="{458902E5-E0B2-4B7E-AB45-8D3944E10632}" type="slidenum">
              <a:rPr lang="en-US">
                <a:solidFill>
                  <a:prstClr val="black"/>
                </a:solidFill>
                <a:latin typeface="Calibri" panose="020F0502020204030204"/>
              </a:rPr>
              <a:pPr defTabSz="93463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11430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E8391B-3023-4E9E-9F52-56487EDDE7E3}" type="slidenum">
              <a:rPr lang="en-US" smtClean="0"/>
              <a:t>12</a:t>
            </a:fld>
            <a:endParaRPr lang="en-US"/>
          </a:p>
        </p:txBody>
      </p:sp>
    </p:spTree>
    <p:extLst>
      <p:ext uri="{BB962C8B-B14F-4D97-AF65-F5344CB8AC3E}">
        <p14:creationId xmlns:p14="http://schemas.microsoft.com/office/powerpoint/2010/main" val="34841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77F7-2E00-1FFB-6175-273831C0A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D9DC9-C3C0-70B0-9CED-2424F9501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5D48B-F3AC-5BAD-A453-5AE4C81546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9A9A8F-925F-3AFE-5DAD-8323DC04FF5D}"/>
              </a:ext>
            </a:extLst>
          </p:cNvPr>
          <p:cNvSpPr>
            <a:spLocks noGrp="1"/>
          </p:cNvSpPr>
          <p:nvPr>
            <p:ph type="sldNum" sz="quarter" idx="5"/>
          </p:nvPr>
        </p:nvSpPr>
        <p:spPr/>
        <p:txBody>
          <a:bodyPr/>
          <a:lstStyle/>
          <a:p>
            <a:pPr defTabSz="934637">
              <a:defRPr/>
            </a:pPr>
            <a:fld id="{458902E5-E0B2-4B7E-AB45-8D3944E10632}" type="slidenum">
              <a:rPr lang="en-US">
                <a:solidFill>
                  <a:prstClr val="black"/>
                </a:solidFill>
                <a:latin typeface="Calibri" panose="020F0502020204030204"/>
              </a:rPr>
              <a:pPr defTabSz="93463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80409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5856-3584-14E2-BD68-F1E4FEFD4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0FC47-ACE7-462B-FB19-3F0C6A2EE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97FF5-49FC-D1EC-8F13-AC83F305B9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D36AD0-EAB5-A6E2-A2B5-C1FA919F57CA}"/>
              </a:ext>
            </a:extLst>
          </p:cNvPr>
          <p:cNvSpPr>
            <a:spLocks noGrp="1"/>
          </p:cNvSpPr>
          <p:nvPr>
            <p:ph type="sldNum" sz="quarter" idx="5"/>
          </p:nvPr>
        </p:nvSpPr>
        <p:spPr/>
        <p:txBody>
          <a:bodyPr/>
          <a:lstStyle/>
          <a:p>
            <a:fld id="{458902E5-E0B2-4B7E-AB45-8D3944E10632}" type="slidenum">
              <a:rPr lang="en-US" smtClean="0"/>
              <a:t>15</a:t>
            </a:fld>
            <a:endParaRPr lang="en-US"/>
          </a:p>
        </p:txBody>
      </p:sp>
    </p:spTree>
    <p:extLst>
      <p:ext uri="{BB962C8B-B14F-4D97-AF65-F5344CB8AC3E}">
        <p14:creationId xmlns:p14="http://schemas.microsoft.com/office/powerpoint/2010/main" val="1409776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471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8286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Master" Target="../slideMasters/slideMaster3.xml"/><Relationship Id="rId7" Type="http://schemas.openxmlformats.org/officeDocument/2006/relationships/image" Target="../media/image5.em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9.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9.png"/><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9.png"/><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767D-3729-47A9-AE9B-FF3F44A1DB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60532-2FEC-4A11-A0DF-438635378E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563FE-E8F6-43A1-A69F-2F1DE2576B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73238B-B91F-4841-BD61-47E0D246A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2B61B-6A90-4DC6-B4A4-671FA600D93C}"/>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164116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E99A-6352-4CC4-AF19-5A6674519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96A27F-5616-44DD-A9C9-D251884A2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86699-4549-4C7D-AFB3-72E6D55BF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9445F-E72A-43E2-81D3-35D5AE13F7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CA46806-F478-4830-B42A-65BD2A19B6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6C8E7-C51A-49B0-8400-E279F8CFE83D}"/>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80377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12C1-62A9-4E64-8D54-E57844FE6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1439D8-B43E-4F95-A8AF-F4D391BB6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FBA146-F514-463F-AEF2-0F9729503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8918C-9C56-4FE5-B4CD-F7B19E7838A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0EC2B01-B9F3-4790-B2A8-2161BA41F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0E051-2EB5-4BE1-9A6C-601BB71C4CED}"/>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406518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726A-7E5B-4896-9350-9B20D4EE9F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80A1C2-C75A-48C9-9EF2-D33ECB0C31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A71D7-ECD7-4659-99B5-7F5D63D92F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2F9C00-D69F-41CC-BE5D-242C35799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8B379-887B-4814-B423-985C03CD7356}"/>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199242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33855-9028-40A2-B082-85CF945688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E1CE16-A1CF-42F0-9BB6-F44990390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64BCD-C616-41DA-B762-96AF0EB52B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12656E-39E6-4E1C-9238-ADB15B30B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95627-D38C-42FC-9A60-3F2596633502}"/>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257514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4"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32">
              <a:solidFill>
                <a:schemeClr val="tx1"/>
              </a:solidFill>
            </a:endParaRPr>
          </a:p>
        </p:txBody>
      </p:sp>
      <p:sp>
        <p:nvSpPr>
          <p:cNvPr id="10" name="Freeform: Shape 9">
            <a:extLst>
              <a:ext uri="{FF2B5EF4-FFF2-40B4-BE49-F238E27FC236}">
                <a16:creationId xmlns:a16="http://schemas.microsoft.com/office/drawing/2014/main" id="{06620978-A565-46BE-8DCE-1309F4AF55D3}"/>
              </a:ext>
            </a:extLst>
          </p:cNvPr>
          <p:cNvSpPr/>
          <p:nvPr userDrawn="1"/>
        </p:nvSpPr>
        <p:spPr>
          <a:xfrm>
            <a:off x="5366148" y="3704011"/>
            <a:ext cx="6308067" cy="3153989"/>
          </a:xfrm>
          <a:custGeom>
            <a:avLst/>
            <a:gdLst>
              <a:gd name="connsiteX0" fmla="*/ 3091200 w 6182399"/>
              <a:gd name="connsiteY0" fmla="*/ 0 h 3091200"/>
              <a:gd name="connsiteX1" fmla="*/ 6182399 w 6182399"/>
              <a:gd name="connsiteY1" fmla="*/ 3091200 h 3091200"/>
              <a:gd name="connsiteX2" fmla="*/ 0 w 6182399"/>
              <a:gd name="connsiteY2" fmla="*/ 3091200 h 3091200"/>
            </a:gdLst>
            <a:ahLst/>
            <a:cxnLst>
              <a:cxn ang="0">
                <a:pos x="connsiteX0" y="connsiteY0"/>
              </a:cxn>
              <a:cxn ang="0">
                <a:pos x="connsiteX1" y="connsiteY1"/>
              </a:cxn>
              <a:cxn ang="0">
                <a:pos x="connsiteX2" y="connsiteY2"/>
              </a:cxn>
            </a:cxnLst>
            <a:rect l="l" t="t" r="r" b="b"/>
            <a:pathLst>
              <a:path w="6182399" h="3091200">
                <a:moveTo>
                  <a:pt x="3091200" y="0"/>
                </a:moveTo>
                <a:lnTo>
                  <a:pt x="6182399" y="3091200"/>
                </a:lnTo>
                <a:lnTo>
                  <a:pt x="0" y="309120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37"/>
          </a:p>
        </p:txBody>
      </p:sp>
      <p:sp>
        <p:nvSpPr>
          <p:cNvPr id="11" name="Freeform: Shape 10">
            <a:extLst>
              <a:ext uri="{FF2B5EF4-FFF2-40B4-BE49-F238E27FC236}">
                <a16:creationId xmlns:a16="http://schemas.microsoft.com/office/drawing/2014/main" id="{01AC9C52-38FE-40AD-9FE5-72442FB2FE3D}"/>
              </a:ext>
            </a:extLst>
          </p:cNvPr>
          <p:cNvSpPr/>
          <p:nvPr userDrawn="1"/>
        </p:nvSpPr>
        <p:spPr>
          <a:xfrm>
            <a:off x="8713898" y="0"/>
            <a:ext cx="3478102" cy="6857999"/>
          </a:xfrm>
          <a:custGeom>
            <a:avLst/>
            <a:gdLst>
              <a:gd name="connsiteX0" fmla="*/ 3408812 w 3408812"/>
              <a:gd name="connsiteY0" fmla="*/ 0 h 6817624"/>
              <a:gd name="connsiteX1" fmla="*/ 3408812 w 3408812"/>
              <a:gd name="connsiteY1" fmla="*/ 6817624 h 6817624"/>
              <a:gd name="connsiteX2" fmla="*/ 0 w 3408812"/>
              <a:gd name="connsiteY2" fmla="*/ 3408813 h 6817624"/>
            </a:gdLst>
            <a:ahLst/>
            <a:cxnLst>
              <a:cxn ang="0">
                <a:pos x="connsiteX0" y="connsiteY0"/>
              </a:cxn>
              <a:cxn ang="0">
                <a:pos x="connsiteX1" y="connsiteY1"/>
              </a:cxn>
              <a:cxn ang="0">
                <a:pos x="connsiteX2" y="connsiteY2"/>
              </a:cxn>
            </a:cxnLst>
            <a:rect l="l" t="t" r="r" b="b"/>
            <a:pathLst>
              <a:path w="3408812" h="6817624">
                <a:moveTo>
                  <a:pt x="3408812" y="0"/>
                </a:moveTo>
                <a:lnTo>
                  <a:pt x="3408812" y="6817624"/>
                </a:lnTo>
                <a:lnTo>
                  <a:pt x="0" y="3408813"/>
                </a:lnTo>
                <a:close/>
              </a:path>
            </a:pathLst>
          </a:custGeom>
          <a:blipFill>
            <a:blip r:embed="rId6"/>
            <a:stretch>
              <a:fillRect l="-60923" t="-1090" r="-134572" b="-102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32">
              <a:solidFill>
                <a:schemeClr val="tx1"/>
              </a:solidFill>
            </a:endParaRPr>
          </a:p>
        </p:txBody>
      </p:sp>
      <p:sp>
        <p:nvSpPr>
          <p:cNvPr id="13" name="Freeform: Shape 12">
            <a:extLst>
              <a:ext uri="{FF2B5EF4-FFF2-40B4-BE49-F238E27FC236}">
                <a16:creationId xmlns:a16="http://schemas.microsoft.com/office/drawing/2014/main" id="{5BBDE4B9-7A95-4F6E-BDAD-B501E26E0BCE}"/>
              </a:ext>
            </a:extLst>
          </p:cNvPr>
          <p:cNvSpPr/>
          <p:nvPr userDrawn="1"/>
        </p:nvSpPr>
        <p:spPr>
          <a:xfrm>
            <a:off x="5366148" y="-4317163"/>
            <a:ext cx="6308074" cy="7471152"/>
          </a:xfrm>
          <a:custGeom>
            <a:avLst/>
            <a:gdLst>
              <a:gd name="connsiteX0" fmla="*/ 0 w 6182406"/>
              <a:gd name="connsiteY0" fmla="*/ 4231218 h 7322421"/>
              <a:gd name="connsiteX1" fmla="*/ 6182406 w 6182406"/>
              <a:gd name="connsiteY1" fmla="*/ 4231218 h 7322421"/>
              <a:gd name="connsiteX2" fmla="*/ 3091203 w 6182406"/>
              <a:gd name="connsiteY2" fmla="*/ 7322421 h 7322421"/>
              <a:gd name="connsiteX3" fmla="*/ 3091203 w 6182406"/>
              <a:gd name="connsiteY3" fmla="*/ 0 h 7322421"/>
              <a:gd name="connsiteX4" fmla="*/ 4471647 w 6182406"/>
              <a:gd name="connsiteY4" fmla="*/ 1380444 h 7322421"/>
              <a:gd name="connsiteX5" fmla="*/ 1710759 w 6182406"/>
              <a:gd name="connsiteY5" fmla="*/ 1380444 h 7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2406" h="7322421">
                <a:moveTo>
                  <a:pt x="0" y="4231218"/>
                </a:moveTo>
                <a:lnTo>
                  <a:pt x="6182406" y="4231218"/>
                </a:lnTo>
                <a:lnTo>
                  <a:pt x="3091203" y="7322421"/>
                </a:lnTo>
                <a:close/>
                <a:moveTo>
                  <a:pt x="3091203" y="0"/>
                </a:moveTo>
                <a:lnTo>
                  <a:pt x="4471647" y="1380444"/>
                </a:lnTo>
                <a:lnTo>
                  <a:pt x="1710759" y="1380444"/>
                </a:lnTo>
                <a:close/>
              </a:path>
            </a:pathLst>
          </a:custGeom>
          <a:blipFill>
            <a:blip r:embed="rId7"/>
            <a:stretch>
              <a:fillRect l="4652" t="53294" r="-1548" b="-11852"/>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37"/>
          </a:p>
        </p:txBody>
      </p:sp>
    </p:spTree>
    <p:extLst>
      <p:ext uri="{BB962C8B-B14F-4D97-AF65-F5344CB8AC3E}">
        <p14:creationId xmlns:p14="http://schemas.microsoft.com/office/powerpoint/2010/main" val="425202818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userDrawn="1"/>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5" descr="Choose New Jersey, Inc. logo">
            <a:extLst>
              <a:ext uri="{FF2B5EF4-FFF2-40B4-BE49-F238E27FC236}">
                <a16:creationId xmlns:a16="http://schemas.microsoft.com/office/drawing/2014/main" id="{F965692A-D9A3-4293-993F-E3C5F86BCF95}"/>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581FDCE-7C95-47AB-96FD-3D1A0C2B8E5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259639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234215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10961" y="-11152"/>
            <a:ext cx="2181039"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4ABC92BF-AB47-4D9C-B1E8-613E059CCEAF}"/>
              </a:ext>
            </a:extLst>
          </p:cNvPr>
          <p:cNvSpPr/>
          <p:nvPr/>
        </p:nvSpPr>
        <p:spPr>
          <a:xfrm flipV="1">
            <a:off x="-3341" y="389533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92D2433A-7DF2-41CF-A206-BFF0BD246219}"/>
              </a:ext>
            </a:extLst>
          </p:cNvPr>
          <p:cNvSpPr/>
          <p:nvPr/>
        </p:nvSpPr>
        <p:spPr>
          <a:xfrm flipV="1">
            <a:off x="-10961" y="445984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8D08C80A-3BFF-41DB-B8D3-2502F9256241}"/>
              </a:ext>
            </a:extLst>
          </p:cNvPr>
          <p:cNvSpPr/>
          <p:nvPr/>
        </p:nvSpPr>
        <p:spPr>
          <a:xfrm flipV="1">
            <a:off x="-10961" y="5535786"/>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E921251-B24C-4752-A9A9-901E3FFD27D7}"/>
              </a:ext>
            </a:extLst>
          </p:cNvPr>
          <p:cNvSpPr/>
          <p:nvPr/>
        </p:nvSpPr>
        <p:spPr>
          <a:xfrm flipV="1">
            <a:off x="-10961" y="607917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5"/>
            <a:ext cx="7832569" cy="800735"/>
          </a:xfrm>
          <a:prstGeom prst="rect">
            <a:avLst/>
          </a:prstGeom>
        </p:spPr>
        <p:txBody>
          <a:bodyPr>
            <a:noAutofit/>
          </a:bodyPr>
          <a:lstStyle>
            <a:lvl1pPr>
              <a:defRPr sz="4000">
                <a:solidFill>
                  <a:schemeClr val="accent3"/>
                </a:solidFill>
                <a:latin typeface="+mn-lt"/>
              </a:defRPr>
            </a:lvl1pPr>
          </a:lstStyle>
          <a:p>
            <a:r>
              <a:rPr lang="en-US"/>
              <a:t>Click to edit Master title style</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88"/>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0"/>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6"/>
            <a:ext cx="1642167" cy="350256"/>
          </a:xfrm>
          <a:prstGeom prst="rect">
            <a:avLst/>
          </a:prstGeo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1" y="498943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2"/>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pic>
        <p:nvPicPr>
          <p:cNvPr id="22" name="Picture 21">
            <a:extLst>
              <a:ext uri="{FF2B5EF4-FFF2-40B4-BE49-F238E27FC236}">
                <a16:creationId xmlns:a16="http://schemas.microsoft.com/office/drawing/2014/main" id="{823EDDE4-E252-404B-A7D0-20EC74560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17" name="Text Placeholder 29">
            <a:extLst>
              <a:ext uri="{FF2B5EF4-FFF2-40B4-BE49-F238E27FC236}">
                <a16:creationId xmlns:a16="http://schemas.microsoft.com/office/drawing/2014/main" id="{33B46B43-032D-B54B-A978-857468597FF4}"/>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54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890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878285" y="-35625"/>
            <a:ext cx="6408716" cy="109252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7136355" cy="70489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Tree>
    <p:extLst>
      <p:ext uri="{BB962C8B-B14F-4D97-AF65-F5344CB8AC3E}">
        <p14:creationId xmlns:p14="http://schemas.microsoft.com/office/powerpoint/2010/main" val="362640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EA0D-89AA-47A2-BCE2-896A759BF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41D22-B174-46D9-9843-36D14DDC9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D015A-8839-4C51-8DC7-C341CDD3C99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7B0C81-065C-4B1B-A1FD-2C7946D06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FA564-ABF8-40A5-8DF6-B9097A38A68D}"/>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185318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BA4A290A-0B1B-1B41-B64D-A2ACD9FC3A8E}"/>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73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552499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anding Slid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7" y="2926556"/>
            <a:ext cx="4232984" cy="1004890"/>
          </a:xfrm>
        </p:spPr>
        <p:txBody>
          <a:bodyPr wrap="square" anchor="ctr">
            <a:spAutoFit/>
          </a:bodyPr>
          <a:lstStyle>
            <a:lvl1pPr>
              <a:defRPr sz="3265" b="0">
                <a:solidFill>
                  <a:schemeClr val="bg1"/>
                </a:solidFill>
                <a:latin typeface="Franklin Gothic Demi Cond" panose="020B0706030402020204" pitchFamily="34" charset="0"/>
              </a:defRPr>
            </a:lvl1pPr>
          </a:lstStyle>
          <a:p>
            <a:r>
              <a:rPr lang="en-US"/>
              <a:t>CLICK TO EDIT MASTER TITLE STYLE</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12" name="Picture 5" descr="Choose New Jersey, Inc. logo">
            <a:extLst>
              <a:ext uri="{FF2B5EF4-FFF2-40B4-BE49-F238E27FC236}">
                <a16:creationId xmlns:a16="http://schemas.microsoft.com/office/drawing/2014/main" id="{B2D0CFB2-C248-4BCF-AD72-425A86B4549E}"/>
              </a:ext>
            </a:extLst>
          </p:cNvPr>
          <p:cNvPicPr>
            <a:picLocks noChangeAspect="1" noChangeArrowheads="1"/>
          </p:cNvPicPr>
          <p:nvPr userDrawn="1"/>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63176"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D2E4535-1A9F-449F-A44A-337C482CD1D4}"/>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2680109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ighlight Layout">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21130850-AD76-4E5B-B8C3-F9809BAF13C1}"/>
              </a:ext>
            </a:extLst>
          </p:cNvPr>
          <p:cNvSpPr/>
          <p:nvPr userDrawn="1"/>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9" name="Picture 5" descr="Choose New Jersey, Inc. logo">
            <a:extLst>
              <a:ext uri="{FF2B5EF4-FFF2-40B4-BE49-F238E27FC236}">
                <a16:creationId xmlns:a16="http://schemas.microsoft.com/office/drawing/2014/main" id="{0462A898-782A-45B0-BC5F-538FAE596CE6}"/>
              </a:ext>
            </a:extLst>
          </p:cNvPr>
          <p:cNvPicPr>
            <a:picLocks noChangeAspect="1" noChangeArrowheads="1"/>
          </p:cNvPicPr>
          <p:nvPr userDrawn="1"/>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63176"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281156D-5EBB-48BA-9791-7AF17B73AC54}"/>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538166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 Layout_Blu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21130850-AD76-4E5B-B8C3-F9809BAF13C1}"/>
              </a:ext>
            </a:extLst>
          </p:cNvPr>
          <p:cNvSpPr/>
          <p:nvPr userDrawn="1"/>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9" name="Picture 5" descr="Choose New Jersey, Inc. logo">
            <a:extLst>
              <a:ext uri="{FF2B5EF4-FFF2-40B4-BE49-F238E27FC236}">
                <a16:creationId xmlns:a16="http://schemas.microsoft.com/office/drawing/2014/main" id="{D7103410-B684-439E-AA6B-B2F4F52D98D7}"/>
              </a:ext>
            </a:extLst>
          </p:cNvPr>
          <p:cNvPicPr>
            <a:picLocks noChangeAspect="1" noChangeArrowheads="1"/>
          </p:cNvPicPr>
          <p:nvPr userDrawn="1"/>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63176"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286A4E9-7D95-4F56-965A-F0E3A3945CC8}"/>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94354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ighlight Layout_Blue">
    <p:bg>
      <p:bgPr>
        <a:solidFill>
          <a:schemeClr val="accent4"/>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21130850-AD76-4E5B-B8C3-F9809BAF13C1}"/>
              </a:ext>
            </a:extLst>
          </p:cNvPr>
          <p:cNvSpPr/>
          <p:nvPr userDrawn="1"/>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9" name="Picture 5" descr="Choose New Jersey, Inc. logo">
            <a:extLst>
              <a:ext uri="{FF2B5EF4-FFF2-40B4-BE49-F238E27FC236}">
                <a16:creationId xmlns:a16="http://schemas.microsoft.com/office/drawing/2014/main" id="{9D5E4576-6344-4E15-848B-09D2D198E861}"/>
              </a:ext>
            </a:extLst>
          </p:cNvPr>
          <p:cNvPicPr>
            <a:picLocks noChangeAspect="1" noChangeArrowheads="1"/>
          </p:cNvPicPr>
          <p:nvPr userDrawn="1"/>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63176"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1C58D1-0B61-42BC-BD7B-04CBC8077229}"/>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2043624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p>
            <a:r>
              <a:rPr lang="en-US"/>
              <a:t>Click to edit Master title style</a:t>
            </a:r>
          </a:p>
        </p:txBody>
      </p:sp>
      <p:pic>
        <p:nvPicPr>
          <p:cNvPr id="7" name="Picture 5" descr="Choose New Jersey, Inc. logo">
            <a:extLst>
              <a:ext uri="{FF2B5EF4-FFF2-40B4-BE49-F238E27FC236}">
                <a16:creationId xmlns:a16="http://schemas.microsoft.com/office/drawing/2014/main" id="{B2B0CC4B-B3AF-439D-8FB3-31CE6495F00B}"/>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C91E30-0CB6-4BF9-8290-B2C0E52A437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2889536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698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362D2D-4DC1-4C46-BA19-1518A1299279}"/>
              </a:ext>
            </a:extLst>
          </p:cNvPr>
          <p:cNvPicPr>
            <a:picLocks/>
          </p:cNvPicPr>
          <p:nvPr/>
        </p:nvPicPr>
        <p:blipFill rotWithShape="1">
          <a:blip r:embed="rId4">
            <a:extLst>
              <a:ext uri="{28A0092B-C50C-407E-A947-70E740481C1C}">
                <a14:useLocalDpi xmlns:a14="http://schemas.microsoft.com/office/drawing/2010/main" val="0"/>
              </a:ext>
            </a:extLst>
          </a:blip>
          <a:srcRect l="17623" t="4323" r="36544" b="-4227"/>
          <a:stretch/>
        </p:blipFill>
        <p:spPr>
          <a:xfrm flipH="1">
            <a:off x="8772278" y="-306575"/>
            <a:ext cx="7471262" cy="7471152"/>
          </a:xfrm>
          <a:prstGeom prst="diamond">
            <a:avLst/>
          </a:prstGeom>
          <a:blipFill>
            <a:blip r:embed="rId5"/>
            <a:stretch>
              <a:fillRect l="1281" t="39900" r="-2143" b="-854"/>
            </a:stretch>
          </a:blipFill>
          <a:ln w="9525">
            <a:noFill/>
          </a:ln>
        </p:spPr>
      </p:pic>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hasCustomPrompt="1"/>
          </p:nvPr>
        </p:nvSpPr>
        <p:spPr>
          <a:xfrm>
            <a:off x="1984074" y="2514600"/>
            <a:ext cx="4961495" cy="2006600"/>
          </a:xfrm>
          <a:prstGeom prst="rect">
            <a:avLst/>
          </a:prstGeom>
        </p:spPr>
        <p:txBody>
          <a:bodyPr lIns="0" tIns="0" rIns="0" bIns="0" anchor="ctr">
            <a:noAutofit/>
          </a:bodyPr>
          <a:lstStyle>
            <a:lvl1pPr algn="l">
              <a:defRPr sz="4400" b="0"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83188235-7FD1-4F4F-8210-FAC6B8DD0085}"/>
              </a:ext>
            </a:extLst>
          </p:cNvPr>
          <p:cNvSpPr/>
          <p:nvPr/>
        </p:nvSpPr>
        <p:spPr>
          <a:xfrm>
            <a:off x="4784551" y="3704012"/>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pic>
        <p:nvPicPr>
          <p:cNvPr id="11" name="Picture 10">
            <a:extLst>
              <a:ext uri="{FF2B5EF4-FFF2-40B4-BE49-F238E27FC236}">
                <a16:creationId xmlns:a16="http://schemas.microsoft.com/office/drawing/2014/main" id="{4A0CB11D-A0D0-4661-A27B-34A493187E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59" t="-19555" r="-5482" b="42384"/>
          <a:stretch/>
        </p:blipFill>
        <p:spPr>
          <a:xfrm>
            <a:off x="4914605" y="-4047014"/>
            <a:ext cx="7211151" cy="7211045"/>
          </a:xfrm>
          <a:prstGeom prst="diamond">
            <a:avLst/>
          </a:prstGeom>
        </p:spPr>
      </p:pic>
    </p:spTree>
    <p:extLst>
      <p:ext uri="{BB962C8B-B14F-4D97-AF65-F5344CB8AC3E}">
        <p14:creationId xmlns:p14="http://schemas.microsoft.com/office/powerpoint/2010/main" val="3071094085"/>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Landing Slid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7" y="2926556"/>
            <a:ext cx="4232984" cy="1004890"/>
          </a:xfrm>
        </p:spPr>
        <p:txBody>
          <a:bodyPr wrap="square" anchor="ctr">
            <a:spAutoFit/>
          </a:bodyPr>
          <a:lstStyle>
            <a:lvl1pPr>
              <a:defRPr sz="3265" b="0">
                <a:solidFill>
                  <a:schemeClr val="bg1"/>
                </a:solidFill>
                <a:latin typeface="Franklin Gothic Demi Cond" panose="020B0706030402020204" pitchFamily="34" charset="0"/>
              </a:defRPr>
            </a:lvl1pPr>
          </a:lstStyle>
          <a:p>
            <a:r>
              <a:rPr lang="en-US"/>
              <a:t>CLICK TO EDIT MASTER TITLE STYLE</a:t>
            </a:r>
          </a:p>
        </p:txBody>
      </p:sp>
      <p:pic>
        <p:nvPicPr>
          <p:cNvPr id="13" name="Picture 5" descr="Choose New Jersey, Inc. logo">
            <a:extLst>
              <a:ext uri="{FF2B5EF4-FFF2-40B4-BE49-F238E27FC236}">
                <a16:creationId xmlns:a16="http://schemas.microsoft.com/office/drawing/2014/main" id="{8DBEC818-33F3-42A2-96BC-921F16CD9A65}"/>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a:extLst>
              <a:ext uri="{FF2B5EF4-FFF2-40B4-BE49-F238E27FC236}">
                <a16:creationId xmlns:a16="http://schemas.microsoft.com/office/drawing/2014/main" id="{3BA80537-E1FD-43A7-B1F7-B96B274FF2EA}"/>
              </a:ext>
            </a:extLst>
          </p:cNvPr>
          <p:cNvSpPr/>
          <p:nvPr/>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23930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53FB-CD68-41CA-BDCE-477FDEDFA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BE4B66-F3AB-455F-A8C4-5DE77249E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75C55B-609C-4C8A-BDDD-97859DF271F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BEEDC8-0901-4959-9B20-66E142F69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9342A-EED2-49AD-9E97-5BF5D5EEE382}"/>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2480780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5" descr="Choose New Jersey, Inc. logo">
            <a:extLst>
              <a:ext uri="{FF2B5EF4-FFF2-40B4-BE49-F238E27FC236}">
                <a16:creationId xmlns:a16="http://schemas.microsoft.com/office/drawing/2014/main" id="{47CA22F2-BC9B-4EDB-B275-44651D9C28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AA8E652-B67B-4CB1-BE14-7042E7BEF5E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408958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Executive summary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5" descr="Choose New Jersey, Inc. logo">
            <a:extLst>
              <a:ext uri="{FF2B5EF4-FFF2-40B4-BE49-F238E27FC236}">
                <a16:creationId xmlns:a16="http://schemas.microsoft.com/office/drawing/2014/main" id="{47CA22F2-BC9B-4EDB-B275-44651D9C28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AA8E652-B67B-4CB1-BE14-7042E7BEF5E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3482721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ighlight Layout">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pic>
        <p:nvPicPr>
          <p:cNvPr id="5" name="Picture 5" descr="Choose New Jersey, Inc. logo">
            <a:extLst>
              <a:ext uri="{FF2B5EF4-FFF2-40B4-BE49-F238E27FC236}">
                <a16:creationId xmlns:a16="http://schemas.microsoft.com/office/drawing/2014/main" id="{1D8EA77F-262F-4D28-95DA-AC82186AB270}"/>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130850-AD76-4E5B-B8C3-F9809BAF13C1}"/>
              </a:ext>
            </a:extLst>
          </p:cNvPr>
          <p:cNvSpPr/>
          <p:nvPr/>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8" name="Picture 7">
            <a:extLst>
              <a:ext uri="{FF2B5EF4-FFF2-40B4-BE49-F238E27FC236}">
                <a16:creationId xmlns:a16="http://schemas.microsoft.com/office/drawing/2014/main" id="{8F140505-9A2E-4C45-9082-A4971AAF160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746376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ighlight Layout_Blu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pic>
        <p:nvPicPr>
          <p:cNvPr id="5" name="Picture 5" descr="Choose New Jersey, Inc. logo">
            <a:extLst>
              <a:ext uri="{FF2B5EF4-FFF2-40B4-BE49-F238E27FC236}">
                <a16:creationId xmlns:a16="http://schemas.microsoft.com/office/drawing/2014/main" id="{1D8EA77F-262F-4D28-95DA-AC82186AB270}"/>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130850-AD76-4E5B-B8C3-F9809BAF13C1}"/>
              </a:ext>
            </a:extLst>
          </p:cNvPr>
          <p:cNvSpPr/>
          <p:nvPr/>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8" name="Picture 7">
            <a:extLst>
              <a:ext uri="{FF2B5EF4-FFF2-40B4-BE49-F238E27FC236}">
                <a16:creationId xmlns:a16="http://schemas.microsoft.com/office/drawing/2014/main" id="{2140FB32-F16F-477C-9EF1-0E929BAF726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982492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p>
            <a:r>
              <a:rPr lang="en-US"/>
              <a:t>Click to edit Master title style</a:t>
            </a:r>
          </a:p>
        </p:txBody>
      </p:sp>
      <p:pic>
        <p:nvPicPr>
          <p:cNvPr id="5" name="Picture 5" descr="Choose New Jersey, Inc. logo">
            <a:extLst>
              <a:ext uri="{FF2B5EF4-FFF2-40B4-BE49-F238E27FC236}">
                <a16:creationId xmlns:a16="http://schemas.microsoft.com/office/drawing/2014/main" id="{BBD0B20B-336E-469A-BED6-B0046772038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95646B-71C2-4A60-9506-F230E22A94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44479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7664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5E7-1140-4466-AAF1-058AEF373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5570A-0401-4602-91D4-F09998AF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80600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3"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Tree>
    <p:extLst>
      <p:ext uri="{BB962C8B-B14F-4D97-AF65-F5344CB8AC3E}">
        <p14:creationId xmlns:p14="http://schemas.microsoft.com/office/powerpoint/2010/main" val="3471619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ED-58A8-4239-839E-E8D4EBDC8DE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CEC2F68-93A2-4DFA-82A4-9F2C27589B6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63D6105-ADB7-4961-AED5-CD3590221BB6}"/>
              </a:ext>
            </a:extLst>
          </p:cNvPr>
          <p:cNvSpPr>
            <a:spLocks noGrp="1"/>
          </p:cNvSpPr>
          <p:nvPr>
            <p:ph type="sldNum" sz="quarter" idx="11"/>
          </p:nvPr>
        </p:nvSpPr>
        <p:spPr/>
        <p:txBody>
          <a:bodyPr/>
          <a:lstStyle/>
          <a:p>
            <a:fld id="{6358EE78-369A-4A83-91BE-CE1CDBA0BAF0}" type="slidenum">
              <a:rPr lang="en-US" smtClean="0"/>
              <a:pPr/>
              <a:t>‹#›</a:t>
            </a:fld>
            <a:endParaRPr lang="en-US"/>
          </a:p>
        </p:txBody>
      </p:sp>
      <p:pic>
        <p:nvPicPr>
          <p:cNvPr id="6" name="Picture 5">
            <a:extLst>
              <a:ext uri="{FF2B5EF4-FFF2-40B4-BE49-F238E27FC236}">
                <a16:creationId xmlns:a16="http://schemas.microsoft.com/office/drawing/2014/main" id="{0DF6B9DF-A333-46E6-A0A9-DD70BADAA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Tree>
    <p:extLst>
      <p:ext uri="{BB962C8B-B14F-4D97-AF65-F5344CB8AC3E}">
        <p14:creationId xmlns:p14="http://schemas.microsoft.com/office/powerpoint/2010/main" val="153677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3681512" y="994533"/>
            <a:ext cx="0" cy="1090299"/>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691833" y="994533"/>
            <a:ext cx="274920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825737" y="994533"/>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257954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6C8F-542D-46BC-B4E4-3E1A02520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4AFD4-E552-478C-A522-352B2F9AC8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F30F0B-5A09-4A17-90B0-3A7E106B63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9387D1-3829-4013-A3DD-2724CBFF80A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9CDD8C-EC5D-40FF-AFA6-A8041B3CE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10070-BA60-462F-8C29-74AE5DF9F5B7}"/>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1980468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3432188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3710678" y="1153403"/>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641132" y="3015512"/>
            <a:ext cx="457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a:off x="6379779" y="3015512"/>
            <a:ext cx="457200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7"/>
            <a:ext cx="3340928"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997860" y="1039384"/>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497674"/>
            <a:ext cx="5584648"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306207" y="2497674"/>
            <a:ext cx="5297214"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306207" y="3332983"/>
            <a:ext cx="5297214"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5584648"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19908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44955"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9"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472855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664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1" y="4804138"/>
            <a:ext cx="10095377"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44909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5"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165839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7"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268987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955300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Title 1">
            <a:extLst>
              <a:ext uri="{FF2B5EF4-FFF2-40B4-BE49-F238E27FC236}">
                <a16:creationId xmlns:a16="http://schemas.microsoft.com/office/drawing/2014/main" id="{25422207-1922-4D42-8D39-A4E914A79D12}"/>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1" name="Text Placeholder 29">
            <a:extLst>
              <a:ext uri="{FF2B5EF4-FFF2-40B4-BE49-F238E27FC236}">
                <a16:creationId xmlns:a16="http://schemas.microsoft.com/office/drawing/2014/main" id="{6F4EB799-C0E5-4F4B-BDD9-05D3629D8561}"/>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015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8E4B6B5B-86BA-46F6-8F4B-81D2E4E6EDE3}"/>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7" name="Title 1">
            <a:extLst>
              <a:ext uri="{FF2B5EF4-FFF2-40B4-BE49-F238E27FC236}">
                <a16:creationId xmlns:a16="http://schemas.microsoft.com/office/drawing/2014/main" id="{4F4B5514-05F5-4423-BF82-EDE7A4D7ADB4}"/>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29" name="Text Placeholder 29">
            <a:extLst>
              <a:ext uri="{FF2B5EF4-FFF2-40B4-BE49-F238E27FC236}">
                <a16:creationId xmlns:a16="http://schemas.microsoft.com/office/drawing/2014/main" id="{443124A8-B4E5-4E0F-A644-9773D3F2677B}"/>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945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D0FDB38-E1A5-48AC-8D75-FF5056E92455}"/>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3" name="Title 1">
            <a:extLst>
              <a:ext uri="{FF2B5EF4-FFF2-40B4-BE49-F238E27FC236}">
                <a16:creationId xmlns:a16="http://schemas.microsoft.com/office/drawing/2014/main" id="{3027D4BF-EC30-4344-9632-AEAD499D9171}"/>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5" name="Text Placeholder 29">
            <a:extLst>
              <a:ext uri="{FF2B5EF4-FFF2-40B4-BE49-F238E27FC236}">
                <a16:creationId xmlns:a16="http://schemas.microsoft.com/office/drawing/2014/main" id="{95276F54-6C79-428E-9601-CF06A68D7A77}"/>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2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F81D-9CF6-49A8-AE6C-34DBEFB7DF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B1FC90-7221-4CA5-8672-23EE94E11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93338B-4EBF-49A0-BE8A-003A8A1669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19679-F442-41F3-9A24-9647434DA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91107D-D9C9-4E25-8318-2308143EF9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09D14-748F-4971-8C25-2B2A17D027A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3DA3D1F-8A4D-4A85-AD87-8F77F604A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C22F7-6DCD-4F05-95F0-A7E00A00FECD}"/>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2136045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9" name="Straight Connector 28">
            <a:extLst>
              <a:ext uri="{FF2B5EF4-FFF2-40B4-BE49-F238E27FC236}">
                <a16:creationId xmlns:a16="http://schemas.microsoft.com/office/drawing/2014/main" id="{03CB7914-C890-41FE-9D3B-B00B6C26D325}"/>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920DBC6D-F3E3-4B92-B3CA-7FDD369499C0}"/>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2" name="Text Placeholder 29">
            <a:extLst>
              <a:ext uri="{FF2B5EF4-FFF2-40B4-BE49-F238E27FC236}">
                <a16:creationId xmlns:a16="http://schemas.microsoft.com/office/drawing/2014/main" id="{FBAEE53C-493B-4000-8A75-BE580BCCA4FC}"/>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247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4E0E1B-F167-45D3-9A6B-6BF9A6B5C99A}"/>
              </a:ext>
            </a:extLst>
          </p:cNvPr>
          <p:cNvSpPr>
            <a:spLocks noGrp="1"/>
          </p:cNvSpPr>
          <p:nvPr>
            <p:ph type="pic" sz="quarter" idx="40"/>
          </p:nvPr>
        </p:nvSpPr>
        <p:spPr>
          <a:xfrm>
            <a:off x="2035176" y="-15873"/>
            <a:ext cx="10156825" cy="6900864"/>
          </a:xfrm>
        </p:spPr>
        <p:txBody>
          <a:bodyPr/>
          <a:lstStyle/>
          <a:p>
            <a:endParaRPr lang="en-US"/>
          </a:p>
        </p:txBody>
      </p:sp>
      <p:sp>
        <p:nvSpPr>
          <p:cNvPr id="22" name="Rectangle 21">
            <a:extLst>
              <a:ext uri="{FF2B5EF4-FFF2-40B4-BE49-F238E27FC236}">
                <a16:creationId xmlns:a16="http://schemas.microsoft.com/office/drawing/2014/main" id="{5DFD53CF-E459-440A-87AD-B995065D52EF}"/>
              </a:ext>
            </a:extLst>
          </p:cNvPr>
          <p:cNvSpPr/>
          <p:nvPr userDrawn="1"/>
        </p:nvSpPr>
        <p:spPr>
          <a:xfrm>
            <a:off x="29338" y="2742"/>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3" name="Rectangle: Single Corner Snipped 22">
            <a:extLst>
              <a:ext uri="{FF2B5EF4-FFF2-40B4-BE49-F238E27FC236}">
                <a16:creationId xmlns:a16="http://schemas.microsoft.com/office/drawing/2014/main" id="{D1C5C806-181A-453D-B644-6ADAEED7F171}"/>
              </a:ext>
            </a:extLst>
          </p:cNvPr>
          <p:cNvSpPr/>
          <p:nvPr userDrawn="1"/>
        </p:nvSpPr>
        <p:spPr>
          <a:xfrm>
            <a:off x="1801862" y="1660622"/>
            <a:ext cx="10419476"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35" name="Straight Connector 34">
            <a:extLst>
              <a:ext uri="{FF2B5EF4-FFF2-40B4-BE49-F238E27FC236}">
                <a16:creationId xmlns:a16="http://schemas.microsoft.com/office/drawing/2014/main" id="{85F289F5-5E2B-4017-B6EE-AC81B6C2ED33}"/>
              </a:ext>
            </a:extLst>
          </p:cNvPr>
          <p:cNvCxnSpPr/>
          <p:nvPr/>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itle 2">
            <a:extLst>
              <a:ext uri="{FF2B5EF4-FFF2-40B4-BE49-F238E27FC236}">
                <a16:creationId xmlns:a16="http://schemas.microsoft.com/office/drawing/2014/main" id="{0B05BC5B-0BD7-47E2-ADE2-AF3B6247E120}"/>
              </a:ext>
            </a:extLst>
          </p:cNvPr>
          <p:cNvSpPr>
            <a:spLocks noGrp="1"/>
          </p:cNvSpPr>
          <p:nvPr userDrawn="1">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70" name="Text Placeholder 6">
            <a:extLst>
              <a:ext uri="{FF2B5EF4-FFF2-40B4-BE49-F238E27FC236}">
                <a16:creationId xmlns:a16="http://schemas.microsoft.com/office/drawing/2014/main" id="{EE6F083A-08DC-4EF9-A860-B42614FC6890}"/>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B555FDDF-669D-4525-81D5-380F44F72719}"/>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E554E57C-3FD8-43C0-A804-66C7AB67DB5B}"/>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Text Placeholder 6">
            <a:extLst>
              <a:ext uri="{FF2B5EF4-FFF2-40B4-BE49-F238E27FC236}">
                <a16:creationId xmlns:a16="http://schemas.microsoft.com/office/drawing/2014/main" id="{A74C89D4-94C0-46FA-9D3C-A2BC6DCCA2BC}"/>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6" name="Text Placeholder 4">
            <a:extLst>
              <a:ext uri="{FF2B5EF4-FFF2-40B4-BE49-F238E27FC236}">
                <a16:creationId xmlns:a16="http://schemas.microsoft.com/office/drawing/2014/main" id="{26E5DF5E-6606-49F9-96A8-042491382C78}"/>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08BBD0CD-51AB-4E5E-82B1-8E449FD2ED45}"/>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Text Placeholder 6">
            <a:extLst>
              <a:ext uri="{FF2B5EF4-FFF2-40B4-BE49-F238E27FC236}">
                <a16:creationId xmlns:a16="http://schemas.microsoft.com/office/drawing/2014/main" id="{4DBAAF61-0D11-461D-9D92-878941017602}"/>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9" name="Text Placeholder 4">
            <a:extLst>
              <a:ext uri="{FF2B5EF4-FFF2-40B4-BE49-F238E27FC236}">
                <a16:creationId xmlns:a16="http://schemas.microsoft.com/office/drawing/2014/main" id="{AB48BA21-0DBD-4460-9A9E-B03544077646}"/>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0" name="Straight Connector 79">
            <a:extLst>
              <a:ext uri="{FF2B5EF4-FFF2-40B4-BE49-F238E27FC236}">
                <a16:creationId xmlns:a16="http://schemas.microsoft.com/office/drawing/2014/main" id="{8947D154-3162-4162-999D-AC4E66129118}"/>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Text Placeholder 6">
            <a:extLst>
              <a:ext uri="{FF2B5EF4-FFF2-40B4-BE49-F238E27FC236}">
                <a16:creationId xmlns:a16="http://schemas.microsoft.com/office/drawing/2014/main" id="{E1D86DC7-C12C-4199-99CD-0BE3B318014B}"/>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82" name="Text Placeholder 4">
            <a:extLst>
              <a:ext uri="{FF2B5EF4-FFF2-40B4-BE49-F238E27FC236}">
                <a16:creationId xmlns:a16="http://schemas.microsoft.com/office/drawing/2014/main" id="{0F50986B-D56A-4E53-9021-1B493F106045}"/>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3" name="Straight Connector 82">
            <a:extLst>
              <a:ext uri="{FF2B5EF4-FFF2-40B4-BE49-F238E27FC236}">
                <a16:creationId xmlns:a16="http://schemas.microsoft.com/office/drawing/2014/main" id="{3EFF5CAE-C9A0-4728-B306-CF27E5BD03B2}"/>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Text Placeholder 6">
            <a:extLst>
              <a:ext uri="{FF2B5EF4-FFF2-40B4-BE49-F238E27FC236}">
                <a16:creationId xmlns:a16="http://schemas.microsoft.com/office/drawing/2014/main" id="{499A2AD8-5D49-4598-836A-B0EF5B4AD4B7}"/>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85" name="Text Placeholder 4">
            <a:extLst>
              <a:ext uri="{FF2B5EF4-FFF2-40B4-BE49-F238E27FC236}">
                <a16:creationId xmlns:a16="http://schemas.microsoft.com/office/drawing/2014/main" id="{43B64440-97B2-441D-964B-95E8BDD50ED6}"/>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27275360-7FAC-40C3-93F2-94DBB254DF29}"/>
              </a:ext>
            </a:extLst>
          </p:cNvPr>
          <p:cNvSpPr>
            <a:spLocks noGrp="1"/>
          </p:cNvSpPr>
          <p:nvPr>
            <p:ph sz="quarter" idx="35"/>
          </p:nvPr>
        </p:nvSpPr>
        <p:spPr>
          <a:xfrm>
            <a:off x="2584450" y="2006352"/>
            <a:ext cx="1371600" cy="1212851"/>
          </a:xfrm>
        </p:spPr>
        <p:txBody>
          <a:bodyPr/>
          <a:lstStyle/>
          <a:p>
            <a:pPr lvl="0"/>
            <a:endParaRPr lang="en-US"/>
          </a:p>
        </p:txBody>
      </p:sp>
      <p:sp>
        <p:nvSpPr>
          <p:cNvPr id="86" name="Content Placeholder 8">
            <a:extLst>
              <a:ext uri="{FF2B5EF4-FFF2-40B4-BE49-F238E27FC236}">
                <a16:creationId xmlns:a16="http://schemas.microsoft.com/office/drawing/2014/main" id="{5766E708-CC2D-45FA-BB2E-2829E6413C55}"/>
              </a:ext>
            </a:extLst>
          </p:cNvPr>
          <p:cNvSpPr>
            <a:spLocks noGrp="1"/>
          </p:cNvSpPr>
          <p:nvPr>
            <p:ph sz="quarter" idx="36"/>
          </p:nvPr>
        </p:nvSpPr>
        <p:spPr>
          <a:xfrm>
            <a:off x="4360609" y="2006352"/>
            <a:ext cx="1371600" cy="1212851"/>
          </a:xfrm>
        </p:spPr>
        <p:txBody>
          <a:bodyPr/>
          <a:lstStyle/>
          <a:p>
            <a:pPr lvl="0"/>
            <a:endParaRPr lang="en-US"/>
          </a:p>
        </p:txBody>
      </p:sp>
      <p:sp>
        <p:nvSpPr>
          <p:cNvPr id="87" name="Content Placeholder 8">
            <a:extLst>
              <a:ext uri="{FF2B5EF4-FFF2-40B4-BE49-F238E27FC236}">
                <a16:creationId xmlns:a16="http://schemas.microsoft.com/office/drawing/2014/main" id="{301FB4BD-A415-4070-9490-CFC76DD76596}"/>
              </a:ext>
            </a:extLst>
          </p:cNvPr>
          <p:cNvSpPr>
            <a:spLocks noGrp="1"/>
          </p:cNvSpPr>
          <p:nvPr>
            <p:ph sz="quarter" idx="37"/>
          </p:nvPr>
        </p:nvSpPr>
        <p:spPr>
          <a:xfrm>
            <a:off x="6136768" y="2006352"/>
            <a:ext cx="1371600" cy="1212851"/>
          </a:xfrm>
        </p:spPr>
        <p:txBody>
          <a:bodyPr/>
          <a:lstStyle/>
          <a:p>
            <a:pPr lvl="0"/>
            <a:endParaRPr lang="en-US"/>
          </a:p>
        </p:txBody>
      </p:sp>
      <p:sp>
        <p:nvSpPr>
          <p:cNvPr id="88" name="Content Placeholder 8">
            <a:extLst>
              <a:ext uri="{FF2B5EF4-FFF2-40B4-BE49-F238E27FC236}">
                <a16:creationId xmlns:a16="http://schemas.microsoft.com/office/drawing/2014/main" id="{87D239FA-01B8-4257-BA86-4505E3D0A151}"/>
              </a:ext>
            </a:extLst>
          </p:cNvPr>
          <p:cNvSpPr>
            <a:spLocks noGrp="1"/>
          </p:cNvSpPr>
          <p:nvPr>
            <p:ph sz="quarter" idx="38"/>
          </p:nvPr>
        </p:nvSpPr>
        <p:spPr>
          <a:xfrm>
            <a:off x="7912928" y="2006352"/>
            <a:ext cx="1371600" cy="1212851"/>
          </a:xfrm>
        </p:spPr>
        <p:txBody>
          <a:bodyPr/>
          <a:lstStyle/>
          <a:p>
            <a:pPr lvl="0"/>
            <a:endParaRPr lang="en-US"/>
          </a:p>
        </p:txBody>
      </p:sp>
      <p:sp>
        <p:nvSpPr>
          <p:cNvPr id="89" name="Content Placeholder 8">
            <a:extLst>
              <a:ext uri="{FF2B5EF4-FFF2-40B4-BE49-F238E27FC236}">
                <a16:creationId xmlns:a16="http://schemas.microsoft.com/office/drawing/2014/main" id="{FE993539-1E45-4A59-AF4C-2206022509DC}"/>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741967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9D9F074-5FA9-4A43-8DBD-0823DBCE3E7F}"/>
              </a:ext>
            </a:extLst>
          </p:cNvPr>
          <p:cNvSpPr/>
          <p:nvPr userDrawn="1"/>
        </p:nvSpPr>
        <p:spPr>
          <a:xfrm>
            <a:off x="40768" y="2742"/>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6" name="Picture Placeholder 10">
            <a:extLst>
              <a:ext uri="{FF2B5EF4-FFF2-40B4-BE49-F238E27FC236}">
                <a16:creationId xmlns:a16="http://schemas.microsoft.com/office/drawing/2014/main" id="{20BB51CE-E898-459C-9C17-B9F5B6AEB1A3}"/>
              </a:ext>
            </a:extLst>
          </p:cNvPr>
          <p:cNvSpPr>
            <a:spLocks noGrp="1"/>
          </p:cNvSpPr>
          <p:nvPr>
            <p:ph type="pic" sz="quarter" idx="40"/>
          </p:nvPr>
        </p:nvSpPr>
        <p:spPr>
          <a:xfrm>
            <a:off x="2023746" y="-27303"/>
            <a:ext cx="10156825" cy="6900864"/>
          </a:xfrm>
        </p:spPr>
        <p:txBody>
          <a:bodyPr/>
          <a:lstStyle/>
          <a:p>
            <a:endParaRPr lang="en-US"/>
          </a:p>
        </p:txBody>
      </p:sp>
      <p:sp>
        <p:nvSpPr>
          <p:cNvPr id="58" name="Rectangle: Single Corner Snipped 57">
            <a:extLst>
              <a:ext uri="{FF2B5EF4-FFF2-40B4-BE49-F238E27FC236}">
                <a16:creationId xmlns:a16="http://schemas.microsoft.com/office/drawing/2014/main" id="{05A7EEF3-25FC-412A-ABF7-BB66E8284324}"/>
              </a:ext>
            </a:extLst>
          </p:cNvPr>
          <p:cNvSpPr/>
          <p:nvPr userDrawn="1"/>
        </p:nvSpPr>
        <p:spPr>
          <a:xfrm>
            <a:off x="1801862" y="1660622"/>
            <a:ext cx="10390138"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59" name="Straight Connector 58">
            <a:extLst>
              <a:ext uri="{FF2B5EF4-FFF2-40B4-BE49-F238E27FC236}">
                <a16:creationId xmlns:a16="http://schemas.microsoft.com/office/drawing/2014/main" id="{DAEE0694-1A37-4220-B54E-B21E44F9AEB1}"/>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Title 2">
            <a:extLst>
              <a:ext uri="{FF2B5EF4-FFF2-40B4-BE49-F238E27FC236}">
                <a16:creationId xmlns:a16="http://schemas.microsoft.com/office/drawing/2014/main" id="{3CC9BD94-DE58-4D50-A03F-0852EC93AB41}"/>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61" name="Text Placeholder 6">
            <a:extLst>
              <a:ext uri="{FF2B5EF4-FFF2-40B4-BE49-F238E27FC236}">
                <a16:creationId xmlns:a16="http://schemas.microsoft.com/office/drawing/2014/main" id="{7F3F4B79-4C86-49C8-95A6-0A82D1EE7E34}"/>
              </a:ext>
            </a:extLst>
          </p:cNvPr>
          <p:cNvSpPr>
            <a:spLocks noGrp="1"/>
          </p:cNvSpPr>
          <p:nvPr>
            <p:ph type="body" sz="quarter" idx="41"/>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2" name="Text Placeholder 4">
            <a:extLst>
              <a:ext uri="{FF2B5EF4-FFF2-40B4-BE49-F238E27FC236}">
                <a16:creationId xmlns:a16="http://schemas.microsoft.com/office/drawing/2014/main" id="{13F78F7F-BEF9-4A8A-90FC-7390E82E6F9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3" name="Straight Connector 62">
            <a:extLst>
              <a:ext uri="{FF2B5EF4-FFF2-40B4-BE49-F238E27FC236}">
                <a16:creationId xmlns:a16="http://schemas.microsoft.com/office/drawing/2014/main" id="{80B5050C-BFD1-450D-9982-D840B274922F}"/>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14B9B598-FC28-4AD2-AD8A-A5F589C400E3}"/>
              </a:ext>
            </a:extLst>
          </p:cNvPr>
          <p:cNvSpPr>
            <a:spLocks noGrp="1"/>
          </p:cNvSpPr>
          <p:nvPr>
            <p:ph type="body" sz="quarter" idx="42"/>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5" name="Text Placeholder 4">
            <a:extLst>
              <a:ext uri="{FF2B5EF4-FFF2-40B4-BE49-F238E27FC236}">
                <a16:creationId xmlns:a16="http://schemas.microsoft.com/office/drawing/2014/main" id="{9C6C6805-01AB-4B7C-94EF-C513241153DC}"/>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6" name="Straight Connector 65">
            <a:extLst>
              <a:ext uri="{FF2B5EF4-FFF2-40B4-BE49-F238E27FC236}">
                <a16:creationId xmlns:a16="http://schemas.microsoft.com/office/drawing/2014/main" id="{3AD1FC5B-6EC3-4DC8-A210-19B87D5E2ABF}"/>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7" name="Text Placeholder 6">
            <a:extLst>
              <a:ext uri="{FF2B5EF4-FFF2-40B4-BE49-F238E27FC236}">
                <a16:creationId xmlns:a16="http://schemas.microsoft.com/office/drawing/2014/main" id="{29D97CCE-A450-42F9-94CB-E230EC62DFA1}"/>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8" name="Text Placeholder 4">
            <a:extLst>
              <a:ext uri="{FF2B5EF4-FFF2-40B4-BE49-F238E27FC236}">
                <a16:creationId xmlns:a16="http://schemas.microsoft.com/office/drawing/2014/main" id="{37762FFC-3B46-405B-B305-B67270087A5E}"/>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9" name="Straight Connector 68">
            <a:extLst>
              <a:ext uri="{FF2B5EF4-FFF2-40B4-BE49-F238E27FC236}">
                <a16:creationId xmlns:a16="http://schemas.microsoft.com/office/drawing/2014/main" id="{B754F677-691A-496F-877D-EAE2321B4045}"/>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 Placeholder 6">
            <a:extLst>
              <a:ext uri="{FF2B5EF4-FFF2-40B4-BE49-F238E27FC236}">
                <a16:creationId xmlns:a16="http://schemas.microsoft.com/office/drawing/2014/main" id="{4FBEA6F9-53EE-40E1-B614-068B7BB3C781}"/>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73B9D760-0B09-4516-8F46-F4B6CCFA3DA1}"/>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2" name="Straight Connector 71">
            <a:extLst>
              <a:ext uri="{FF2B5EF4-FFF2-40B4-BE49-F238E27FC236}">
                <a16:creationId xmlns:a16="http://schemas.microsoft.com/office/drawing/2014/main" id="{24AD79E1-7128-49B2-AAD4-29C8054CD089}"/>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Text Placeholder 6">
            <a:extLst>
              <a:ext uri="{FF2B5EF4-FFF2-40B4-BE49-F238E27FC236}">
                <a16:creationId xmlns:a16="http://schemas.microsoft.com/office/drawing/2014/main" id="{7AB9854C-00D6-4432-A5A5-12A9C6AEB2AC}"/>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4" name="Text Placeholder 4">
            <a:extLst>
              <a:ext uri="{FF2B5EF4-FFF2-40B4-BE49-F238E27FC236}">
                <a16:creationId xmlns:a16="http://schemas.microsoft.com/office/drawing/2014/main" id="{375FE3A7-5585-4FAA-851C-0581A487924B}"/>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75" name="Content Placeholder 8">
            <a:extLst>
              <a:ext uri="{FF2B5EF4-FFF2-40B4-BE49-F238E27FC236}">
                <a16:creationId xmlns:a16="http://schemas.microsoft.com/office/drawing/2014/main" id="{BDCE1335-C72D-4455-AF07-E4B88A9FC3F4}"/>
              </a:ext>
            </a:extLst>
          </p:cNvPr>
          <p:cNvSpPr>
            <a:spLocks noGrp="1"/>
          </p:cNvSpPr>
          <p:nvPr>
            <p:ph sz="quarter" idx="35"/>
          </p:nvPr>
        </p:nvSpPr>
        <p:spPr>
          <a:xfrm>
            <a:off x="2584450" y="2006352"/>
            <a:ext cx="1371600" cy="1212851"/>
          </a:xfrm>
        </p:spPr>
        <p:txBody>
          <a:bodyPr/>
          <a:lstStyle/>
          <a:p>
            <a:pPr lvl="0"/>
            <a:endParaRPr lang="en-US"/>
          </a:p>
        </p:txBody>
      </p:sp>
      <p:sp>
        <p:nvSpPr>
          <p:cNvPr id="76" name="Content Placeholder 8">
            <a:extLst>
              <a:ext uri="{FF2B5EF4-FFF2-40B4-BE49-F238E27FC236}">
                <a16:creationId xmlns:a16="http://schemas.microsoft.com/office/drawing/2014/main" id="{AA68FF7A-75FC-4B81-916F-FB3FC06CC937}"/>
              </a:ext>
            </a:extLst>
          </p:cNvPr>
          <p:cNvSpPr>
            <a:spLocks noGrp="1"/>
          </p:cNvSpPr>
          <p:nvPr>
            <p:ph sz="quarter" idx="36"/>
          </p:nvPr>
        </p:nvSpPr>
        <p:spPr>
          <a:xfrm>
            <a:off x="4360609" y="2006352"/>
            <a:ext cx="1371600" cy="1212851"/>
          </a:xfrm>
        </p:spPr>
        <p:txBody>
          <a:bodyPr/>
          <a:lstStyle/>
          <a:p>
            <a:pPr lvl="0"/>
            <a:endParaRPr lang="en-US"/>
          </a:p>
        </p:txBody>
      </p:sp>
      <p:sp>
        <p:nvSpPr>
          <p:cNvPr id="77" name="Content Placeholder 8">
            <a:extLst>
              <a:ext uri="{FF2B5EF4-FFF2-40B4-BE49-F238E27FC236}">
                <a16:creationId xmlns:a16="http://schemas.microsoft.com/office/drawing/2014/main" id="{CEEC785B-F9F4-4E1F-96BD-D131C92846CF}"/>
              </a:ext>
            </a:extLst>
          </p:cNvPr>
          <p:cNvSpPr>
            <a:spLocks noGrp="1"/>
          </p:cNvSpPr>
          <p:nvPr>
            <p:ph sz="quarter" idx="37"/>
          </p:nvPr>
        </p:nvSpPr>
        <p:spPr>
          <a:xfrm>
            <a:off x="6136768" y="2006352"/>
            <a:ext cx="1371600" cy="1212851"/>
          </a:xfrm>
        </p:spPr>
        <p:txBody>
          <a:bodyPr/>
          <a:lstStyle/>
          <a:p>
            <a:pPr lvl="0"/>
            <a:endParaRPr lang="en-US"/>
          </a:p>
        </p:txBody>
      </p:sp>
      <p:sp>
        <p:nvSpPr>
          <p:cNvPr id="78" name="Content Placeholder 8">
            <a:extLst>
              <a:ext uri="{FF2B5EF4-FFF2-40B4-BE49-F238E27FC236}">
                <a16:creationId xmlns:a16="http://schemas.microsoft.com/office/drawing/2014/main" id="{5F1F616B-28BA-4CA4-ABA5-C327F6BF505D}"/>
              </a:ext>
            </a:extLst>
          </p:cNvPr>
          <p:cNvSpPr>
            <a:spLocks noGrp="1"/>
          </p:cNvSpPr>
          <p:nvPr>
            <p:ph sz="quarter" idx="38"/>
          </p:nvPr>
        </p:nvSpPr>
        <p:spPr>
          <a:xfrm>
            <a:off x="7912928" y="2006352"/>
            <a:ext cx="1371600" cy="1212851"/>
          </a:xfrm>
        </p:spPr>
        <p:txBody>
          <a:bodyPr/>
          <a:lstStyle/>
          <a:p>
            <a:pPr lvl="0"/>
            <a:endParaRPr lang="en-US"/>
          </a:p>
        </p:txBody>
      </p:sp>
      <p:sp>
        <p:nvSpPr>
          <p:cNvPr id="79" name="Content Placeholder 8">
            <a:extLst>
              <a:ext uri="{FF2B5EF4-FFF2-40B4-BE49-F238E27FC236}">
                <a16:creationId xmlns:a16="http://schemas.microsoft.com/office/drawing/2014/main" id="{E034E18E-A814-436C-B7F4-6BF5217B4B3A}"/>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255381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7" name="Picture Placeholder 10">
            <a:extLst>
              <a:ext uri="{FF2B5EF4-FFF2-40B4-BE49-F238E27FC236}">
                <a16:creationId xmlns:a16="http://schemas.microsoft.com/office/drawing/2014/main" id="{3A37354F-5D8F-4122-8D10-71B5BE6F2D69}"/>
              </a:ext>
            </a:extLst>
          </p:cNvPr>
          <p:cNvSpPr>
            <a:spLocks noGrp="1"/>
          </p:cNvSpPr>
          <p:nvPr>
            <p:ph type="pic" sz="quarter" idx="40"/>
          </p:nvPr>
        </p:nvSpPr>
        <p:spPr>
          <a:xfrm>
            <a:off x="2035176" y="-15873"/>
            <a:ext cx="10156825" cy="6900864"/>
          </a:xfrm>
        </p:spPr>
        <p:txBody>
          <a:bodyPr/>
          <a:lstStyle/>
          <a:p>
            <a:endParaRPr lang="en-US"/>
          </a:p>
        </p:txBody>
      </p:sp>
      <p:sp>
        <p:nvSpPr>
          <p:cNvPr id="23" name="Rectangle 22">
            <a:extLst>
              <a:ext uri="{FF2B5EF4-FFF2-40B4-BE49-F238E27FC236}">
                <a16:creationId xmlns:a16="http://schemas.microsoft.com/office/drawing/2014/main" id="{B139CFAE-67C8-49F4-93FA-4CD36AEFF840}"/>
              </a:ext>
            </a:extLst>
          </p:cNvPr>
          <p:cNvSpPr/>
          <p:nvPr userDrawn="1"/>
        </p:nvSpPr>
        <p:spPr>
          <a:xfrm>
            <a:off x="6478" y="-8688"/>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B1D6DFFD-8031-4460-9E9A-B1BC5427B3CD}"/>
              </a:ext>
            </a:extLst>
          </p:cNvPr>
          <p:cNvSpPr/>
          <p:nvPr userDrawn="1"/>
        </p:nvSpPr>
        <p:spPr>
          <a:xfrm>
            <a:off x="1801862" y="1660622"/>
            <a:ext cx="10403093"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532CC4A1-3507-4A90-9299-3F3513F1D807}"/>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153137D-71C3-4985-BC25-CCB9039E3BF9}"/>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1" name="Text Placeholder 6">
            <a:extLst>
              <a:ext uri="{FF2B5EF4-FFF2-40B4-BE49-F238E27FC236}">
                <a16:creationId xmlns:a16="http://schemas.microsoft.com/office/drawing/2014/main" id="{F048CBF5-C11A-417F-B5C6-A8394701C8CF}"/>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2" name="Text Placeholder 4">
            <a:extLst>
              <a:ext uri="{FF2B5EF4-FFF2-40B4-BE49-F238E27FC236}">
                <a16:creationId xmlns:a16="http://schemas.microsoft.com/office/drawing/2014/main" id="{F0EDBE4D-7BD4-45C6-BCF3-63A68A23541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68395F5C-BAD3-4519-A47D-3FE0F94C138F}"/>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AF8F5D9-27F7-4B0C-A5BB-A29BC4DDECE5}"/>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5" name="Text Placeholder 4">
            <a:extLst>
              <a:ext uri="{FF2B5EF4-FFF2-40B4-BE49-F238E27FC236}">
                <a16:creationId xmlns:a16="http://schemas.microsoft.com/office/drawing/2014/main" id="{634E7941-4468-4836-9ACA-3645A86CA624}"/>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6" name="Straight Connector 35">
            <a:extLst>
              <a:ext uri="{FF2B5EF4-FFF2-40B4-BE49-F238E27FC236}">
                <a16:creationId xmlns:a16="http://schemas.microsoft.com/office/drawing/2014/main" id="{B1D008EB-E0E9-4D1A-A417-40231887E98A}"/>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114FB4F8-E3DC-48B6-8728-141A08B6BDD8}"/>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13CC5275-A35F-4AF2-8146-BFAB3E371A2F}"/>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4" name="Straight Connector 43">
            <a:extLst>
              <a:ext uri="{FF2B5EF4-FFF2-40B4-BE49-F238E27FC236}">
                <a16:creationId xmlns:a16="http://schemas.microsoft.com/office/drawing/2014/main" id="{03789E70-72B2-4A7A-9B8D-EBE71A27EEBC}"/>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 Placeholder 6">
            <a:extLst>
              <a:ext uri="{FF2B5EF4-FFF2-40B4-BE49-F238E27FC236}">
                <a16:creationId xmlns:a16="http://schemas.microsoft.com/office/drawing/2014/main" id="{EBAE3ED1-30AC-4DA6-A2CE-47647825C19B}"/>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E796B00F-CEC6-4C59-B426-4E6CB3BF953B}"/>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7" name="Straight Connector 46">
            <a:extLst>
              <a:ext uri="{FF2B5EF4-FFF2-40B4-BE49-F238E27FC236}">
                <a16:creationId xmlns:a16="http://schemas.microsoft.com/office/drawing/2014/main" id="{F11B3C01-84EB-4FB4-9F4D-2811F6DA0317}"/>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xt Placeholder 6">
            <a:extLst>
              <a:ext uri="{FF2B5EF4-FFF2-40B4-BE49-F238E27FC236}">
                <a16:creationId xmlns:a16="http://schemas.microsoft.com/office/drawing/2014/main" id="{E85F395A-16EB-4C39-8222-79321D37B7E0}"/>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84BD3A24-264C-4E6B-8A82-943CC16900B7}"/>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0" name="Content Placeholder 8">
            <a:extLst>
              <a:ext uri="{FF2B5EF4-FFF2-40B4-BE49-F238E27FC236}">
                <a16:creationId xmlns:a16="http://schemas.microsoft.com/office/drawing/2014/main" id="{0083C0A5-1F23-4828-897B-FB004962403F}"/>
              </a:ext>
            </a:extLst>
          </p:cNvPr>
          <p:cNvSpPr>
            <a:spLocks noGrp="1"/>
          </p:cNvSpPr>
          <p:nvPr>
            <p:ph sz="quarter" idx="35"/>
          </p:nvPr>
        </p:nvSpPr>
        <p:spPr>
          <a:xfrm>
            <a:off x="2584450" y="2006352"/>
            <a:ext cx="1371600" cy="1212851"/>
          </a:xfrm>
        </p:spPr>
        <p:txBody>
          <a:bodyPr/>
          <a:lstStyle/>
          <a:p>
            <a:pPr lvl="0"/>
            <a:endParaRPr lang="en-US"/>
          </a:p>
        </p:txBody>
      </p:sp>
      <p:sp>
        <p:nvSpPr>
          <p:cNvPr id="51" name="Content Placeholder 8">
            <a:extLst>
              <a:ext uri="{FF2B5EF4-FFF2-40B4-BE49-F238E27FC236}">
                <a16:creationId xmlns:a16="http://schemas.microsoft.com/office/drawing/2014/main" id="{D06783E0-78E1-4771-95C8-69521247EAB0}"/>
              </a:ext>
            </a:extLst>
          </p:cNvPr>
          <p:cNvSpPr>
            <a:spLocks noGrp="1"/>
          </p:cNvSpPr>
          <p:nvPr>
            <p:ph sz="quarter" idx="36"/>
          </p:nvPr>
        </p:nvSpPr>
        <p:spPr>
          <a:xfrm>
            <a:off x="4360609" y="2006352"/>
            <a:ext cx="1371600" cy="1212851"/>
          </a:xfrm>
        </p:spPr>
        <p:txBody>
          <a:bodyPr/>
          <a:lstStyle/>
          <a:p>
            <a:pPr lvl="0"/>
            <a:endParaRPr lang="en-US"/>
          </a:p>
        </p:txBody>
      </p:sp>
      <p:sp>
        <p:nvSpPr>
          <p:cNvPr id="52" name="Content Placeholder 8">
            <a:extLst>
              <a:ext uri="{FF2B5EF4-FFF2-40B4-BE49-F238E27FC236}">
                <a16:creationId xmlns:a16="http://schemas.microsoft.com/office/drawing/2014/main" id="{FB6690EA-5740-42EB-BA1F-B61209118608}"/>
              </a:ext>
            </a:extLst>
          </p:cNvPr>
          <p:cNvSpPr>
            <a:spLocks noGrp="1"/>
          </p:cNvSpPr>
          <p:nvPr>
            <p:ph sz="quarter" idx="37"/>
          </p:nvPr>
        </p:nvSpPr>
        <p:spPr>
          <a:xfrm>
            <a:off x="6136768" y="2006352"/>
            <a:ext cx="1371600" cy="1212851"/>
          </a:xfrm>
        </p:spPr>
        <p:txBody>
          <a:bodyPr/>
          <a:lstStyle/>
          <a:p>
            <a:pPr lvl="0"/>
            <a:endParaRPr lang="en-US"/>
          </a:p>
        </p:txBody>
      </p:sp>
      <p:sp>
        <p:nvSpPr>
          <p:cNvPr id="53" name="Content Placeholder 8">
            <a:extLst>
              <a:ext uri="{FF2B5EF4-FFF2-40B4-BE49-F238E27FC236}">
                <a16:creationId xmlns:a16="http://schemas.microsoft.com/office/drawing/2014/main" id="{DCE4B381-919C-47E6-A201-39A243F5960F}"/>
              </a:ext>
            </a:extLst>
          </p:cNvPr>
          <p:cNvSpPr>
            <a:spLocks noGrp="1"/>
          </p:cNvSpPr>
          <p:nvPr>
            <p:ph sz="quarter" idx="38"/>
          </p:nvPr>
        </p:nvSpPr>
        <p:spPr>
          <a:xfrm>
            <a:off x="7912928" y="2006352"/>
            <a:ext cx="1371600" cy="1212851"/>
          </a:xfrm>
        </p:spPr>
        <p:txBody>
          <a:bodyPr/>
          <a:lstStyle/>
          <a:p>
            <a:pPr lvl="0"/>
            <a:endParaRPr lang="en-US"/>
          </a:p>
        </p:txBody>
      </p:sp>
      <p:sp>
        <p:nvSpPr>
          <p:cNvPr id="54" name="Content Placeholder 8">
            <a:extLst>
              <a:ext uri="{FF2B5EF4-FFF2-40B4-BE49-F238E27FC236}">
                <a16:creationId xmlns:a16="http://schemas.microsoft.com/office/drawing/2014/main" id="{6C34F396-C7A6-4F23-9AE9-3AD0FFDFC12E}"/>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2869627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5DD78CA-6BF3-40EA-BF74-FB999653D254}"/>
              </a:ext>
            </a:extLst>
          </p:cNvPr>
          <p:cNvSpPr>
            <a:spLocks noGrp="1"/>
          </p:cNvSpPr>
          <p:nvPr>
            <p:ph type="pic" sz="quarter" idx="40"/>
          </p:nvPr>
        </p:nvSpPr>
        <p:spPr>
          <a:xfrm>
            <a:off x="2035176" y="-15873"/>
            <a:ext cx="10156825" cy="6900864"/>
          </a:xfrm>
        </p:spPr>
        <p:txBody>
          <a:bodyPr/>
          <a:lstStyle/>
          <a:p>
            <a:endParaRPr lang="en-US"/>
          </a:p>
        </p:txBody>
      </p:sp>
      <p:sp>
        <p:nvSpPr>
          <p:cNvPr id="23" name="Rectangle 22">
            <a:extLst>
              <a:ext uri="{FF2B5EF4-FFF2-40B4-BE49-F238E27FC236}">
                <a16:creationId xmlns:a16="http://schemas.microsoft.com/office/drawing/2014/main" id="{BECE95F3-4416-4C23-813B-9E51904E1921}"/>
              </a:ext>
            </a:extLst>
          </p:cNvPr>
          <p:cNvSpPr/>
          <p:nvPr userDrawn="1"/>
        </p:nvSpPr>
        <p:spPr>
          <a:xfrm>
            <a:off x="17908" y="-20118"/>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EE071AD6-BB21-4AEE-A7A2-180E02759877}"/>
              </a:ext>
            </a:extLst>
          </p:cNvPr>
          <p:cNvSpPr/>
          <p:nvPr userDrawn="1"/>
        </p:nvSpPr>
        <p:spPr>
          <a:xfrm>
            <a:off x="1801862" y="1660622"/>
            <a:ext cx="10372230"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476D36A4-3F29-432F-B7CD-C5D9FA67B7F2}"/>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CD67C4E-27D2-4371-A4FB-8349D74F985B}"/>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4" name="Text Placeholder 6">
            <a:extLst>
              <a:ext uri="{FF2B5EF4-FFF2-40B4-BE49-F238E27FC236}">
                <a16:creationId xmlns:a16="http://schemas.microsoft.com/office/drawing/2014/main" id="{9F9BE725-1355-4317-AF31-A51EBF5CBA4B}"/>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6" name="Text Placeholder 4">
            <a:extLst>
              <a:ext uri="{FF2B5EF4-FFF2-40B4-BE49-F238E27FC236}">
                <a16:creationId xmlns:a16="http://schemas.microsoft.com/office/drawing/2014/main" id="{FED3EADA-BBDA-41AF-8A0F-8682D4EF3C9E}"/>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2B92363E-192C-4A2D-B7B9-43E961A972A7}"/>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3502355C-A0B9-44B1-8B6C-85F5B5F61408}"/>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4" name="Text Placeholder 4">
            <a:extLst>
              <a:ext uri="{FF2B5EF4-FFF2-40B4-BE49-F238E27FC236}">
                <a16:creationId xmlns:a16="http://schemas.microsoft.com/office/drawing/2014/main" id="{05FE659B-205A-4A3C-9429-283DB0F88CDE}"/>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5" name="Straight Connector 44">
            <a:extLst>
              <a:ext uri="{FF2B5EF4-FFF2-40B4-BE49-F238E27FC236}">
                <a16:creationId xmlns:a16="http://schemas.microsoft.com/office/drawing/2014/main" id="{9D2DC158-ECBD-4857-9CF1-6E6B413A32CD}"/>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 Placeholder 6">
            <a:extLst>
              <a:ext uri="{FF2B5EF4-FFF2-40B4-BE49-F238E27FC236}">
                <a16:creationId xmlns:a16="http://schemas.microsoft.com/office/drawing/2014/main" id="{6BE46D65-405B-4A5E-AC06-1CDE1FDF354D}"/>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7" name="Text Placeholder 4">
            <a:extLst>
              <a:ext uri="{FF2B5EF4-FFF2-40B4-BE49-F238E27FC236}">
                <a16:creationId xmlns:a16="http://schemas.microsoft.com/office/drawing/2014/main" id="{AD50AC3D-F02F-45D4-9E38-37D2B9FE8803}"/>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8" name="Straight Connector 47">
            <a:extLst>
              <a:ext uri="{FF2B5EF4-FFF2-40B4-BE49-F238E27FC236}">
                <a16:creationId xmlns:a16="http://schemas.microsoft.com/office/drawing/2014/main" id="{0322F98F-E1D1-4E02-B9E0-05F361758DFC}"/>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74DADB41-A09D-4A1D-A0A4-7B9FC5C02B70}"/>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0" name="Text Placeholder 4">
            <a:extLst>
              <a:ext uri="{FF2B5EF4-FFF2-40B4-BE49-F238E27FC236}">
                <a16:creationId xmlns:a16="http://schemas.microsoft.com/office/drawing/2014/main" id="{45528FC1-30E7-4F13-B072-C094B1594A51}"/>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51" name="Straight Connector 50">
            <a:extLst>
              <a:ext uri="{FF2B5EF4-FFF2-40B4-BE49-F238E27FC236}">
                <a16:creationId xmlns:a16="http://schemas.microsoft.com/office/drawing/2014/main" id="{9514236B-7384-4EAD-B319-7110C8148410}"/>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D6C27ACC-B841-4936-80AD-B482C4DBF2B6}"/>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3" name="Text Placeholder 4">
            <a:extLst>
              <a:ext uri="{FF2B5EF4-FFF2-40B4-BE49-F238E27FC236}">
                <a16:creationId xmlns:a16="http://schemas.microsoft.com/office/drawing/2014/main" id="{9E96B1CF-9B5F-4C8A-809D-F84B2D1F0509}"/>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4" name="Content Placeholder 8">
            <a:extLst>
              <a:ext uri="{FF2B5EF4-FFF2-40B4-BE49-F238E27FC236}">
                <a16:creationId xmlns:a16="http://schemas.microsoft.com/office/drawing/2014/main" id="{FA8F5C28-0BF0-4F0F-9FFC-8FAB37359605}"/>
              </a:ext>
            </a:extLst>
          </p:cNvPr>
          <p:cNvSpPr>
            <a:spLocks noGrp="1"/>
          </p:cNvSpPr>
          <p:nvPr>
            <p:ph sz="quarter" idx="35"/>
          </p:nvPr>
        </p:nvSpPr>
        <p:spPr>
          <a:xfrm>
            <a:off x="2584450" y="2006352"/>
            <a:ext cx="1371600" cy="1212851"/>
          </a:xfrm>
        </p:spPr>
        <p:txBody>
          <a:bodyPr/>
          <a:lstStyle/>
          <a:p>
            <a:pPr lvl="0"/>
            <a:endParaRPr lang="en-US"/>
          </a:p>
        </p:txBody>
      </p:sp>
      <p:sp>
        <p:nvSpPr>
          <p:cNvPr id="55" name="Content Placeholder 8">
            <a:extLst>
              <a:ext uri="{FF2B5EF4-FFF2-40B4-BE49-F238E27FC236}">
                <a16:creationId xmlns:a16="http://schemas.microsoft.com/office/drawing/2014/main" id="{AD8DCA56-553E-4EEB-BCFA-183F226680A9}"/>
              </a:ext>
            </a:extLst>
          </p:cNvPr>
          <p:cNvSpPr>
            <a:spLocks noGrp="1"/>
          </p:cNvSpPr>
          <p:nvPr>
            <p:ph sz="quarter" idx="36"/>
          </p:nvPr>
        </p:nvSpPr>
        <p:spPr>
          <a:xfrm>
            <a:off x="4360609" y="2006352"/>
            <a:ext cx="1371600" cy="1212851"/>
          </a:xfrm>
        </p:spPr>
        <p:txBody>
          <a:bodyPr/>
          <a:lstStyle/>
          <a:p>
            <a:pPr lvl="0"/>
            <a:endParaRPr lang="en-US"/>
          </a:p>
        </p:txBody>
      </p:sp>
      <p:sp>
        <p:nvSpPr>
          <p:cNvPr id="56" name="Content Placeholder 8">
            <a:extLst>
              <a:ext uri="{FF2B5EF4-FFF2-40B4-BE49-F238E27FC236}">
                <a16:creationId xmlns:a16="http://schemas.microsoft.com/office/drawing/2014/main" id="{BDFA5985-6C40-4B75-943A-499A915E8FF9}"/>
              </a:ext>
            </a:extLst>
          </p:cNvPr>
          <p:cNvSpPr>
            <a:spLocks noGrp="1"/>
          </p:cNvSpPr>
          <p:nvPr>
            <p:ph sz="quarter" idx="37"/>
          </p:nvPr>
        </p:nvSpPr>
        <p:spPr>
          <a:xfrm>
            <a:off x="6136768" y="2006352"/>
            <a:ext cx="1371600" cy="1212851"/>
          </a:xfrm>
        </p:spPr>
        <p:txBody>
          <a:bodyPr/>
          <a:lstStyle/>
          <a:p>
            <a:pPr lvl="0"/>
            <a:endParaRPr lang="en-US"/>
          </a:p>
        </p:txBody>
      </p:sp>
      <p:sp>
        <p:nvSpPr>
          <p:cNvPr id="57" name="Content Placeholder 8">
            <a:extLst>
              <a:ext uri="{FF2B5EF4-FFF2-40B4-BE49-F238E27FC236}">
                <a16:creationId xmlns:a16="http://schemas.microsoft.com/office/drawing/2014/main" id="{929A63FF-CD1F-4E37-AE6E-E07CC1C51BC1}"/>
              </a:ext>
            </a:extLst>
          </p:cNvPr>
          <p:cNvSpPr>
            <a:spLocks noGrp="1"/>
          </p:cNvSpPr>
          <p:nvPr>
            <p:ph sz="quarter" idx="38"/>
          </p:nvPr>
        </p:nvSpPr>
        <p:spPr>
          <a:xfrm>
            <a:off x="7912928" y="2006352"/>
            <a:ext cx="1371600" cy="1212851"/>
          </a:xfrm>
        </p:spPr>
        <p:txBody>
          <a:bodyPr/>
          <a:lstStyle/>
          <a:p>
            <a:pPr lvl="0"/>
            <a:endParaRPr lang="en-US"/>
          </a:p>
        </p:txBody>
      </p:sp>
      <p:sp>
        <p:nvSpPr>
          <p:cNvPr id="58" name="Content Placeholder 8">
            <a:extLst>
              <a:ext uri="{FF2B5EF4-FFF2-40B4-BE49-F238E27FC236}">
                <a16:creationId xmlns:a16="http://schemas.microsoft.com/office/drawing/2014/main" id="{D7D1D8A3-B353-4851-9BD2-4ED08D667822}"/>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2927952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6EF0C7-5E69-403C-8006-E9A1695D969C}"/>
              </a:ext>
            </a:extLst>
          </p:cNvPr>
          <p:cNvSpPr>
            <a:spLocks noGrp="1"/>
          </p:cNvSpPr>
          <p:nvPr>
            <p:ph type="pic" sz="quarter" idx="40"/>
          </p:nvPr>
        </p:nvSpPr>
        <p:spPr>
          <a:xfrm>
            <a:off x="2170078" y="-11152"/>
            <a:ext cx="10018580" cy="6892819"/>
          </a:xfrm>
        </p:spPr>
        <p:txBody>
          <a:bodyPr/>
          <a:lstStyle/>
          <a:p>
            <a:endParaRPr lang="en-US"/>
          </a:p>
        </p:txBody>
      </p:sp>
      <p:sp>
        <p:nvSpPr>
          <p:cNvPr id="23" name="Rectangle 22">
            <a:extLst>
              <a:ext uri="{FF2B5EF4-FFF2-40B4-BE49-F238E27FC236}">
                <a16:creationId xmlns:a16="http://schemas.microsoft.com/office/drawing/2014/main" id="{4E41E956-6F9A-4E7D-980E-F88BD6A04B49}"/>
              </a:ext>
            </a:extLst>
          </p:cNvPr>
          <p:cNvSpPr/>
          <p:nvPr userDrawn="1"/>
        </p:nvSpPr>
        <p:spPr>
          <a:xfrm>
            <a:off x="3342" y="-5"/>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9102C3F4-DBDC-4BB8-A560-4F3C2641A0CD}"/>
              </a:ext>
            </a:extLst>
          </p:cNvPr>
          <p:cNvSpPr/>
          <p:nvPr userDrawn="1"/>
        </p:nvSpPr>
        <p:spPr>
          <a:xfrm>
            <a:off x="1801863" y="1660622"/>
            <a:ext cx="10393480"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0" name="Title 2">
            <a:extLst>
              <a:ext uri="{FF2B5EF4-FFF2-40B4-BE49-F238E27FC236}">
                <a16:creationId xmlns:a16="http://schemas.microsoft.com/office/drawing/2014/main" id="{6E825BC2-097C-46AB-A447-CF09BEE52C86}"/>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3" name="Text Placeholder 6">
            <a:extLst>
              <a:ext uri="{FF2B5EF4-FFF2-40B4-BE49-F238E27FC236}">
                <a16:creationId xmlns:a16="http://schemas.microsoft.com/office/drawing/2014/main" id="{15425519-6B84-48F8-AB76-FF42398D43E5}"/>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4" name="Text Placeholder 4">
            <a:extLst>
              <a:ext uri="{FF2B5EF4-FFF2-40B4-BE49-F238E27FC236}">
                <a16:creationId xmlns:a16="http://schemas.microsoft.com/office/drawing/2014/main" id="{135E1549-AAFB-4ED5-B09C-8AEA5F6CB9D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2" name="Text Placeholder 6">
            <a:extLst>
              <a:ext uri="{FF2B5EF4-FFF2-40B4-BE49-F238E27FC236}">
                <a16:creationId xmlns:a16="http://schemas.microsoft.com/office/drawing/2014/main" id="{DF4CB509-B687-46CD-8C37-5B76727EA291}"/>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224A9926-DBEB-48C8-8EB9-C4C9C16E5653}"/>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5" name="Text Placeholder 6">
            <a:extLst>
              <a:ext uri="{FF2B5EF4-FFF2-40B4-BE49-F238E27FC236}">
                <a16:creationId xmlns:a16="http://schemas.microsoft.com/office/drawing/2014/main" id="{A9C63AF3-03FD-4F44-AEA2-D5CD47B6E629}"/>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67C18788-C186-4FE2-90B9-2AF658044799}"/>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8" name="Text Placeholder 6">
            <a:extLst>
              <a:ext uri="{FF2B5EF4-FFF2-40B4-BE49-F238E27FC236}">
                <a16:creationId xmlns:a16="http://schemas.microsoft.com/office/drawing/2014/main" id="{2EB2BB71-0863-47EF-8FD6-BDA452FCCB78}"/>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FD3E8176-80C4-45F0-91BC-D8D1E46AAA9A}"/>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1" name="Text Placeholder 6">
            <a:extLst>
              <a:ext uri="{FF2B5EF4-FFF2-40B4-BE49-F238E27FC236}">
                <a16:creationId xmlns:a16="http://schemas.microsoft.com/office/drawing/2014/main" id="{1AAF832B-108E-4CAC-8951-CCE325EB112F}"/>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2" name="Text Placeholder 4">
            <a:extLst>
              <a:ext uri="{FF2B5EF4-FFF2-40B4-BE49-F238E27FC236}">
                <a16:creationId xmlns:a16="http://schemas.microsoft.com/office/drawing/2014/main" id="{B5FDE791-75FB-43F0-83BC-453D5A1C492C}"/>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3" name="Content Placeholder 8">
            <a:extLst>
              <a:ext uri="{FF2B5EF4-FFF2-40B4-BE49-F238E27FC236}">
                <a16:creationId xmlns:a16="http://schemas.microsoft.com/office/drawing/2014/main" id="{FF07AF7C-F90E-4133-BEC5-75E0089B4ED6}"/>
              </a:ext>
            </a:extLst>
          </p:cNvPr>
          <p:cNvSpPr>
            <a:spLocks noGrp="1"/>
          </p:cNvSpPr>
          <p:nvPr>
            <p:ph sz="quarter" idx="35"/>
          </p:nvPr>
        </p:nvSpPr>
        <p:spPr>
          <a:xfrm>
            <a:off x="2584450" y="2006352"/>
            <a:ext cx="1371600" cy="1212851"/>
          </a:xfrm>
        </p:spPr>
        <p:txBody>
          <a:bodyPr/>
          <a:lstStyle/>
          <a:p>
            <a:pPr lvl="0"/>
            <a:endParaRPr lang="en-US"/>
          </a:p>
        </p:txBody>
      </p:sp>
      <p:sp>
        <p:nvSpPr>
          <p:cNvPr id="54" name="Content Placeholder 8">
            <a:extLst>
              <a:ext uri="{FF2B5EF4-FFF2-40B4-BE49-F238E27FC236}">
                <a16:creationId xmlns:a16="http://schemas.microsoft.com/office/drawing/2014/main" id="{DDC47CD1-E5EF-4CEF-B526-34AE77C1CD54}"/>
              </a:ext>
            </a:extLst>
          </p:cNvPr>
          <p:cNvSpPr>
            <a:spLocks noGrp="1"/>
          </p:cNvSpPr>
          <p:nvPr>
            <p:ph sz="quarter" idx="36"/>
          </p:nvPr>
        </p:nvSpPr>
        <p:spPr>
          <a:xfrm>
            <a:off x="4360609" y="2006352"/>
            <a:ext cx="1371600" cy="1212851"/>
          </a:xfrm>
        </p:spPr>
        <p:txBody>
          <a:bodyPr/>
          <a:lstStyle/>
          <a:p>
            <a:pPr lvl="0"/>
            <a:endParaRPr lang="en-US"/>
          </a:p>
        </p:txBody>
      </p:sp>
      <p:sp>
        <p:nvSpPr>
          <p:cNvPr id="55" name="Content Placeholder 8">
            <a:extLst>
              <a:ext uri="{FF2B5EF4-FFF2-40B4-BE49-F238E27FC236}">
                <a16:creationId xmlns:a16="http://schemas.microsoft.com/office/drawing/2014/main" id="{47FC85AA-6100-48BC-BFF8-B39D403404CF}"/>
              </a:ext>
            </a:extLst>
          </p:cNvPr>
          <p:cNvSpPr>
            <a:spLocks noGrp="1"/>
          </p:cNvSpPr>
          <p:nvPr>
            <p:ph sz="quarter" idx="37"/>
          </p:nvPr>
        </p:nvSpPr>
        <p:spPr>
          <a:xfrm>
            <a:off x="6136768" y="2006352"/>
            <a:ext cx="1371600" cy="1212851"/>
          </a:xfrm>
        </p:spPr>
        <p:txBody>
          <a:bodyPr/>
          <a:lstStyle/>
          <a:p>
            <a:pPr lvl="0"/>
            <a:endParaRPr lang="en-US"/>
          </a:p>
        </p:txBody>
      </p:sp>
      <p:sp>
        <p:nvSpPr>
          <p:cNvPr id="56" name="Content Placeholder 8">
            <a:extLst>
              <a:ext uri="{FF2B5EF4-FFF2-40B4-BE49-F238E27FC236}">
                <a16:creationId xmlns:a16="http://schemas.microsoft.com/office/drawing/2014/main" id="{40EDA783-7D8E-4E3E-ADF7-D61627182526}"/>
              </a:ext>
            </a:extLst>
          </p:cNvPr>
          <p:cNvSpPr>
            <a:spLocks noGrp="1"/>
          </p:cNvSpPr>
          <p:nvPr>
            <p:ph sz="quarter" idx="38"/>
          </p:nvPr>
        </p:nvSpPr>
        <p:spPr>
          <a:xfrm>
            <a:off x="7912928" y="2006352"/>
            <a:ext cx="1371600" cy="1212851"/>
          </a:xfrm>
        </p:spPr>
        <p:txBody>
          <a:bodyPr/>
          <a:lstStyle/>
          <a:p>
            <a:pPr lvl="0"/>
            <a:endParaRPr lang="en-US"/>
          </a:p>
        </p:txBody>
      </p:sp>
      <p:sp>
        <p:nvSpPr>
          <p:cNvPr id="57" name="Content Placeholder 8">
            <a:extLst>
              <a:ext uri="{FF2B5EF4-FFF2-40B4-BE49-F238E27FC236}">
                <a16:creationId xmlns:a16="http://schemas.microsoft.com/office/drawing/2014/main" id="{4A6144E7-FA10-4076-9360-415CD8A21D02}"/>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3304242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Isosceles Triangle 15">
            <a:extLst>
              <a:ext uri="{FF2B5EF4-FFF2-40B4-BE49-F238E27FC236}">
                <a16:creationId xmlns:a16="http://schemas.microsoft.com/office/drawing/2014/main" id="{8D577191-9F4A-4B42-9047-0EF44B00A83D}"/>
              </a:ext>
            </a:extLst>
          </p:cNvPr>
          <p:cNvSpPr/>
          <p:nvPr userDrawn="1"/>
        </p:nvSpPr>
        <p:spPr>
          <a:xfrm flipH="1">
            <a:off x="-19400" y="4858074"/>
            <a:ext cx="8089263" cy="2125254"/>
          </a:xfrm>
          <a:custGeom>
            <a:avLst/>
            <a:gdLst>
              <a:gd name="connsiteX0" fmla="*/ 0 w 5269794"/>
              <a:gd name="connsiteY0" fmla="*/ 1664962 h 1664962"/>
              <a:gd name="connsiteX1" fmla="*/ 2634897 w 5269794"/>
              <a:gd name="connsiteY1" fmla="*/ 0 h 1664962"/>
              <a:gd name="connsiteX2" fmla="*/ 5269794 w 5269794"/>
              <a:gd name="connsiteY2" fmla="*/ 1664962 h 1664962"/>
              <a:gd name="connsiteX3" fmla="*/ 0 w 5269794"/>
              <a:gd name="connsiteY3" fmla="*/ 1664962 h 1664962"/>
              <a:gd name="connsiteX0" fmla="*/ 0 w 5435247"/>
              <a:gd name="connsiteY0" fmla="*/ 2350762 h 2350762"/>
              <a:gd name="connsiteX1" fmla="*/ 5435247 w 5435247"/>
              <a:gd name="connsiteY1" fmla="*/ 0 h 2350762"/>
              <a:gd name="connsiteX2" fmla="*/ 5269794 w 5435247"/>
              <a:gd name="connsiteY2" fmla="*/ 2350762 h 2350762"/>
              <a:gd name="connsiteX3" fmla="*/ 0 w 5435247"/>
              <a:gd name="connsiteY3" fmla="*/ 2350762 h 2350762"/>
              <a:gd name="connsiteX0" fmla="*/ 0 w 5450769"/>
              <a:gd name="connsiteY0" fmla="*/ 2350762 h 2465062"/>
              <a:gd name="connsiteX1" fmla="*/ 5435247 w 5450769"/>
              <a:gd name="connsiteY1" fmla="*/ 0 h 2465062"/>
              <a:gd name="connsiteX2" fmla="*/ 5450769 w 5450769"/>
              <a:gd name="connsiteY2" fmla="*/ 2465062 h 2465062"/>
              <a:gd name="connsiteX3" fmla="*/ 0 w 5450769"/>
              <a:gd name="connsiteY3" fmla="*/ 2350762 h 2465062"/>
              <a:gd name="connsiteX0" fmla="*/ 0 w 5435247"/>
              <a:gd name="connsiteY0" fmla="*/ 2350762 h 2474587"/>
              <a:gd name="connsiteX1" fmla="*/ 5435247 w 5435247"/>
              <a:gd name="connsiteY1" fmla="*/ 0 h 2474587"/>
              <a:gd name="connsiteX2" fmla="*/ 5431719 w 5435247"/>
              <a:gd name="connsiteY2" fmla="*/ 2474587 h 2474587"/>
              <a:gd name="connsiteX3" fmla="*/ 0 w 5435247"/>
              <a:gd name="connsiteY3" fmla="*/ 2350762 h 2474587"/>
              <a:gd name="connsiteX0" fmla="*/ 0 w 5416197"/>
              <a:gd name="connsiteY0" fmla="*/ 2474587 h 2474587"/>
              <a:gd name="connsiteX1" fmla="*/ 5416197 w 5416197"/>
              <a:gd name="connsiteY1" fmla="*/ 0 h 2474587"/>
              <a:gd name="connsiteX2" fmla="*/ 5412669 w 5416197"/>
              <a:gd name="connsiteY2" fmla="*/ 2474587 h 2474587"/>
              <a:gd name="connsiteX3" fmla="*/ 0 w 5416197"/>
              <a:gd name="connsiteY3" fmla="*/ 2474587 h 2474587"/>
              <a:gd name="connsiteX0" fmla="*/ 0 w 5435247"/>
              <a:gd name="connsiteY0" fmla="*/ 2503162 h 2503162"/>
              <a:gd name="connsiteX1" fmla="*/ 5435247 w 5435247"/>
              <a:gd name="connsiteY1" fmla="*/ 0 h 2503162"/>
              <a:gd name="connsiteX2" fmla="*/ 5412669 w 5435247"/>
              <a:gd name="connsiteY2" fmla="*/ 2503162 h 2503162"/>
              <a:gd name="connsiteX3" fmla="*/ 0 w 5435247"/>
              <a:gd name="connsiteY3" fmla="*/ 2503162 h 2503162"/>
              <a:gd name="connsiteX0" fmla="*/ 0 w 5412669"/>
              <a:gd name="connsiteY0" fmla="*/ 2484112 h 2484112"/>
              <a:gd name="connsiteX1" fmla="*/ 5368572 w 5412669"/>
              <a:gd name="connsiteY1" fmla="*/ 0 h 2484112"/>
              <a:gd name="connsiteX2" fmla="*/ 5412669 w 5412669"/>
              <a:gd name="connsiteY2" fmla="*/ 2484112 h 2484112"/>
              <a:gd name="connsiteX3" fmla="*/ 0 w 5412669"/>
              <a:gd name="connsiteY3" fmla="*/ 2484112 h 2484112"/>
              <a:gd name="connsiteX0" fmla="*/ 0 w 5416197"/>
              <a:gd name="connsiteY0" fmla="*/ 2465062 h 2465062"/>
              <a:gd name="connsiteX1" fmla="*/ 5416197 w 5416197"/>
              <a:gd name="connsiteY1" fmla="*/ 0 h 2465062"/>
              <a:gd name="connsiteX2" fmla="*/ 5412669 w 5416197"/>
              <a:gd name="connsiteY2" fmla="*/ 2465062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407912 h 2465062"/>
              <a:gd name="connsiteX3" fmla="*/ 0 w 5416197"/>
              <a:gd name="connsiteY3" fmla="*/ 2465062 h 2465062"/>
              <a:gd name="connsiteX0" fmla="*/ 0 w 5416197"/>
              <a:gd name="connsiteY0" fmla="*/ 2465062 h 2465062"/>
              <a:gd name="connsiteX1" fmla="*/ 5416197 w 5416197"/>
              <a:gd name="connsiteY1" fmla="*/ 0 h 2465062"/>
              <a:gd name="connsiteX2" fmla="*/ 5384094 w 5416197"/>
              <a:gd name="connsiteY2" fmla="*/ 2455537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350762 h 2465062"/>
              <a:gd name="connsiteX3" fmla="*/ 0 w 5416197"/>
              <a:gd name="connsiteY3" fmla="*/ 2465062 h 2465062"/>
              <a:gd name="connsiteX0" fmla="*/ 0 w 5416197"/>
              <a:gd name="connsiteY0" fmla="*/ 2465062 h 2474587"/>
              <a:gd name="connsiteX1" fmla="*/ 5416197 w 5416197"/>
              <a:gd name="connsiteY1" fmla="*/ 0 h 2474587"/>
              <a:gd name="connsiteX2" fmla="*/ 5403144 w 5416197"/>
              <a:gd name="connsiteY2" fmla="*/ 2474587 h 2474587"/>
              <a:gd name="connsiteX3" fmla="*/ 0 w 5416197"/>
              <a:gd name="connsiteY3" fmla="*/ 2465062 h 2474587"/>
              <a:gd name="connsiteX0" fmla="*/ 0 w 5416197"/>
              <a:gd name="connsiteY0" fmla="*/ 2388862 h 2398387"/>
              <a:gd name="connsiteX1" fmla="*/ 5416197 w 5416197"/>
              <a:gd name="connsiteY1" fmla="*/ 0 h 2398387"/>
              <a:gd name="connsiteX2" fmla="*/ 5403144 w 5416197"/>
              <a:gd name="connsiteY2" fmla="*/ 2398387 h 2398387"/>
              <a:gd name="connsiteX3" fmla="*/ 0 w 5416197"/>
              <a:gd name="connsiteY3" fmla="*/ 2388862 h 2398387"/>
              <a:gd name="connsiteX0" fmla="*/ 0 w 6419578"/>
              <a:gd name="connsiteY0" fmla="*/ 2305735 h 2398387"/>
              <a:gd name="connsiteX1" fmla="*/ 6419578 w 6419578"/>
              <a:gd name="connsiteY1" fmla="*/ 0 h 2398387"/>
              <a:gd name="connsiteX2" fmla="*/ 6406525 w 6419578"/>
              <a:gd name="connsiteY2" fmla="*/ 2398387 h 2398387"/>
              <a:gd name="connsiteX3" fmla="*/ 0 w 6419578"/>
              <a:gd name="connsiteY3" fmla="*/ 2305735 h 2398387"/>
              <a:gd name="connsiteX0" fmla="*/ 0 w 6438509"/>
              <a:gd name="connsiteY0" fmla="*/ 1711968 h 1804620"/>
              <a:gd name="connsiteX1" fmla="*/ 6438509 w 6438509"/>
              <a:gd name="connsiteY1" fmla="*/ 0 h 1804620"/>
              <a:gd name="connsiteX2" fmla="*/ 6406525 w 6438509"/>
              <a:gd name="connsiteY2" fmla="*/ 1804620 h 1804620"/>
              <a:gd name="connsiteX3" fmla="*/ 0 w 6438509"/>
              <a:gd name="connsiteY3" fmla="*/ 1711968 h 1804620"/>
              <a:gd name="connsiteX0" fmla="*/ 0 w 6447975"/>
              <a:gd name="connsiteY0" fmla="*/ 2032602 h 2125254"/>
              <a:gd name="connsiteX1" fmla="*/ 6447975 w 6447975"/>
              <a:gd name="connsiteY1" fmla="*/ 0 h 2125254"/>
              <a:gd name="connsiteX2" fmla="*/ 6406525 w 6447975"/>
              <a:gd name="connsiteY2" fmla="*/ 2125254 h 2125254"/>
              <a:gd name="connsiteX3" fmla="*/ 0 w 6447975"/>
              <a:gd name="connsiteY3" fmla="*/ 2032602 h 2125254"/>
              <a:gd name="connsiteX0" fmla="*/ 0 w 6447975"/>
              <a:gd name="connsiteY0" fmla="*/ 2032602 h 2125254"/>
              <a:gd name="connsiteX1" fmla="*/ 6447975 w 6447975"/>
              <a:gd name="connsiteY1" fmla="*/ 0 h 2125254"/>
              <a:gd name="connsiteX2" fmla="*/ 6447975 w 6447975"/>
              <a:gd name="connsiteY2" fmla="*/ 2125254 h 2125254"/>
              <a:gd name="connsiteX3" fmla="*/ 0 w 6447975"/>
              <a:gd name="connsiteY3" fmla="*/ 2032602 h 2125254"/>
            </a:gdLst>
            <a:ahLst/>
            <a:cxnLst>
              <a:cxn ang="0">
                <a:pos x="connsiteX0" y="connsiteY0"/>
              </a:cxn>
              <a:cxn ang="0">
                <a:pos x="connsiteX1" y="connsiteY1"/>
              </a:cxn>
              <a:cxn ang="0">
                <a:pos x="connsiteX2" y="connsiteY2"/>
              </a:cxn>
              <a:cxn ang="0">
                <a:pos x="connsiteX3" y="connsiteY3"/>
              </a:cxn>
            </a:cxnLst>
            <a:rect l="l" t="t" r="r" b="b"/>
            <a:pathLst>
              <a:path w="6447975" h="2125254">
                <a:moveTo>
                  <a:pt x="0" y="2032602"/>
                </a:moveTo>
                <a:lnTo>
                  <a:pt x="6447975" y="0"/>
                </a:lnTo>
                <a:lnTo>
                  <a:pt x="6447975" y="2125254"/>
                </a:lnTo>
                <a:lnTo>
                  <a:pt x="0" y="2032602"/>
                </a:lnTo>
                <a:close/>
              </a:path>
            </a:pathLst>
          </a:custGeom>
          <a:blipFill dpi="0" rotWithShape="1">
            <a:blip r:embed="rId2">
              <a:extLst>
                <a:ext uri="{28A0092B-C50C-407E-A947-70E740481C1C}">
                  <a14:useLocalDpi xmlns:a14="http://schemas.microsoft.com/office/drawing/2010/main" val="0"/>
                </a:ext>
              </a:extLst>
            </a:blip>
            <a:srcRect/>
            <a:stretch>
              <a:fillRect l="-4983" t="-66146" r="-32683" b="-145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9401" y="4858075"/>
            <a:ext cx="8029289" cy="1999926"/>
          </a:xfrm>
          <a:prstGeom prst="triangle">
            <a:avLst>
              <a:gd name="adj" fmla="val 520"/>
            </a:avLst>
          </a:prstGeom>
        </p:spPr>
        <p:txBody>
          <a:bodyPr/>
          <a:lstStyle/>
          <a:p>
            <a:endParaRPr lang="en-US"/>
          </a:p>
        </p:txBody>
      </p:sp>
      <p:sp>
        <p:nvSpPr>
          <p:cNvPr id="29" name="Isosceles Triangle 25">
            <a:extLst>
              <a:ext uri="{FF2B5EF4-FFF2-40B4-BE49-F238E27FC236}">
                <a16:creationId xmlns:a16="http://schemas.microsoft.com/office/drawing/2014/main" id="{9B64129C-DF8D-4129-8878-D5188B6C5AB9}"/>
              </a:ext>
            </a:extLst>
          </p:cNvPr>
          <p:cNvSpPr/>
          <p:nvPr userDrawn="1"/>
        </p:nvSpPr>
        <p:spPr>
          <a:xfrm>
            <a:off x="-22526" y="4855805"/>
            <a:ext cx="8179248" cy="2121795"/>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43519"/>
              <a:gd name="connsiteY0" fmla="*/ 1362456 h 1362456"/>
              <a:gd name="connsiteX1" fmla="*/ 0 w 8143519"/>
              <a:gd name="connsiteY1" fmla="*/ 0 h 1362456"/>
              <a:gd name="connsiteX2" fmla="*/ 8143519 w 8143519"/>
              <a:gd name="connsiteY2" fmla="*/ 1325847 h 1362456"/>
              <a:gd name="connsiteX3" fmla="*/ 0 w 8143519"/>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8143519" h="1362456">
                <a:moveTo>
                  <a:pt x="0" y="1362456"/>
                </a:moveTo>
                <a:lnTo>
                  <a:pt x="0" y="0"/>
                </a:lnTo>
                <a:lnTo>
                  <a:pt x="8143519" y="1325847"/>
                </a:lnTo>
                <a:lnTo>
                  <a:pt x="0" y="1362456"/>
                </a:lnTo>
                <a:close/>
              </a:path>
            </a:pathLst>
          </a:custGeom>
          <a:solidFill>
            <a:srgbClr val="84BD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8326226"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p:nvPr>
        </p:nvSpPr>
        <p:spPr>
          <a:xfrm>
            <a:off x="8249966"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6"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04034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21545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641132" y="3183960"/>
            <a:ext cx="579419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7010065"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7010065"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0846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8326226"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hasCustomPrompt="1"/>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r>
              <a:rPr lang="en-US"/>
              <a:t>Available financing</a:t>
            </a:r>
            <a:endParaRPr lang="en-US" altLang="en-US"/>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hasCustomPrompt="1"/>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r>
              <a:rPr lang="en-US"/>
              <a:t>Target applicants*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hasCustomPrompt="1"/>
          </p:nvPr>
        </p:nvSpPr>
        <p:spPr>
          <a:xfrm>
            <a:off x="8249966" y="2605961"/>
            <a:ext cx="3660095" cy="428974"/>
          </a:xfrm>
        </p:spPr>
        <p:txBody>
          <a:bodyPr/>
          <a:lstStyle>
            <a:lvl1pPr>
              <a:defRPr lang="en-US" sz="3200" kern="1200" smtClean="0">
                <a:solidFill>
                  <a:schemeClr val="tx1"/>
                </a:solidFill>
                <a:latin typeface="+mj-lt"/>
                <a:ea typeface="+mn-ea"/>
                <a:cs typeface="+mn-cs"/>
              </a:defRPr>
            </a:lvl1pPr>
          </a:lstStyle>
          <a:p>
            <a:r>
              <a:rPr lang="en-US" sz="3200">
                <a:latin typeface="+mj-lt"/>
              </a:rPr>
              <a:t>Why</a:t>
            </a:r>
          </a:p>
          <a:p>
            <a:endParaRPr lang="en-US" sz="3200">
              <a:latin typeface="+mj-lt"/>
            </a:endParaRP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6"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0" name="Picture Placeholder 27">
            <a:extLst>
              <a:ext uri="{FF2B5EF4-FFF2-40B4-BE49-F238E27FC236}">
                <a16:creationId xmlns:a16="http://schemas.microsoft.com/office/drawing/2014/main" id="{B20D0FB2-DC5F-4F6D-A0E0-1A45EECDD989}"/>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4000703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F68B24-CD61-45C6-9C3B-7B3A0627B2BA}"/>
              </a:ext>
            </a:extLst>
          </p:cNvPr>
          <p:cNvSpPr>
            <a:spLocks noGrp="1"/>
          </p:cNvSpPr>
          <p:nvPr>
            <p:ph type="sldNum" sz="quarter" idx="12"/>
          </p:nvPr>
        </p:nvSpPr>
        <p:spPr>
          <a:xfrm>
            <a:off x="11451973" y="6356351"/>
            <a:ext cx="533400" cy="308554"/>
          </a:xfrm>
        </p:spPr>
        <p:txBody>
          <a:bodyPr/>
          <a:lstStyle>
            <a:lvl1pPr algn="r">
              <a:defRPr sz="900">
                <a:solidFill>
                  <a:schemeClr val="accent6">
                    <a:lumMod val="50000"/>
                  </a:schemeClr>
                </a:solidFill>
              </a:defRPr>
            </a:lvl1pPr>
          </a:lstStyle>
          <a:p>
            <a:fld id="{63AFD206-E8CB-4706-8118-0A9E0CCD64B9}" type="slidenum">
              <a:rPr lang="en-US" smtClean="0"/>
              <a:pPr/>
              <a:t>‹#›</a:t>
            </a:fld>
            <a:endParaRPr lang="en-US"/>
          </a:p>
        </p:txBody>
      </p:sp>
      <p:pic>
        <p:nvPicPr>
          <p:cNvPr id="9" name="Picture 8">
            <a:extLst>
              <a:ext uri="{FF2B5EF4-FFF2-40B4-BE49-F238E27FC236}">
                <a16:creationId xmlns:a16="http://schemas.microsoft.com/office/drawing/2014/main" id="{3B0C14AD-118C-4B12-8A28-77CD36D28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398" y="6322645"/>
            <a:ext cx="1208087" cy="399534"/>
          </a:xfrm>
          <a:prstGeom prst="rect">
            <a:avLst/>
          </a:prstGeom>
        </p:spPr>
      </p:pic>
      <p:cxnSp>
        <p:nvCxnSpPr>
          <p:cNvPr id="10" name="Straight Connector 9">
            <a:extLst>
              <a:ext uri="{FF2B5EF4-FFF2-40B4-BE49-F238E27FC236}">
                <a16:creationId xmlns:a16="http://schemas.microsoft.com/office/drawing/2014/main" id="{C3C41FCD-3A94-489A-97DD-580B4C4D7345}"/>
              </a:ext>
            </a:extLst>
          </p:cNvPr>
          <p:cNvCxnSpPr>
            <a:cxnSpLocks/>
          </p:cNvCxnSpPr>
          <p:nvPr userDrawn="1"/>
        </p:nvCxnSpPr>
        <p:spPr>
          <a:xfrm>
            <a:off x="155448" y="6520542"/>
            <a:ext cx="94488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133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9DFA-9467-49C8-858C-EE3D2A1262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07D5A5-9E56-437E-8F6D-5C6CE1C5473E}"/>
              </a:ext>
            </a:extLst>
          </p:cNvPr>
          <p:cNvSpPr>
            <a:spLocks noGrp="1"/>
          </p:cNvSpPr>
          <p:nvPr>
            <p:ph type="ftr" sz="quarter" idx="10"/>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F1A7F6-CD15-4859-9A28-E26ED9369EC0}"/>
              </a:ext>
            </a:extLst>
          </p:cNvPr>
          <p:cNvSpPr>
            <a:spLocks noGrp="1"/>
          </p:cNvSpPr>
          <p:nvPr>
            <p:ph type="sldNum" sz="quarter" idx="11"/>
          </p:nvPr>
        </p:nvSpPr>
        <p:spPr>
          <a:xfrm>
            <a:off x="8610600" y="6356350"/>
            <a:ext cx="2028008" cy="365125"/>
          </a:xfrm>
          <a:prstGeom prst="rect">
            <a:avLst/>
          </a:prstGeom>
        </p:spPr>
        <p:txBody>
          <a:bodyPr/>
          <a:lstStyle/>
          <a:p>
            <a:fld id="{6358EE78-369A-4A83-91BE-CE1CDBA0BAF0}" type="slidenum">
              <a:rPr lang="en-US" smtClean="0"/>
              <a:pPr/>
              <a:t>‹#›</a:t>
            </a:fld>
            <a:endParaRPr lang="en-US"/>
          </a:p>
        </p:txBody>
      </p:sp>
    </p:spTree>
    <p:extLst>
      <p:ext uri="{BB962C8B-B14F-4D97-AF65-F5344CB8AC3E}">
        <p14:creationId xmlns:p14="http://schemas.microsoft.com/office/powerpoint/2010/main" val="155966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138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F68B24-CD61-45C6-9C3B-7B3A0627B2BA}"/>
              </a:ext>
            </a:extLst>
          </p:cNvPr>
          <p:cNvSpPr>
            <a:spLocks noGrp="1"/>
          </p:cNvSpPr>
          <p:nvPr>
            <p:ph type="sldNum" sz="quarter" idx="12"/>
          </p:nvPr>
        </p:nvSpPr>
        <p:spPr>
          <a:xfrm>
            <a:off x="11451973" y="6356351"/>
            <a:ext cx="533400" cy="308554"/>
          </a:xfrm>
        </p:spPr>
        <p:txBody>
          <a:bodyPr/>
          <a:lstStyle>
            <a:lvl1pPr algn="r">
              <a:defRPr sz="900">
                <a:solidFill>
                  <a:schemeClr val="accent6">
                    <a:lumMod val="50000"/>
                  </a:schemeClr>
                </a:solidFill>
              </a:defRPr>
            </a:lvl1pPr>
          </a:lstStyle>
          <a:p>
            <a:fld id="{63AFD206-E8CB-4706-8118-0A9E0CCD64B9}" type="slidenum">
              <a:rPr lang="en-US" smtClean="0"/>
              <a:pPr/>
              <a:t>‹#›</a:t>
            </a:fld>
            <a:endParaRPr lang="en-US"/>
          </a:p>
        </p:txBody>
      </p:sp>
      <p:cxnSp>
        <p:nvCxnSpPr>
          <p:cNvPr id="10" name="Straight Connector 9">
            <a:extLst>
              <a:ext uri="{FF2B5EF4-FFF2-40B4-BE49-F238E27FC236}">
                <a16:creationId xmlns:a16="http://schemas.microsoft.com/office/drawing/2014/main" id="{C3C41FCD-3A94-489A-97DD-580B4C4D7345}"/>
              </a:ext>
            </a:extLst>
          </p:cNvPr>
          <p:cNvCxnSpPr>
            <a:cxnSpLocks/>
          </p:cNvCxnSpPr>
          <p:nvPr userDrawn="1"/>
        </p:nvCxnSpPr>
        <p:spPr>
          <a:xfrm>
            <a:off x="155448" y="6520542"/>
            <a:ext cx="94488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75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10961" y="-11152"/>
            <a:ext cx="2181039"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4ABC92BF-AB47-4D9C-B1E8-613E059CCEAF}"/>
              </a:ext>
            </a:extLst>
          </p:cNvPr>
          <p:cNvSpPr/>
          <p:nvPr/>
        </p:nvSpPr>
        <p:spPr>
          <a:xfrm flipV="1">
            <a:off x="-3341" y="389533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92D2433A-7DF2-41CF-A206-BFF0BD246219}"/>
              </a:ext>
            </a:extLst>
          </p:cNvPr>
          <p:cNvSpPr/>
          <p:nvPr/>
        </p:nvSpPr>
        <p:spPr>
          <a:xfrm flipV="1">
            <a:off x="-10961" y="445984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8D08C80A-3BFF-41DB-B8D3-2502F9256241}"/>
              </a:ext>
            </a:extLst>
          </p:cNvPr>
          <p:cNvSpPr/>
          <p:nvPr/>
        </p:nvSpPr>
        <p:spPr>
          <a:xfrm flipV="1">
            <a:off x="-10961" y="5535786"/>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E921251-B24C-4752-A9A9-901E3FFD27D7}"/>
              </a:ext>
            </a:extLst>
          </p:cNvPr>
          <p:cNvSpPr/>
          <p:nvPr/>
        </p:nvSpPr>
        <p:spPr>
          <a:xfrm flipV="1">
            <a:off x="-10961" y="607917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5"/>
            <a:ext cx="7832569" cy="800735"/>
          </a:xfrm>
          <a:prstGeom prst="rect">
            <a:avLst/>
          </a:prstGeom>
        </p:spPr>
        <p:txBody>
          <a:bodyPr>
            <a:noAutofit/>
          </a:bodyPr>
          <a:lstStyle>
            <a:lvl1pPr>
              <a:defRPr sz="4000">
                <a:solidFill>
                  <a:schemeClr val="accent3"/>
                </a:solidFill>
                <a:latin typeface="+mn-lt"/>
              </a:defRPr>
            </a:lvl1pPr>
          </a:lstStyle>
          <a:p>
            <a:r>
              <a:rPr lang="en-US"/>
              <a:t>Click to edit Master title style</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88"/>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0"/>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6"/>
            <a:ext cx="1642167" cy="350256"/>
          </a:xfrm>
          <a:prstGeom prst="rect">
            <a:avLst/>
          </a:prstGeo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1" y="498943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2"/>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pic>
        <p:nvPicPr>
          <p:cNvPr id="22" name="Picture 21">
            <a:extLst>
              <a:ext uri="{FF2B5EF4-FFF2-40B4-BE49-F238E27FC236}">
                <a16:creationId xmlns:a16="http://schemas.microsoft.com/office/drawing/2014/main" id="{823EDDE4-E252-404B-A7D0-20EC74560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17" name="Text Placeholder 29">
            <a:extLst>
              <a:ext uri="{FF2B5EF4-FFF2-40B4-BE49-F238E27FC236}">
                <a16:creationId xmlns:a16="http://schemas.microsoft.com/office/drawing/2014/main" id="{33B46B43-032D-B54B-A978-857468597FF4}"/>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489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6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03925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pic>
        <p:nvPicPr>
          <p:cNvPr id="5" name="Picture 4">
            <a:extLst>
              <a:ext uri="{FF2B5EF4-FFF2-40B4-BE49-F238E27FC236}">
                <a16:creationId xmlns:a16="http://schemas.microsoft.com/office/drawing/2014/main" id="{FB4859B0-2726-A045-A762-E164DDA1D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7" name="Text Placeholder 29">
            <a:extLst>
              <a:ext uri="{FF2B5EF4-FFF2-40B4-BE49-F238E27FC236}">
                <a16:creationId xmlns:a16="http://schemas.microsoft.com/office/drawing/2014/main" id="{0D48B0F2-0163-8241-930B-0BDBDEB6E727}"/>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562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592254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878285" y="-35625"/>
            <a:ext cx="6408716" cy="109252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7136355" cy="70489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Tree>
    <p:extLst>
      <p:ext uri="{BB962C8B-B14F-4D97-AF65-F5344CB8AC3E}">
        <p14:creationId xmlns:p14="http://schemas.microsoft.com/office/powerpoint/2010/main" val="2219579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BA4A290A-0B1B-1B41-B64D-A2ACD9FC3A8E}"/>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030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7822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userDrawn="1"/>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5" descr="Choose New Jersey, Inc. logo">
            <a:extLst>
              <a:ext uri="{FF2B5EF4-FFF2-40B4-BE49-F238E27FC236}">
                <a16:creationId xmlns:a16="http://schemas.microsoft.com/office/drawing/2014/main" id="{F965692A-D9A3-4293-993F-E3C5F86BCF95}"/>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581FDCE-7C95-47AB-96FD-3D1A0C2B8E5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2873557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EBD9-CE3F-B7FB-5898-C8FD2E2509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39741-D9F9-5C36-311D-FF5622A2D8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3504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hasCustomPrompt="1"/>
          </p:nvPr>
        </p:nvSpPr>
        <p:spPr>
          <a:xfrm>
            <a:off x="1984074" y="2514600"/>
            <a:ext cx="5441740" cy="2006600"/>
          </a:xfrm>
          <a:prstGeom prst="rect">
            <a:avLst/>
          </a:prstGeom>
        </p:spPr>
        <p:txBody>
          <a:bodyPr lIns="0" tIns="0" rIns="0" bIns="0" anchor="ctr">
            <a:noAutofit/>
          </a:bodyPr>
          <a:lstStyle>
            <a:lvl1pPr algn="l">
              <a:defRPr sz="4400" b="1" i="0" cap="none">
                <a:solidFill>
                  <a:schemeClr val="bg1"/>
                </a:solidFill>
                <a:latin typeface="+mj-lt"/>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5441740"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10" name="Picture 9">
            <a:extLst>
              <a:ext uri="{FF2B5EF4-FFF2-40B4-BE49-F238E27FC236}">
                <a16:creationId xmlns:a16="http://schemas.microsoft.com/office/drawing/2014/main" id="{4934592E-265C-2F4A-A52E-58213B45538C}"/>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Tree>
    <p:extLst>
      <p:ext uri="{BB962C8B-B14F-4D97-AF65-F5344CB8AC3E}">
        <p14:creationId xmlns:p14="http://schemas.microsoft.com/office/powerpoint/2010/main" val="3647994901"/>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hasCustomPrompt="1"/>
          </p:nvPr>
        </p:nvSpPr>
        <p:spPr>
          <a:xfrm>
            <a:off x="1984074" y="2514600"/>
            <a:ext cx="5441740" cy="2006600"/>
          </a:xfrm>
          <a:prstGeom prst="rect">
            <a:avLst/>
          </a:prstGeom>
        </p:spPr>
        <p:txBody>
          <a:bodyPr lIns="0" tIns="0" rIns="0" bIns="0" anchor="ctr">
            <a:noAutofit/>
          </a:bodyPr>
          <a:lstStyle>
            <a:lvl1pPr algn="l">
              <a:defRPr sz="4400" b="1" i="0" cap="none">
                <a:solidFill>
                  <a:schemeClr val="tx1"/>
                </a:solidFill>
                <a:latin typeface="+mj-lt"/>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5441740" cy="292100"/>
          </a:xfrm>
          <a:prstGeom prst="rect">
            <a:avLst/>
          </a:prstGeom>
        </p:spPr>
        <p:txBody>
          <a:bodyPr lIns="0" tIns="0" rIns="0" bIns="0">
            <a:noAutofit/>
          </a:bodyPr>
          <a:lstStyle>
            <a:lvl1pPr marL="0" indent="0" algn="l">
              <a:buNone/>
              <a:defRPr sz="1800" b="1">
                <a:solidFill>
                  <a:schemeClr val="tx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13" name="Picture 12">
            <a:extLst>
              <a:ext uri="{FF2B5EF4-FFF2-40B4-BE49-F238E27FC236}">
                <a16:creationId xmlns:a16="http://schemas.microsoft.com/office/drawing/2014/main" id="{05065A28-90A9-C146-9E04-1106F8FAE2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Tree>
    <p:extLst>
      <p:ext uri="{BB962C8B-B14F-4D97-AF65-F5344CB8AC3E}">
        <p14:creationId xmlns:p14="http://schemas.microsoft.com/office/powerpoint/2010/main" val="744993580"/>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nding Slid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err="1">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6" y="3013503"/>
            <a:ext cx="10098505" cy="830997"/>
          </a:xfrm>
          <a:prstGeom prst="rect">
            <a:avLst/>
          </a:prstGeom>
        </p:spPr>
        <p:txBody>
          <a:bodyPr wrap="square" anchor="ctr">
            <a:spAutoFit/>
          </a:bodyPr>
          <a:lstStyle>
            <a:lvl1pPr>
              <a:defRPr sz="4800" b="1">
                <a:solidFill>
                  <a:schemeClr val="bg1"/>
                </a:solidFill>
                <a:latin typeface="+mj-lt"/>
              </a:defRPr>
            </a:lvl1pPr>
          </a:lstStyle>
          <a:p>
            <a:r>
              <a:rPr lang="en-US"/>
              <a:t>CLICK TO EDIT MASTER TITLE STYLE</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Tree>
    <p:extLst>
      <p:ext uri="{BB962C8B-B14F-4D97-AF65-F5344CB8AC3E}">
        <p14:creationId xmlns:p14="http://schemas.microsoft.com/office/powerpoint/2010/main" val="1116102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Landing Sl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err="1">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6" y="3059669"/>
            <a:ext cx="9519287" cy="738664"/>
          </a:xfrm>
          <a:prstGeom prst="rect">
            <a:avLst/>
          </a:prstGeom>
        </p:spPr>
        <p:txBody>
          <a:bodyPr wrap="square" anchor="ctr">
            <a:spAutoFit/>
          </a:bodyPr>
          <a:lstStyle>
            <a:lvl1pPr>
              <a:defRPr sz="4800" b="1">
                <a:solidFill>
                  <a:schemeClr val="tx1"/>
                </a:solidFill>
                <a:latin typeface="+mn-lt"/>
              </a:defRPr>
            </a:lvl1pPr>
          </a:lstStyle>
          <a:p>
            <a:r>
              <a:rPr lang="en-US"/>
              <a:t>CLICK TO EDIT MASTER TITLE STYLE</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pic>
        <p:nvPicPr>
          <p:cNvPr id="12" name="Picture 11">
            <a:extLst>
              <a:ext uri="{FF2B5EF4-FFF2-40B4-BE49-F238E27FC236}">
                <a16:creationId xmlns:a16="http://schemas.microsoft.com/office/drawing/2014/main" id="{9F9D4B74-8915-D746-84F7-3711388416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Tree>
    <p:extLst>
      <p:ext uri="{BB962C8B-B14F-4D97-AF65-F5344CB8AC3E}">
        <p14:creationId xmlns:p14="http://schemas.microsoft.com/office/powerpoint/2010/main" val="1190148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36568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Add a photo to the bottom green triangle here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9E79421-32C7-F54A-8BEE-55B861998C85}"/>
              </a:ext>
            </a:extLst>
          </p:cNvPr>
          <p:cNvSpPr>
            <a:spLocks noGrp="1"/>
          </p:cNvSpPr>
          <p:nvPr>
            <p:ph type="pic" sz="quarter" idx="10"/>
          </p:nvPr>
        </p:nvSpPr>
        <p:spPr>
          <a:xfrm>
            <a:off x="-13447" y="5539056"/>
            <a:ext cx="7639878" cy="1318944"/>
          </a:xfrm>
          <a:prstGeom prst="rtTriangle">
            <a:avLst/>
          </a:prstGeom>
          <a:solidFill>
            <a:schemeClr val="accent2"/>
          </a:solidFill>
        </p:spPr>
        <p:txBody>
          <a:bodyPr/>
          <a:lstStyle/>
          <a:p>
            <a:endParaRPr lang="en-US"/>
          </a:p>
        </p:txBody>
      </p:sp>
      <p:pic>
        <p:nvPicPr>
          <p:cNvPr id="13" name="Picture 12">
            <a:extLst>
              <a:ext uri="{FF2B5EF4-FFF2-40B4-BE49-F238E27FC236}">
                <a16:creationId xmlns:a16="http://schemas.microsoft.com/office/drawing/2014/main" id="{567AF308-A01D-0749-9F01-901D3BB0D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7" name="Text Placeholder 29">
            <a:extLst>
              <a:ext uri="{FF2B5EF4-FFF2-40B4-BE49-F238E27FC236}">
                <a16:creationId xmlns:a16="http://schemas.microsoft.com/office/drawing/2014/main" id="{5A22196A-4B76-644B-917B-85AA0E9A71F1}"/>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984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36568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3">
            <a:extLst>
              <a:ext uri="{FF2B5EF4-FFF2-40B4-BE49-F238E27FC236}">
                <a16:creationId xmlns:a16="http://schemas.microsoft.com/office/drawing/2014/main" id="{1DBB3EA4-6323-2C48-983C-11D4FA942BC5}"/>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D3F951-DDD1-3646-B8B1-1F7ADFAF7E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7" name="Text Placeholder 29">
            <a:extLst>
              <a:ext uri="{FF2B5EF4-FFF2-40B4-BE49-F238E27FC236}">
                <a16:creationId xmlns:a16="http://schemas.microsoft.com/office/drawing/2014/main" id="{51CB258D-E52B-0641-BB93-DE3C11B272B5}"/>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21402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03925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4859B0-2726-A045-A762-E164DDA1D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6" name="Text Placeholder 29">
            <a:extLst>
              <a:ext uri="{FF2B5EF4-FFF2-40B4-BE49-F238E27FC236}">
                <a16:creationId xmlns:a16="http://schemas.microsoft.com/office/drawing/2014/main" id="{443048C2-68E7-5643-B55B-3F47D9F553E6}"/>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5888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03925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pic>
        <p:nvPicPr>
          <p:cNvPr id="5" name="Picture 4">
            <a:extLst>
              <a:ext uri="{FF2B5EF4-FFF2-40B4-BE49-F238E27FC236}">
                <a16:creationId xmlns:a16="http://schemas.microsoft.com/office/drawing/2014/main" id="{FB4859B0-2726-A045-A762-E164DDA1D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7" name="Text Placeholder 29">
            <a:extLst>
              <a:ext uri="{FF2B5EF4-FFF2-40B4-BE49-F238E27FC236}">
                <a16:creationId xmlns:a16="http://schemas.microsoft.com/office/drawing/2014/main" id="{0D48B0F2-0163-8241-930B-0BDBDEB6E727}"/>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5240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87019CC6-69C7-1646-AE49-8A896D114C6D}"/>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53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32962" rtl="0" eaLnBrk="1" fontAlgn="base" latinLnBrk="0" hangingPunct="1">
              <a:lnSpc>
                <a:spcPct val="100000"/>
              </a:lnSpc>
              <a:spcBef>
                <a:spcPct val="0"/>
              </a:spcBef>
              <a:spcAft>
                <a:spcPct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Arial"/>
              <a:ea typeface="+mn-ea"/>
              <a:cs typeface="+mn-cs"/>
            </a:endParaRP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userDrawn="1"/>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5" descr="Choose New Jersey, Inc. logo">
            <a:extLst>
              <a:ext uri="{FF2B5EF4-FFF2-40B4-BE49-F238E27FC236}">
                <a16:creationId xmlns:a16="http://schemas.microsoft.com/office/drawing/2014/main" id="{F965692A-D9A3-4293-993F-E3C5F86BCF95}"/>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581FDCE-7C95-47AB-96FD-3D1A0C2B8E5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2699913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12" name="Triangle 3">
            <a:extLst>
              <a:ext uri="{FF2B5EF4-FFF2-40B4-BE49-F238E27FC236}">
                <a16:creationId xmlns:a16="http://schemas.microsoft.com/office/drawing/2014/main" id="{2F7AC736-E3BE-1843-A8F2-D79ADBDF0326}"/>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3">
            <a:extLst>
              <a:ext uri="{FF2B5EF4-FFF2-40B4-BE49-F238E27FC236}">
                <a16:creationId xmlns:a16="http://schemas.microsoft.com/office/drawing/2014/main" id="{D216B81C-2024-3644-A517-25F8B493575A}"/>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9">
            <a:extLst>
              <a:ext uri="{FF2B5EF4-FFF2-40B4-BE49-F238E27FC236}">
                <a16:creationId xmlns:a16="http://schemas.microsoft.com/office/drawing/2014/main" id="{B4BDF0FB-B769-224E-9DB0-A19BF56F5A16}"/>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223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riangle 3">
            <a:extLst>
              <a:ext uri="{FF2B5EF4-FFF2-40B4-BE49-F238E27FC236}">
                <a16:creationId xmlns:a16="http://schemas.microsoft.com/office/drawing/2014/main" id="{91FF00CB-4C16-4E4D-A210-5430E99CC01D}"/>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3">
            <a:extLst>
              <a:ext uri="{FF2B5EF4-FFF2-40B4-BE49-F238E27FC236}">
                <a16:creationId xmlns:a16="http://schemas.microsoft.com/office/drawing/2014/main" id="{2BCB9C62-8D47-3A43-8E9E-96102264727E}"/>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9">
            <a:extLst>
              <a:ext uri="{FF2B5EF4-FFF2-40B4-BE49-F238E27FC236}">
                <a16:creationId xmlns:a16="http://schemas.microsoft.com/office/drawing/2014/main" id="{AEF283BE-109D-B14D-94A5-77E8E82524AA}"/>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3842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accent3"/>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riangle 3">
            <a:extLst>
              <a:ext uri="{FF2B5EF4-FFF2-40B4-BE49-F238E27FC236}">
                <a16:creationId xmlns:a16="http://schemas.microsoft.com/office/drawing/2014/main" id="{CE82098A-0C7D-2347-9D2C-A44AB29ADE36}"/>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3">
            <a:extLst>
              <a:ext uri="{FF2B5EF4-FFF2-40B4-BE49-F238E27FC236}">
                <a16:creationId xmlns:a16="http://schemas.microsoft.com/office/drawing/2014/main" id="{C7BD600C-8B08-3B48-832A-7C4E4370616A}"/>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9">
            <a:extLst>
              <a:ext uri="{FF2B5EF4-FFF2-40B4-BE49-F238E27FC236}">
                <a16:creationId xmlns:a16="http://schemas.microsoft.com/office/drawing/2014/main" id="{0480E5B2-20FB-6646-82B2-A68B2A10F6D5}"/>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84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473CB0D4-3E52-774D-947F-B4B3D310B6F3}"/>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993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BA4A290A-0B1B-1B41-B64D-A2ACD9FC3A8E}"/>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4830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fld id="{6358EE78-369A-4A83-91BE-CE1CDBA0BAF0}" type="slidenum">
              <a:rPr lang="en-US" smtClean="0"/>
              <a:pPr/>
              <a:t>‹#›</a:t>
            </a:fld>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accent3"/>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E87DEB99-99D6-B24A-AEB3-6412F8F356E9}"/>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1193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10961" y="-11152"/>
            <a:ext cx="2181039"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4ABC92BF-AB47-4D9C-B1E8-613E059CCEAF}"/>
              </a:ext>
            </a:extLst>
          </p:cNvPr>
          <p:cNvSpPr/>
          <p:nvPr/>
        </p:nvSpPr>
        <p:spPr>
          <a:xfrm flipV="1">
            <a:off x="-3341" y="389533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92D2433A-7DF2-41CF-A206-BFF0BD246219}"/>
              </a:ext>
            </a:extLst>
          </p:cNvPr>
          <p:cNvSpPr/>
          <p:nvPr/>
        </p:nvSpPr>
        <p:spPr>
          <a:xfrm flipV="1">
            <a:off x="-10961" y="445984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8D08C80A-3BFF-41DB-B8D3-2502F9256241}"/>
              </a:ext>
            </a:extLst>
          </p:cNvPr>
          <p:cNvSpPr/>
          <p:nvPr/>
        </p:nvSpPr>
        <p:spPr>
          <a:xfrm flipV="1">
            <a:off x="-10961" y="5535786"/>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E921251-B24C-4752-A9A9-901E3FFD27D7}"/>
              </a:ext>
            </a:extLst>
          </p:cNvPr>
          <p:cNvSpPr/>
          <p:nvPr/>
        </p:nvSpPr>
        <p:spPr>
          <a:xfrm flipV="1">
            <a:off x="-10961" y="607917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5"/>
            <a:ext cx="7832569" cy="800735"/>
          </a:xfrm>
          <a:prstGeom prst="rect">
            <a:avLst/>
          </a:prstGeom>
        </p:spPr>
        <p:txBody>
          <a:bodyPr>
            <a:noAutofit/>
          </a:bodyPr>
          <a:lstStyle>
            <a:lvl1pPr>
              <a:defRPr sz="4000">
                <a:solidFill>
                  <a:schemeClr val="accent3"/>
                </a:solidFill>
                <a:latin typeface="+mn-lt"/>
              </a:defRPr>
            </a:lvl1pPr>
          </a:lstStyle>
          <a:p>
            <a:r>
              <a:rPr lang="en-US"/>
              <a:t>Click to edit Master title style</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88"/>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0"/>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6"/>
            <a:ext cx="1642167" cy="350256"/>
          </a:xfrm>
          <a:prstGeom prst="rect">
            <a:avLst/>
          </a:prstGeo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1" y="498943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2"/>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pic>
        <p:nvPicPr>
          <p:cNvPr id="22" name="Picture 21">
            <a:extLst>
              <a:ext uri="{FF2B5EF4-FFF2-40B4-BE49-F238E27FC236}">
                <a16:creationId xmlns:a16="http://schemas.microsoft.com/office/drawing/2014/main" id="{823EDDE4-E252-404B-A7D0-20EC74560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17" name="Text Placeholder 29">
            <a:extLst>
              <a:ext uri="{FF2B5EF4-FFF2-40B4-BE49-F238E27FC236}">
                <a16:creationId xmlns:a16="http://schemas.microsoft.com/office/drawing/2014/main" id="{33B46B43-032D-B54B-A978-857468597FF4}"/>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803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46064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921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8604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5C937-49E0-41E3-9139-516B69AFF15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4859D57-C9C5-4DA5-8A29-04BC6871CC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3FD323-9EDF-4832-A8C8-BFFD68AF3A54}"/>
              </a:ext>
            </a:extLst>
          </p:cNvPr>
          <p:cNvSpPr>
            <a:spLocks noGrp="1"/>
          </p:cNvSpPr>
          <p:nvPr>
            <p:ph type="sldNum" sz="quarter" idx="12"/>
          </p:nvPr>
        </p:nvSpPr>
        <p:spPr/>
        <p:txBody>
          <a:bodyPr/>
          <a:lstStyle/>
          <a:p>
            <a:fld id="{63AFD206-E8CB-4706-8118-0A9E0CCD64B9}" type="slidenum">
              <a:rPr lang="en-US" smtClean="0"/>
              <a:t>‹#›</a:t>
            </a:fld>
            <a:endParaRPr lang="en-US"/>
          </a:p>
        </p:txBody>
      </p:sp>
    </p:spTree>
    <p:extLst>
      <p:ext uri="{BB962C8B-B14F-4D97-AF65-F5344CB8AC3E}">
        <p14:creationId xmlns:p14="http://schemas.microsoft.com/office/powerpoint/2010/main" val="37923064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940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AC8CB9D-C418-4BA2-9B6F-773E2E66F624}"/>
              </a:ext>
            </a:extLst>
          </p:cNvPr>
          <p:cNvCxnSpPr/>
          <p:nvPr/>
        </p:nvCxnSpPr>
        <p:spPr>
          <a:xfrm>
            <a:off x="473327" y="955857"/>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Triangle 6">
            <a:extLst>
              <a:ext uri="{FF2B5EF4-FFF2-40B4-BE49-F238E27FC236}">
                <a16:creationId xmlns:a16="http://schemas.microsoft.com/office/drawing/2014/main" id="{926393A7-2F8F-45A4-B022-A24443214FB7}"/>
              </a:ext>
            </a:extLst>
          </p:cNvPr>
          <p:cNvSpPr/>
          <p:nvPr/>
        </p:nvSpPr>
        <p:spPr>
          <a:xfrm rot="16200000">
            <a:off x="8882225" y="-2130961"/>
            <a:ext cx="1201729" cy="5417820"/>
          </a:xfrm>
          <a:prstGeom prst="triangle">
            <a:avLst>
              <a:gd name="adj" fmla="val 100000"/>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4"/>
              </a:solidFill>
            </a:endParaRPr>
          </a:p>
        </p:txBody>
      </p:sp>
      <p:sp>
        <p:nvSpPr>
          <p:cNvPr id="7" name="Text Placeholder 6">
            <a:extLst>
              <a:ext uri="{FF2B5EF4-FFF2-40B4-BE49-F238E27FC236}">
                <a16:creationId xmlns:a16="http://schemas.microsoft.com/office/drawing/2014/main" id="{7CA43307-5D99-4AE6-9FE3-92B84F7DF91E}"/>
              </a:ext>
            </a:extLst>
          </p:cNvPr>
          <p:cNvSpPr>
            <a:spLocks noGrp="1"/>
          </p:cNvSpPr>
          <p:nvPr>
            <p:ph type="body" sz="quarter" idx="10"/>
          </p:nvPr>
        </p:nvSpPr>
        <p:spPr>
          <a:xfrm>
            <a:off x="381000" y="228600"/>
            <a:ext cx="8823325" cy="553998"/>
          </a:xfrm>
        </p:spPr>
        <p:txBody>
          <a:bodyPr/>
          <a:lstStyle>
            <a:lvl1pPr>
              <a:defRPr sz="3600" b="1">
                <a:solidFill>
                  <a:schemeClr val="accent4"/>
                </a:solidFill>
              </a:defRPr>
            </a:lvl1pPr>
            <a:lvl2pPr marL="1588" indent="0">
              <a:buNone/>
              <a:defRPr/>
            </a:lvl2pPr>
            <a:lvl3pPr marL="195242" indent="0">
              <a:buNone/>
              <a:defRPr/>
            </a:lvl3pPr>
            <a:lvl4pPr marL="458739" indent="0">
              <a:buNone/>
              <a:defRPr/>
            </a:lvl4pPr>
            <a:lvl5pPr marL="619567" indent="0">
              <a:buNone/>
              <a:defRPr/>
            </a:lvl5pPr>
          </a:lstStyle>
          <a:p>
            <a:pPr lvl="0"/>
            <a:r>
              <a:rPr lang="en-US"/>
              <a:t>Click to edit Master text styles</a:t>
            </a:r>
          </a:p>
        </p:txBody>
      </p:sp>
      <p:pic>
        <p:nvPicPr>
          <p:cNvPr id="8" name="Picture 7">
            <a:extLst>
              <a:ext uri="{FF2B5EF4-FFF2-40B4-BE49-F238E27FC236}">
                <a16:creationId xmlns:a16="http://schemas.microsoft.com/office/drawing/2014/main" id="{FDEA5682-AFDE-4FD4-A9A0-E7CB2327A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2517" y="5981700"/>
            <a:ext cx="1430383" cy="960120"/>
          </a:xfrm>
          <a:prstGeom prst="rect">
            <a:avLst/>
          </a:prstGeom>
        </p:spPr>
      </p:pic>
    </p:spTree>
    <p:extLst>
      <p:ext uri="{BB962C8B-B14F-4D97-AF65-F5344CB8AC3E}">
        <p14:creationId xmlns:p14="http://schemas.microsoft.com/office/powerpoint/2010/main" val="1207637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F5E6F0E6-329E-504D-BE1D-490C7D9DDDA9}"/>
              </a:ext>
            </a:extLst>
          </p:cNvPr>
          <p:cNvSpPr/>
          <p:nvPr userDrawn="1"/>
        </p:nvSpPr>
        <p:spPr>
          <a:xfrm rot="5400000">
            <a:off x="7732467"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87557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878285" y="-35625"/>
            <a:ext cx="6408716" cy="109252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7136355" cy="70489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Tree>
    <p:extLst>
      <p:ext uri="{BB962C8B-B14F-4D97-AF65-F5344CB8AC3E}">
        <p14:creationId xmlns:p14="http://schemas.microsoft.com/office/powerpoint/2010/main" val="402827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21" Type="http://schemas.openxmlformats.org/officeDocument/2006/relationships/tags" Target="../tags/tag24.xml"/><Relationship Id="rId34" Type="http://schemas.openxmlformats.org/officeDocument/2006/relationships/tags" Target="../tags/tag37.xml"/><Relationship Id="rId7" Type="http://schemas.openxmlformats.org/officeDocument/2006/relationships/theme" Target="../theme/theme2.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image" Target="../media/image10.emf"/><Relationship Id="rId2" Type="http://schemas.openxmlformats.org/officeDocument/2006/relationships/slideLayout" Target="../slideLayouts/slideLayout23.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oleObject" Target="../embeddings/oleObject3.bin"/><Relationship Id="rId5" Type="http://schemas.openxmlformats.org/officeDocument/2006/relationships/slideLayout" Target="../slideLayouts/slideLayout26.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 Type="http://schemas.openxmlformats.org/officeDocument/2006/relationships/slideLayout" Target="../slideLayouts/slideLayout25.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8" Type="http://schemas.openxmlformats.org/officeDocument/2006/relationships/tags" Target="../tags/tag11.xml"/><Relationship Id="rId3"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3.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tags" Target="../tags/tag53.xml"/><Relationship Id="rId63" Type="http://schemas.openxmlformats.org/officeDocument/2006/relationships/tags" Target="../tags/tag69.xml"/><Relationship Id="rId68" Type="http://schemas.openxmlformats.org/officeDocument/2006/relationships/tags" Target="../tags/tag7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tags" Target="../tags/tag51.xml"/><Relationship Id="rId53" Type="http://schemas.openxmlformats.org/officeDocument/2006/relationships/tags" Target="../tags/tag59.xml"/><Relationship Id="rId58" Type="http://schemas.openxmlformats.org/officeDocument/2006/relationships/tags" Target="../tags/tag64.xml"/><Relationship Id="rId66" Type="http://schemas.openxmlformats.org/officeDocument/2006/relationships/tags" Target="../tags/tag72.xml"/><Relationship Id="rId74" Type="http://schemas.openxmlformats.org/officeDocument/2006/relationships/image" Target="../media/image10.emf"/><Relationship Id="rId5" Type="http://schemas.openxmlformats.org/officeDocument/2006/relationships/slideLayout" Target="../slideLayouts/slideLayout32.xml"/><Relationship Id="rId61" Type="http://schemas.openxmlformats.org/officeDocument/2006/relationships/tags" Target="../tags/tag67.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theme" Target="../theme/theme3.xml"/><Relationship Id="rId48" Type="http://schemas.openxmlformats.org/officeDocument/2006/relationships/tags" Target="../tags/tag54.xml"/><Relationship Id="rId56" Type="http://schemas.openxmlformats.org/officeDocument/2006/relationships/tags" Target="../tags/tag62.xml"/><Relationship Id="rId64" Type="http://schemas.openxmlformats.org/officeDocument/2006/relationships/tags" Target="../tags/tag70.xml"/><Relationship Id="rId69" Type="http://schemas.openxmlformats.org/officeDocument/2006/relationships/tags" Target="../tags/tag75.xml"/><Relationship Id="rId8" Type="http://schemas.openxmlformats.org/officeDocument/2006/relationships/slideLayout" Target="../slideLayouts/slideLayout35.xml"/><Relationship Id="rId51" Type="http://schemas.openxmlformats.org/officeDocument/2006/relationships/tags" Target="../tags/tag57.xml"/><Relationship Id="rId72" Type="http://schemas.openxmlformats.org/officeDocument/2006/relationships/tags" Target="../tags/tag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tags" Target="../tags/tag52.xml"/><Relationship Id="rId59" Type="http://schemas.openxmlformats.org/officeDocument/2006/relationships/tags" Target="../tags/tag65.xml"/><Relationship Id="rId67" Type="http://schemas.openxmlformats.org/officeDocument/2006/relationships/tags" Target="../tags/tag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tags" Target="../tags/tag60.xml"/><Relationship Id="rId62" Type="http://schemas.openxmlformats.org/officeDocument/2006/relationships/tags" Target="../tags/tag68.xml"/><Relationship Id="rId70" Type="http://schemas.openxmlformats.org/officeDocument/2006/relationships/tags" Target="../tags/tag76.xml"/><Relationship Id="rId75"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tags" Target="../tags/tag55.xml"/><Relationship Id="rId57" Type="http://schemas.openxmlformats.org/officeDocument/2006/relationships/tags" Target="../tags/tag63.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tags" Target="../tags/tag50.xml"/><Relationship Id="rId52" Type="http://schemas.openxmlformats.org/officeDocument/2006/relationships/tags" Target="../tags/tag58.xml"/><Relationship Id="rId60" Type="http://schemas.openxmlformats.org/officeDocument/2006/relationships/tags" Target="../tags/tag66.xml"/><Relationship Id="rId65" Type="http://schemas.openxmlformats.org/officeDocument/2006/relationships/tags" Target="../tags/tag71.xml"/><Relationship Id="rId73" Type="http://schemas.openxmlformats.org/officeDocument/2006/relationships/oleObject" Target="../embeddings/oleObject3.bin"/><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34" Type="http://schemas.openxmlformats.org/officeDocument/2006/relationships/slideLayout" Target="../slideLayouts/slideLayout61.xml"/><Relationship Id="rId50" Type="http://schemas.openxmlformats.org/officeDocument/2006/relationships/tags" Target="../tags/tag56.xml"/><Relationship Id="rId55" Type="http://schemas.openxmlformats.org/officeDocument/2006/relationships/tags" Target="../tags/tag61.xml"/><Relationship Id="rId7" Type="http://schemas.openxmlformats.org/officeDocument/2006/relationships/slideLayout" Target="../slideLayouts/slideLayout34.xml"/><Relationship Id="rId71" Type="http://schemas.openxmlformats.org/officeDocument/2006/relationships/tags" Target="../tags/tag77.xml"/></Relationships>
</file>

<file path=ppt/slideMasters/_rels/slideMaster4.xml.rels><?xml version="1.0" encoding="UTF-8" standalone="yes"?>
<Relationships xmlns="http://schemas.openxmlformats.org/package/2006/relationships"><Relationship Id="rId13" Type="http://schemas.openxmlformats.org/officeDocument/2006/relationships/tags" Target="../tags/tag105.xml"/><Relationship Id="rId18" Type="http://schemas.openxmlformats.org/officeDocument/2006/relationships/tags" Target="../tags/tag110.xml"/><Relationship Id="rId26" Type="http://schemas.openxmlformats.org/officeDocument/2006/relationships/tags" Target="../tags/tag118.xml"/><Relationship Id="rId3" Type="http://schemas.openxmlformats.org/officeDocument/2006/relationships/tags" Target="../tags/tag95.xml"/><Relationship Id="rId21" Type="http://schemas.openxmlformats.org/officeDocument/2006/relationships/tags" Target="../tags/tag113.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tags" Target="../tags/tag109.xml"/><Relationship Id="rId25" Type="http://schemas.openxmlformats.org/officeDocument/2006/relationships/tags" Target="../tags/tag117.xml"/><Relationship Id="rId33" Type="http://schemas.openxmlformats.org/officeDocument/2006/relationships/image" Target="../media/image10.emf"/><Relationship Id="rId2" Type="http://schemas.openxmlformats.org/officeDocument/2006/relationships/theme" Target="../theme/theme4.xml"/><Relationship Id="rId16" Type="http://schemas.openxmlformats.org/officeDocument/2006/relationships/tags" Target="../tags/tag108.xml"/><Relationship Id="rId20" Type="http://schemas.openxmlformats.org/officeDocument/2006/relationships/tags" Target="../tags/tag112.xml"/><Relationship Id="rId29" Type="http://schemas.openxmlformats.org/officeDocument/2006/relationships/tags" Target="../tags/tag121.xml"/><Relationship Id="rId1" Type="http://schemas.openxmlformats.org/officeDocument/2006/relationships/slideLayout" Target="../slideLayouts/slideLayout70.x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tags" Target="../tags/tag116.xml"/><Relationship Id="rId32" Type="http://schemas.openxmlformats.org/officeDocument/2006/relationships/oleObject" Target="../embeddings/oleObject3.bin"/><Relationship Id="rId5" Type="http://schemas.openxmlformats.org/officeDocument/2006/relationships/tags" Target="../tags/tag97.xml"/><Relationship Id="rId15" Type="http://schemas.openxmlformats.org/officeDocument/2006/relationships/tags" Target="../tags/tag107.xml"/><Relationship Id="rId23" Type="http://schemas.openxmlformats.org/officeDocument/2006/relationships/tags" Target="../tags/tag115.xml"/><Relationship Id="rId28" Type="http://schemas.openxmlformats.org/officeDocument/2006/relationships/tags" Target="../tags/tag120.xml"/><Relationship Id="rId10" Type="http://schemas.openxmlformats.org/officeDocument/2006/relationships/tags" Target="../tags/tag102.xml"/><Relationship Id="rId19" Type="http://schemas.openxmlformats.org/officeDocument/2006/relationships/tags" Target="../tags/tag111.xml"/><Relationship Id="rId31" Type="http://schemas.openxmlformats.org/officeDocument/2006/relationships/tags" Target="../tags/tag123.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tags" Target="../tags/tag114.xml"/><Relationship Id="rId27" Type="http://schemas.openxmlformats.org/officeDocument/2006/relationships/tags" Target="../tags/tag119.xml"/><Relationship Id="rId30" Type="http://schemas.openxmlformats.org/officeDocument/2006/relationships/tags" Target="../tags/tag122.xml"/><Relationship Id="rId8" Type="http://schemas.openxmlformats.org/officeDocument/2006/relationships/tags" Target="../tags/tag10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ags" Target="../tags/tag125.xml"/><Relationship Id="rId39" Type="http://schemas.openxmlformats.org/officeDocument/2006/relationships/tags" Target="../tags/tag138.xml"/><Relationship Id="rId21" Type="http://schemas.openxmlformats.org/officeDocument/2006/relationships/slideLayout" Target="../slideLayouts/slideLayout91.xml"/><Relationship Id="rId34" Type="http://schemas.openxmlformats.org/officeDocument/2006/relationships/tags" Target="../tags/tag133.xml"/><Relationship Id="rId42" Type="http://schemas.openxmlformats.org/officeDocument/2006/relationships/tags" Target="../tags/tag141.xml"/><Relationship Id="rId47" Type="http://schemas.openxmlformats.org/officeDocument/2006/relationships/tags" Target="../tags/tag146.xml"/><Relationship Id="rId50" Type="http://schemas.openxmlformats.org/officeDocument/2006/relationships/tags" Target="../tags/tag149.xml"/><Relationship Id="rId55" Type="http://schemas.openxmlformats.org/officeDocument/2006/relationships/image" Target="../media/image10.emf"/><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tags" Target="../tags/tag128.xml"/><Relationship Id="rId11" Type="http://schemas.openxmlformats.org/officeDocument/2006/relationships/slideLayout" Target="../slideLayouts/slideLayout81.xml"/><Relationship Id="rId24" Type="http://schemas.openxmlformats.org/officeDocument/2006/relationships/theme" Target="../theme/theme5.xml"/><Relationship Id="rId32" Type="http://schemas.openxmlformats.org/officeDocument/2006/relationships/tags" Target="../tags/tag131.xml"/><Relationship Id="rId37" Type="http://schemas.openxmlformats.org/officeDocument/2006/relationships/tags" Target="../tags/tag136.xml"/><Relationship Id="rId40" Type="http://schemas.openxmlformats.org/officeDocument/2006/relationships/tags" Target="../tags/tag139.xml"/><Relationship Id="rId45" Type="http://schemas.openxmlformats.org/officeDocument/2006/relationships/tags" Target="../tags/tag144.xml"/><Relationship Id="rId53" Type="http://schemas.openxmlformats.org/officeDocument/2006/relationships/tags" Target="../tags/tag152.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tags" Target="../tags/tag130.xml"/><Relationship Id="rId44" Type="http://schemas.openxmlformats.org/officeDocument/2006/relationships/tags" Target="../tags/tag143.xml"/><Relationship Id="rId52" Type="http://schemas.openxmlformats.org/officeDocument/2006/relationships/tags" Target="../tags/tag15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tags" Target="../tags/tag126.xml"/><Relationship Id="rId30" Type="http://schemas.openxmlformats.org/officeDocument/2006/relationships/tags" Target="../tags/tag129.xml"/><Relationship Id="rId35" Type="http://schemas.openxmlformats.org/officeDocument/2006/relationships/tags" Target="../tags/tag134.xml"/><Relationship Id="rId43" Type="http://schemas.openxmlformats.org/officeDocument/2006/relationships/tags" Target="../tags/tag142.xml"/><Relationship Id="rId48" Type="http://schemas.openxmlformats.org/officeDocument/2006/relationships/tags" Target="../tags/tag147.xml"/><Relationship Id="rId8" Type="http://schemas.openxmlformats.org/officeDocument/2006/relationships/slideLayout" Target="../slideLayouts/slideLayout78.xml"/><Relationship Id="rId51" Type="http://schemas.openxmlformats.org/officeDocument/2006/relationships/tags" Target="../tags/tag150.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ags" Target="../tags/tag124.xml"/><Relationship Id="rId33" Type="http://schemas.openxmlformats.org/officeDocument/2006/relationships/tags" Target="../tags/tag132.xml"/><Relationship Id="rId38" Type="http://schemas.openxmlformats.org/officeDocument/2006/relationships/tags" Target="../tags/tag137.xml"/><Relationship Id="rId46" Type="http://schemas.openxmlformats.org/officeDocument/2006/relationships/tags" Target="../tags/tag145.xml"/><Relationship Id="rId20" Type="http://schemas.openxmlformats.org/officeDocument/2006/relationships/slideLayout" Target="../slideLayouts/slideLayout90.xml"/><Relationship Id="rId41" Type="http://schemas.openxmlformats.org/officeDocument/2006/relationships/tags" Target="../tags/tag140.xml"/><Relationship Id="rId54" Type="http://schemas.openxmlformats.org/officeDocument/2006/relationships/oleObject" Target="../embeddings/oleObject3.bin"/><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tags" Target="../tags/tag127.xml"/><Relationship Id="rId36" Type="http://schemas.openxmlformats.org/officeDocument/2006/relationships/tags" Target="../tags/tag135.xml"/><Relationship Id="rId49" Type="http://schemas.openxmlformats.org/officeDocument/2006/relationships/tags" Target="../tags/tag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0DD5C2-D3B5-48DB-BEA9-D50B44156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C2FB19-EBA0-445A-91D9-AE15D59EA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547CF-2834-4132-A793-5FC3A6E13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7457F6F-EA81-4DBC-8036-C132B5C002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64557-55C0-4F4D-861C-AF3E5C135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FD206-E8CB-4706-8118-0A9E0CCD64B9}" type="slidenum">
              <a:rPr lang="en-US" smtClean="0"/>
              <a:t>‹#›</a:t>
            </a:fld>
            <a:endParaRPr lang="en-US"/>
          </a:p>
        </p:txBody>
      </p:sp>
    </p:spTree>
    <p:extLst>
      <p:ext uri="{BB962C8B-B14F-4D97-AF65-F5344CB8AC3E}">
        <p14:creationId xmlns:p14="http://schemas.microsoft.com/office/powerpoint/2010/main" val="2049570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2" r:id="rId8"/>
    <p:sldLayoutId id="2147483655" r:id="rId9"/>
    <p:sldLayoutId id="2147483656" r:id="rId10"/>
    <p:sldLayoutId id="2147483657" r:id="rId11"/>
    <p:sldLayoutId id="2147483658" r:id="rId12"/>
    <p:sldLayoutId id="2147483659" r:id="rId13"/>
    <p:sldLayoutId id="2147483664" r:id="rId14"/>
    <p:sldLayoutId id="2147483666" r:id="rId15"/>
    <p:sldLayoutId id="2147483711" r:id="rId16"/>
    <p:sldLayoutId id="2147483721" r:id="rId17"/>
    <p:sldLayoutId id="2147483722" r:id="rId18"/>
    <p:sldLayoutId id="2147483724" r:id="rId19"/>
    <p:sldLayoutId id="2147483725" r:id="rId20"/>
    <p:sldLayoutId id="2147483726"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37" imgW="270" imgH="270" progId="TCLayout.ActiveDocument.1">
                  <p:embed/>
                </p:oleObj>
              </mc:Choice>
              <mc:Fallback>
                <p:oleObj name="think-cell Slide" r:id="rId37" imgW="270" imgH="270" progId="TCLayout.ActiveDocument.1">
                  <p:embed/>
                  <p:pic>
                    <p:nvPicPr>
                      <p:cNvPr id="2" name="Object 1" hidden="1"/>
                      <p:cNvPicPr/>
                      <p:nvPr/>
                    </p:nvPicPr>
                    <p:blipFill>
                      <a:blip r:embed="rId38"/>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49030" y="329440"/>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385999"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none" baseline="0">
                <a:solidFill>
                  <a:schemeClr val="bg1"/>
                </a:solidFill>
                <a:latin typeface="Calibri" panose="020F0502020204030204" pitchFamily="34" charset="0"/>
                <a:ea typeface="+mn-ea"/>
                <a:cs typeface="Calibri" panose="020F0502020204030204" pitchFamily="34" charset="0"/>
              </a:rPr>
              <a:t>TRACKER</a:t>
            </a:r>
          </a:p>
        </p:txBody>
      </p:sp>
      <p:sp>
        <p:nvSpPr>
          <p:cNvPr id="11" name="3. Unit of measure" hidden="1"/>
          <p:cNvSpPr txBox="1">
            <a:spLocks noChangeArrowheads="1"/>
          </p:cNvSpPr>
          <p:nvPr/>
        </p:nvSpPr>
        <p:spPr bwMode="gray">
          <a:xfrm>
            <a:off x="161988" y="669802"/>
            <a:ext cx="1172548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mn-lt"/>
                <a:ea typeface="+mn-ea"/>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mn-lt"/>
                <a:ea typeface="+mn-ea"/>
              </a:rPr>
              <a:t>SOURCE: Source</a:t>
            </a:r>
          </a:p>
        </p:txBody>
      </p:sp>
      <p:sp>
        <p:nvSpPr>
          <p:cNvPr id="3" name="Text Placeholder 2"/>
          <p:cNvSpPr>
            <a:spLocks noGrp="1"/>
          </p:cNvSpPr>
          <p:nvPr>
            <p:ph type="body" idx="1"/>
          </p:nvPr>
        </p:nvSpPr>
        <p:spPr bwMode="gray">
          <a:xfrm>
            <a:off x="2729246"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4"/>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5"/>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6"/>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0"/>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1"/>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2"/>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3"/>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0"/>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8"/>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1"/>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6"/>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7"/>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2"/>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4"/>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5"/>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3"/>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2"/>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3"/>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4"/>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0"/>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1"/>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5"/>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6"/>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7"/>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8"/>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9"/>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4066535907"/>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4"/>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45"/>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49030" y="329440"/>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385999"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none" baseline="0">
                <a:solidFill>
                  <a:schemeClr val="bg1"/>
                </a:solidFill>
                <a:latin typeface="Calibri" panose="020F0502020204030204" pitchFamily="34" charset="0"/>
                <a:ea typeface="+mn-ea"/>
                <a:cs typeface="Calibri" panose="020F0502020204030204" pitchFamily="34" charset="0"/>
              </a:rPr>
              <a:t>TRACKER</a:t>
            </a:r>
          </a:p>
        </p:txBody>
      </p:sp>
      <p:sp>
        <p:nvSpPr>
          <p:cNvPr id="11" name="3. Unit of measure" hidden="1"/>
          <p:cNvSpPr txBox="1">
            <a:spLocks noChangeArrowheads="1"/>
          </p:cNvSpPr>
          <p:nvPr/>
        </p:nvSpPr>
        <p:spPr bwMode="gray">
          <a:xfrm>
            <a:off x="161988" y="669802"/>
            <a:ext cx="1172548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Calibri" panose="020F0502020204030204" pitchFamily="34" charset="0"/>
                <a:ea typeface="+mn-ea"/>
                <a:cs typeface="Calibri" panose="020F0502020204030204" pitchFamily="34" charset="0"/>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Calibri" panose="020F0502020204030204" pitchFamily="34" charset="0"/>
                <a:ea typeface="+mn-ea"/>
                <a:cs typeface="Calibri" panose="020F0502020204030204" pitchFamily="34" charset="0"/>
              </a:rPr>
              <a:t>SOURCE: Source</a:t>
            </a:r>
          </a:p>
        </p:txBody>
      </p:sp>
      <p:sp>
        <p:nvSpPr>
          <p:cNvPr id="3" name="Text Placeholder 2"/>
          <p:cNvSpPr>
            <a:spLocks noGrp="1"/>
          </p:cNvSpPr>
          <p:nvPr>
            <p:ph type="body" idx="1"/>
          </p:nvPr>
        </p:nvSpPr>
        <p:spPr bwMode="gray">
          <a:xfrm>
            <a:off x="2729246" y="2606569"/>
            <a:ext cx="5853024" cy="1130501"/>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70"/>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71"/>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72"/>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66"/>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67"/>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68"/>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69"/>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46"/>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64"/>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65"/>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47"/>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62"/>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63"/>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48"/>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60"/>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61"/>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49"/>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58"/>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59"/>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50"/>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56"/>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57"/>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51"/>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52"/>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53"/>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54"/>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55"/>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pic>
        <p:nvPicPr>
          <p:cNvPr id="61" name="Picture 60">
            <a:extLst>
              <a:ext uri="{FF2B5EF4-FFF2-40B4-BE49-F238E27FC236}">
                <a16:creationId xmlns:a16="http://schemas.microsoft.com/office/drawing/2014/main" id="{3EFA5889-520E-47BD-A4C1-0685FBB15FCF}"/>
              </a:ext>
            </a:extLst>
          </p:cNvPr>
          <p:cNvPicPr>
            <a:picLocks noChangeAspect="1"/>
          </p:cNvPicPr>
          <p:nvPr userDrawn="1"/>
        </p:nvPicPr>
        <p:blipFill>
          <a:blip r:embed="rId75">
            <a:extLst>
              <a:ext uri="{28A0092B-C50C-407E-A947-70E740481C1C}">
                <a14:useLocalDpi xmlns:a14="http://schemas.microsoft.com/office/drawing/2010/main" val="0"/>
              </a:ext>
            </a:extLst>
          </a:blip>
          <a:stretch>
            <a:fillRect/>
          </a:stretch>
        </p:blipFill>
        <p:spPr>
          <a:xfrm>
            <a:off x="10638608" y="5897880"/>
            <a:ext cx="1430383" cy="960120"/>
          </a:xfrm>
          <a:prstGeom prst="rect">
            <a:avLst/>
          </a:prstGeom>
        </p:spPr>
      </p:pic>
    </p:spTree>
    <p:extLst>
      <p:ext uri="{BB962C8B-B14F-4D97-AF65-F5344CB8AC3E}">
        <p14:creationId xmlns:p14="http://schemas.microsoft.com/office/powerpoint/2010/main" val="1841041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83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32" imgW="270" imgH="270" progId="TCLayout.ActiveDocument.1">
                  <p:embed/>
                </p:oleObj>
              </mc:Choice>
              <mc:Fallback>
                <p:oleObj name="think-cell Slide" r:id="rId32" imgW="270" imgH="270" progId="TCLayout.ActiveDocument.1">
                  <p:embed/>
                  <p:pic>
                    <p:nvPicPr>
                      <p:cNvPr id="2" name="Object 1" hidden="1"/>
                      <p:cNvPicPr/>
                      <p:nvPr/>
                    </p:nvPicPr>
                    <p:blipFill>
                      <a:blip r:embed="rId33"/>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4"/>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49030" y="329440"/>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88" y="669802"/>
            <a:ext cx="1172548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mn-lt"/>
                <a:ea typeface="+mn-ea"/>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mn-lt"/>
                <a:ea typeface="+mn-ea"/>
              </a:rPr>
              <a:t>SOURCE: Source</a:t>
            </a:r>
          </a:p>
        </p:txBody>
      </p:sp>
      <p:sp>
        <p:nvSpPr>
          <p:cNvPr id="3" name="Text Placeholder 2"/>
          <p:cNvSpPr>
            <a:spLocks noGrp="1"/>
          </p:cNvSpPr>
          <p:nvPr>
            <p:ph type="body" idx="1"/>
          </p:nvPr>
        </p:nvSpPr>
        <p:spPr bwMode="gray">
          <a:xfrm>
            <a:off x="2729246"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29"/>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0"/>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1"/>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25"/>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26"/>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27"/>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28"/>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5"/>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3"/>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6"/>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1"/>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2"/>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7"/>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19"/>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0"/>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8"/>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17"/>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18"/>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9"/>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15"/>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16"/>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0"/>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1"/>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2"/>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3"/>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4"/>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512539022"/>
      </p:ext>
    </p:extLst>
  </p:cSld>
  <p:clrMap bg1="lt1" tx1="dk1" bg2="lt2" tx2="dk2" accent1="accent1" accent2="accent2" accent3="accent3" accent4="accent4" accent5="accent5" accent6="accent6" hlink="hlink" folHlink="folHlink"/>
  <p:sldLayoutIdLst>
    <p:sldLayoutId id="2147483712" r:id="rId1"/>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5"/>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54" imgW="270" imgH="270" progId="TCLayout.ActiveDocument.1">
                  <p:embed/>
                </p:oleObj>
              </mc:Choice>
              <mc:Fallback>
                <p:oleObj name="think-cell Slide" r:id="rId54" imgW="270" imgH="270" progId="TCLayout.ActiveDocument.1">
                  <p:embed/>
                  <p:pic>
                    <p:nvPicPr>
                      <p:cNvPr id="2" name="Object 1" hidden="1"/>
                      <p:cNvPicPr/>
                      <p:nvPr/>
                    </p:nvPicPr>
                    <p:blipFill>
                      <a:blip r:embed="rId55"/>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26"/>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88" y="669802"/>
            <a:ext cx="1172548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mn-lt"/>
                <a:ea typeface="+mn-ea"/>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mn-lt"/>
                <a:ea typeface="+mn-ea"/>
              </a:rPr>
              <a:t>SOURCE: Source</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51"/>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52"/>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53"/>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47"/>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48"/>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49"/>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50"/>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27"/>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45"/>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46"/>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28"/>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43"/>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44"/>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29"/>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41"/>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42"/>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30"/>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39"/>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40"/>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31"/>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37"/>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38"/>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32"/>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33"/>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34"/>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35"/>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36"/>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31827311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08"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09" r:id="rId16"/>
    <p:sldLayoutId id="2147483742" r:id="rId17"/>
    <p:sldLayoutId id="2147483743" r:id="rId18"/>
    <p:sldLayoutId id="2147483744" r:id="rId19"/>
    <p:sldLayoutId id="2147483745" r:id="rId20"/>
    <p:sldLayoutId id="2147483747" r:id="rId21"/>
    <p:sldLayoutId id="2147483748" r:id="rId22"/>
    <p:sldLayoutId id="2147483833" r:id="rId23"/>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hyperlink" Target="https://www.njeda.com/evergreen-survey/" TargetMode="Externa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52.svg"/><Relationship Id="rId5" Type="http://schemas.openxmlformats.org/officeDocument/2006/relationships/diagramQuickStyle" Target="../diagrams/quickStyle1.xml"/><Relationship Id="rId15" Type="http://schemas.openxmlformats.org/officeDocument/2006/relationships/image" Target="../media/image1.jpeg"/><Relationship Id="rId10" Type="http://schemas.openxmlformats.org/officeDocument/2006/relationships/image" Target="../media/image51.png"/><Relationship Id="rId4" Type="http://schemas.openxmlformats.org/officeDocument/2006/relationships/diagramLayout" Target="../diagrams/layout1.xml"/><Relationship Id="rId9" Type="http://schemas.openxmlformats.org/officeDocument/2006/relationships/image" Target="../media/image50.sv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hyperlink" Target="http://www.njeda.com/evergreen" TargetMode="External"/><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image" Target="../media/image63.png"/><Relationship Id="rId16"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njeda.com/food-desert-relief-program"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Riley.Edwards@njeda.gov" TargetMode="External"/><Relationship Id="rId7" Type="http://schemas.openxmlformats.org/officeDocument/2006/relationships/image" Target="../media/image22.jpeg"/><Relationship Id="rId2" Type="http://schemas.openxmlformats.org/officeDocument/2006/relationships/hyperlink" Target="mailto:Ty.Blitstein@njeda.gov" TargetMode="External"/><Relationship Id="rId1" Type="http://schemas.openxmlformats.org/officeDocument/2006/relationships/slideLayout" Target="../slideLayouts/slideLayout17.xml"/><Relationship Id="rId6" Type="http://schemas.openxmlformats.org/officeDocument/2006/relationships/hyperlink" Target="mailto:Alexander.Pachman@njeda.gov"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hyperlink" Target="https://www.njeda.gov/food-desert-relief-tax-credit-auction/" TargetMode="External"/><Relationship Id="rId2" Type="http://schemas.openxmlformats.org/officeDocument/2006/relationships/image" Target="../media/image7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njeda.gov/food-desert-relief-tax-credit-auction/" TargetMode="External"/><Relationship Id="rId1" Type="http://schemas.openxmlformats.org/officeDocument/2006/relationships/slideLayout" Target="../slideLayouts/slideLayout21.xml"/><Relationship Id="rId5" Type="http://schemas.openxmlformats.org/officeDocument/2006/relationships/image" Target="../media/image99.png"/><Relationship Id="rId4" Type="http://schemas.openxmlformats.org/officeDocument/2006/relationships/hyperlink" Target="mailto:FDRTCAuction@njeda.gov"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s://www.njeda.gov/evergreen-corporate-tax-credit-auction/" TargetMode="External"/><Relationship Id="rId2" Type="http://schemas.openxmlformats.org/officeDocument/2006/relationships/hyperlink" Target="https://www.njeda.gov/food-desert-relief-tax-credit-auction/"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tags" Target="../tags/tag165.xml"/><Relationship Id="rId7" Type="http://schemas.openxmlformats.org/officeDocument/2006/relationships/image" Target="../media/image27.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slideLayout" Target="../slideLayouts/slideLayout6.xm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B684F-DF0B-BB1A-C994-12A572C2C12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E44D9E-2138-9E14-7419-7BC38A4B3106}"/>
              </a:ext>
            </a:extLst>
          </p:cNvPr>
          <p:cNvGrpSpPr/>
          <p:nvPr/>
        </p:nvGrpSpPr>
        <p:grpSpPr>
          <a:xfrm>
            <a:off x="78929" y="-4752"/>
            <a:ext cx="12099925" cy="6975212"/>
            <a:chOff x="0" y="0"/>
            <a:chExt cx="6186311" cy="3539274"/>
          </a:xfrm>
        </p:grpSpPr>
        <p:sp>
          <p:nvSpPr>
            <p:cNvPr id="3" name="Freeform 3">
              <a:extLst>
                <a:ext uri="{FF2B5EF4-FFF2-40B4-BE49-F238E27FC236}">
                  <a16:creationId xmlns:a16="http://schemas.microsoft.com/office/drawing/2014/main" id="{7A829F1C-8C1B-07BF-E78F-3113765C50BF}"/>
                </a:ext>
              </a:extLst>
            </p:cNvPr>
            <p:cNvSpPr/>
            <p:nvPr/>
          </p:nvSpPr>
          <p:spPr>
            <a:xfrm>
              <a:off x="0" y="0"/>
              <a:ext cx="6186311" cy="3539274"/>
            </a:xfrm>
            <a:custGeom>
              <a:avLst/>
              <a:gdLst/>
              <a:ahLst/>
              <a:cxnLst/>
              <a:rect l="l" t="t" r="r" b="b"/>
              <a:pathLst>
                <a:path w="6186311" h="3539274">
                  <a:moveTo>
                    <a:pt x="0" y="0"/>
                  </a:moveTo>
                  <a:lnTo>
                    <a:pt x="6186311" y="0"/>
                  </a:lnTo>
                  <a:lnTo>
                    <a:pt x="6186311" y="3539274"/>
                  </a:lnTo>
                  <a:lnTo>
                    <a:pt x="0" y="3539274"/>
                  </a:lnTo>
                  <a:close/>
                </a:path>
              </a:pathLst>
            </a:custGeom>
            <a:solidFill>
              <a:srgbClr val="00597C"/>
            </a:solidFill>
          </p:spPr>
          <p:txBody>
            <a:bodyPr/>
            <a:lstStyle/>
            <a:p>
              <a:endParaRPr lang="en-US"/>
            </a:p>
          </p:txBody>
        </p:sp>
      </p:grpSp>
      <p:sp>
        <p:nvSpPr>
          <p:cNvPr id="4" name="AutoShape 4">
            <a:extLst>
              <a:ext uri="{FF2B5EF4-FFF2-40B4-BE49-F238E27FC236}">
                <a16:creationId xmlns:a16="http://schemas.microsoft.com/office/drawing/2014/main" id="{AF5D7550-0EBF-51BC-74FF-2E29B22DE015}"/>
              </a:ext>
            </a:extLst>
          </p:cNvPr>
          <p:cNvSpPr/>
          <p:nvPr/>
        </p:nvSpPr>
        <p:spPr>
          <a:xfrm rot="17372542">
            <a:off x="-1897373" y="472456"/>
            <a:ext cx="8779601" cy="1808841"/>
          </a:xfrm>
          <a:prstGeom prst="rect">
            <a:avLst/>
          </a:prstGeom>
          <a:solidFill>
            <a:srgbClr val="0078AE"/>
          </a:solidFill>
        </p:spPr>
        <p:txBody>
          <a:bodyPr/>
          <a:lstStyle/>
          <a:p>
            <a:endParaRPr lang="en-US"/>
          </a:p>
        </p:txBody>
      </p:sp>
      <p:grpSp>
        <p:nvGrpSpPr>
          <p:cNvPr id="5" name="Group 5">
            <a:extLst>
              <a:ext uri="{FF2B5EF4-FFF2-40B4-BE49-F238E27FC236}">
                <a16:creationId xmlns:a16="http://schemas.microsoft.com/office/drawing/2014/main" id="{80203317-69B4-9859-69D6-6DA4DD5259F6}"/>
              </a:ext>
            </a:extLst>
          </p:cNvPr>
          <p:cNvGrpSpPr/>
          <p:nvPr/>
        </p:nvGrpSpPr>
        <p:grpSpPr>
          <a:xfrm>
            <a:off x="-2294661" y="-2159353"/>
            <a:ext cx="5136576" cy="10791608"/>
            <a:chOff x="0" y="0"/>
            <a:chExt cx="10273152" cy="21583216"/>
          </a:xfrm>
        </p:grpSpPr>
        <p:sp>
          <p:nvSpPr>
            <p:cNvPr id="6" name="AutoShape 6">
              <a:extLst>
                <a:ext uri="{FF2B5EF4-FFF2-40B4-BE49-F238E27FC236}">
                  <a16:creationId xmlns:a16="http://schemas.microsoft.com/office/drawing/2014/main" id="{7D1B8C71-2FEE-829F-6C2B-0F7A0F15FFC5}"/>
                </a:ext>
              </a:extLst>
            </p:cNvPr>
            <p:cNvSpPr/>
            <p:nvPr/>
          </p:nvSpPr>
          <p:spPr>
            <a:xfrm rot="-6233333">
              <a:off x="-2962516" y="10620281"/>
              <a:ext cx="15870831" cy="5257133"/>
            </a:xfrm>
            <a:prstGeom prst="rect">
              <a:avLst/>
            </a:prstGeom>
            <a:solidFill>
              <a:srgbClr val="FAFEFF"/>
            </a:solidFill>
          </p:spPr>
          <p:txBody>
            <a:bodyPr/>
            <a:lstStyle/>
            <a:p>
              <a:endParaRPr lang="en-US"/>
            </a:p>
          </p:txBody>
        </p:sp>
        <p:sp>
          <p:nvSpPr>
            <p:cNvPr id="7" name="AutoShape 7">
              <a:extLst>
                <a:ext uri="{FF2B5EF4-FFF2-40B4-BE49-F238E27FC236}">
                  <a16:creationId xmlns:a16="http://schemas.microsoft.com/office/drawing/2014/main" id="{F5CC9184-2980-F6C5-B677-22185F6BB2F9}"/>
                </a:ext>
              </a:extLst>
            </p:cNvPr>
            <p:cNvSpPr/>
            <p:nvPr/>
          </p:nvSpPr>
          <p:spPr>
            <a:xfrm rot="-4110353">
              <a:off x="-2754669" y="5813593"/>
              <a:ext cx="15782491" cy="4825983"/>
            </a:xfrm>
            <a:prstGeom prst="rect">
              <a:avLst/>
            </a:prstGeom>
            <a:solidFill>
              <a:srgbClr val="84BD00"/>
            </a:solidFill>
          </p:spPr>
          <p:txBody>
            <a:bodyPr/>
            <a:lstStyle/>
            <a:p>
              <a:endParaRPr lang="en-US"/>
            </a:p>
          </p:txBody>
        </p:sp>
      </p:grpSp>
      <p:sp>
        <p:nvSpPr>
          <p:cNvPr id="10" name="TextBox 9">
            <a:extLst>
              <a:ext uri="{FF2B5EF4-FFF2-40B4-BE49-F238E27FC236}">
                <a16:creationId xmlns:a16="http://schemas.microsoft.com/office/drawing/2014/main" id="{DB0863AE-6284-EAEF-DC7E-77AB1B2DB60C}"/>
              </a:ext>
            </a:extLst>
          </p:cNvPr>
          <p:cNvSpPr txBox="1"/>
          <p:nvPr/>
        </p:nvSpPr>
        <p:spPr>
          <a:xfrm>
            <a:off x="5308281" y="2427925"/>
            <a:ext cx="5872829" cy="1323439"/>
          </a:xfrm>
          <a:prstGeom prst="rect">
            <a:avLst/>
          </a:prstGeom>
          <a:noFill/>
        </p:spPr>
        <p:txBody>
          <a:bodyPr wrap="square" lIns="91440" tIns="45720" rIns="91440" bIns="45720" rtlCol="0" anchor="t">
            <a:spAutoFit/>
          </a:bodyPr>
          <a:lstStyle/>
          <a:p>
            <a:r>
              <a:rPr lang="en-US" sz="4000">
                <a:solidFill>
                  <a:schemeClr val="bg1"/>
                </a:solidFill>
                <a:latin typeface="Segoe UI Semibold"/>
                <a:cs typeface="Segoe UI Semibold"/>
              </a:rPr>
              <a:t>New Jersey Economic Development Authority</a:t>
            </a:r>
          </a:p>
        </p:txBody>
      </p:sp>
      <p:sp>
        <p:nvSpPr>
          <p:cNvPr id="11" name="TextBox 10">
            <a:extLst>
              <a:ext uri="{FF2B5EF4-FFF2-40B4-BE49-F238E27FC236}">
                <a16:creationId xmlns:a16="http://schemas.microsoft.com/office/drawing/2014/main" id="{2AB50038-0E23-E1A8-7F31-FDDE5ABE13DE}"/>
              </a:ext>
            </a:extLst>
          </p:cNvPr>
          <p:cNvSpPr txBox="1"/>
          <p:nvPr/>
        </p:nvSpPr>
        <p:spPr>
          <a:xfrm>
            <a:off x="5308281" y="3889863"/>
            <a:ext cx="8062226" cy="523220"/>
          </a:xfrm>
          <a:prstGeom prst="rect">
            <a:avLst/>
          </a:prstGeom>
          <a:noFill/>
        </p:spPr>
        <p:txBody>
          <a:bodyPr wrap="square" rtlCol="0">
            <a:spAutoFit/>
          </a:bodyPr>
          <a:lstStyle/>
          <a:p>
            <a:r>
              <a:rPr lang="en-US" sz="2800">
                <a:solidFill>
                  <a:schemeClr val="bg1"/>
                </a:solidFill>
                <a:latin typeface="Calibri Light" panose="020F0302020204030204" pitchFamily="34" charset="0"/>
                <a:cs typeface="Calibri Light" panose="020F0302020204030204" pitchFamily="34" charset="0"/>
              </a:rPr>
              <a:t>Corporate Tax Credit Auction Overview</a:t>
            </a:r>
          </a:p>
        </p:txBody>
      </p:sp>
      <p:pic>
        <p:nvPicPr>
          <p:cNvPr id="14" name="Picture 13">
            <a:extLst>
              <a:ext uri="{FF2B5EF4-FFF2-40B4-BE49-F238E27FC236}">
                <a16:creationId xmlns:a16="http://schemas.microsoft.com/office/drawing/2014/main" id="{7F52E391-58D8-2BBE-6737-C7B746461A0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966960" y="5941997"/>
            <a:ext cx="1696720" cy="648456"/>
          </a:xfrm>
          <a:prstGeom prst="rect">
            <a:avLst/>
          </a:prstGeom>
        </p:spPr>
      </p:pic>
    </p:spTree>
    <p:extLst>
      <p:ext uri="{BB962C8B-B14F-4D97-AF65-F5344CB8AC3E}">
        <p14:creationId xmlns:p14="http://schemas.microsoft.com/office/powerpoint/2010/main" val="682817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D558BC-CBD7-3F8D-F0E5-132450E573A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50D10DCD-5F00-4C45-D815-317DCEE85224}"/>
              </a:ext>
            </a:extLst>
          </p:cNvPr>
          <p:cNvSpPr/>
          <p:nvPr/>
        </p:nvSpPr>
        <p:spPr>
          <a:xfrm>
            <a:off x="144811" y="288796"/>
            <a:ext cx="12322492" cy="492443"/>
          </a:xfrm>
          <a:prstGeom prst="rect">
            <a:avLst/>
          </a:prstGeom>
        </p:spPr>
        <p:txBody>
          <a:bodyPr wrap="square">
            <a:spAutoFit/>
          </a:bodyPr>
          <a:lstStyle/>
          <a:p>
            <a:pPr marL="114300" marR="0" lvl="1" indent="0" algn="l" defTabSz="914400" rtl="0" eaLnBrk="1" fontAlgn="auto" latinLnBrk="0" hangingPunct="1">
              <a:lnSpc>
                <a:spcPct val="100000"/>
              </a:lnSpc>
              <a:spcBef>
                <a:spcPts val="1200"/>
              </a:spcBef>
              <a:spcAft>
                <a:spcPts val="0"/>
              </a:spcAft>
              <a:buClr>
                <a:srgbClr val="799B3E"/>
              </a:buClr>
              <a:buSzTx/>
              <a:buFontTx/>
              <a:buNone/>
              <a:tabLst/>
              <a:defRPr/>
            </a:pPr>
            <a:r>
              <a:rPr lang="en-US" sz="2600" b="1">
                <a:solidFill>
                  <a:schemeClr val="tx2"/>
                </a:solidFill>
                <a:latin typeface="Calibri" panose="020F0502020204030204"/>
              </a:rPr>
              <a:t>Bid Scoring</a:t>
            </a:r>
            <a:endParaRPr kumimoji="0" lang="en-US" sz="2600"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31" name="Slide Number Placeholder 4">
            <a:extLst>
              <a:ext uri="{FF2B5EF4-FFF2-40B4-BE49-F238E27FC236}">
                <a16:creationId xmlns:a16="http://schemas.microsoft.com/office/drawing/2014/main" id="{7B2AC810-7B55-D87F-4716-F6EB1DDEDBB3}"/>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10</a:t>
            </a:fld>
            <a:endParaRPr lang="en-US" sz="1100" b="1"/>
          </a:p>
        </p:txBody>
      </p:sp>
      <p:sp>
        <p:nvSpPr>
          <p:cNvPr id="5" name="TextBox 4">
            <a:extLst>
              <a:ext uri="{FF2B5EF4-FFF2-40B4-BE49-F238E27FC236}">
                <a16:creationId xmlns:a16="http://schemas.microsoft.com/office/drawing/2014/main" id="{F4B71013-8A29-9DF5-A923-4D9600BB9EA4}"/>
              </a:ext>
            </a:extLst>
          </p:cNvPr>
          <p:cNvSpPr txBox="1"/>
          <p:nvPr/>
        </p:nvSpPr>
        <p:spPr>
          <a:xfrm>
            <a:off x="59872" y="6540127"/>
            <a:ext cx="5606022" cy="261610"/>
          </a:xfrm>
          <a:prstGeom prst="rect">
            <a:avLst/>
          </a:prstGeom>
          <a:noFill/>
        </p:spPr>
        <p:txBody>
          <a:bodyPr wrap="none" rtlCol="0">
            <a:spAutoFit/>
          </a:bodyPr>
          <a:lstStyle/>
          <a:p>
            <a:r>
              <a:rPr lang="en-US" sz="1100">
                <a:solidFill>
                  <a:schemeClr val="bg1"/>
                </a:solidFill>
              </a:rPr>
              <a:t>*Additional Examples: </a:t>
            </a:r>
            <a:r>
              <a:rPr lang="en-US" sz="1100" b="1" u="sng">
                <a:solidFill>
                  <a:schemeClr val="bg1"/>
                </a:solidFill>
              </a:rPr>
              <a:t>www.njeda.com/evergreen-corporate-tax-credit-bidder-january-2022</a:t>
            </a:r>
            <a:r>
              <a:rPr lang="en-US" sz="1100" b="1">
                <a:solidFill>
                  <a:schemeClr val="bg1"/>
                </a:solidFill>
              </a:rPr>
              <a:t> </a:t>
            </a:r>
          </a:p>
        </p:txBody>
      </p:sp>
      <p:sp>
        <p:nvSpPr>
          <p:cNvPr id="21" name="Slide Number Placeholder 4">
            <a:extLst>
              <a:ext uri="{FF2B5EF4-FFF2-40B4-BE49-F238E27FC236}">
                <a16:creationId xmlns:a16="http://schemas.microsoft.com/office/drawing/2014/main" id="{8C4B02C6-B534-E5AC-ADBF-539D3BE1187D}"/>
              </a:ext>
            </a:extLst>
          </p:cNvPr>
          <p:cNvSpPr txBox="1">
            <a:spLocks/>
          </p:cNvSpPr>
          <p:nvPr/>
        </p:nvSpPr>
        <p:spPr>
          <a:xfrm>
            <a:off x="10104120" y="6397601"/>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solidFill>
                  <a:schemeClr val="bg1"/>
                </a:solidFill>
              </a:rPr>
              <a:pPr/>
              <a:t>10</a:t>
            </a:fld>
            <a:endParaRPr lang="en-US" sz="1100" b="1">
              <a:solidFill>
                <a:schemeClr val="bg1"/>
              </a:solidFill>
            </a:endParaRPr>
          </a:p>
        </p:txBody>
      </p:sp>
      <p:sp>
        <p:nvSpPr>
          <p:cNvPr id="3" name="Rectangle 2">
            <a:extLst>
              <a:ext uri="{FF2B5EF4-FFF2-40B4-BE49-F238E27FC236}">
                <a16:creationId xmlns:a16="http://schemas.microsoft.com/office/drawing/2014/main" id="{81FA0829-4546-8A71-FD61-4F5BE336CFF2}"/>
              </a:ext>
            </a:extLst>
          </p:cNvPr>
          <p:cNvSpPr/>
          <p:nvPr/>
        </p:nvSpPr>
        <p:spPr>
          <a:xfrm>
            <a:off x="353961" y="907777"/>
            <a:ext cx="11098012" cy="1015663"/>
          </a:xfrm>
          <a:prstGeom prst="rect">
            <a:avLst/>
          </a:prstGeom>
          <a:solidFill>
            <a:schemeClr val="tx2"/>
          </a:solidFill>
          <a:ln w="19050">
            <a:solidFill>
              <a:srgbClr val="000000"/>
            </a:solidFill>
          </a:ln>
        </p:spPr>
        <p:txBody>
          <a:bodyPr wrap="square" lIns="91440" tIns="45720" rIns="91440" bIns="45720" anchor="t">
            <a:spAutoFit/>
          </a:bodyPr>
          <a:lstStyle/>
          <a:p>
            <a:pPr marL="0" lvl="2" algn="just">
              <a:spcAft>
                <a:spcPts val="1200"/>
              </a:spcAft>
              <a:buClr>
                <a:schemeClr val="tx1"/>
              </a:buClr>
            </a:pPr>
            <a:r>
              <a:rPr lang="en-US" sz="2000">
                <a:solidFill>
                  <a:schemeClr val="bg1"/>
                </a:solidFill>
              </a:rPr>
              <a:t>Total bid scores will be calculated by adding the financial bid score and the strategic commitment score for each applicant. The relative rank of applicant scores will be used to determine priority for tax credit awards and potential proration percentages should the auction be oversubscribed. </a:t>
            </a:r>
          </a:p>
        </p:txBody>
      </p:sp>
      <p:graphicFrame>
        <p:nvGraphicFramePr>
          <p:cNvPr id="6" name="Table 5">
            <a:extLst>
              <a:ext uri="{FF2B5EF4-FFF2-40B4-BE49-F238E27FC236}">
                <a16:creationId xmlns:a16="http://schemas.microsoft.com/office/drawing/2014/main" id="{5C9A2236-93BB-119F-8FBE-E1ECAEFAAA97}"/>
              </a:ext>
            </a:extLst>
          </p:cNvPr>
          <p:cNvGraphicFramePr>
            <a:graphicFrameLocks noGrp="1"/>
          </p:cNvGraphicFramePr>
          <p:nvPr>
            <p:extLst>
              <p:ext uri="{D42A27DB-BD31-4B8C-83A1-F6EECF244321}">
                <p14:modId xmlns:p14="http://schemas.microsoft.com/office/powerpoint/2010/main" val="3289140556"/>
              </p:ext>
            </p:extLst>
          </p:nvPr>
        </p:nvGraphicFramePr>
        <p:xfrm>
          <a:off x="353961" y="5397926"/>
          <a:ext cx="8839200" cy="741680"/>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537937858"/>
                    </a:ext>
                  </a:extLst>
                </a:gridCol>
                <a:gridCol w="2946400">
                  <a:extLst>
                    <a:ext uri="{9D8B030D-6E8A-4147-A177-3AD203B41FA5}">
                      <a16:colId xmlns:a16="http://schemas.microsoft.com/office/drawing/2014/main" val="2025799821"/>
                    </a:ext>
                  </a:extLst>
                </a:gridCol>
                <a:gridCol w="2946400">
                  <a:extLst>
                    <a:ext uri="{9D8B030D-6E8A-4147-A177-3AD203B41FA5}">
                      <a16:colId xmlns:a16="http://schemas.microsoft.com/office/drawing/2014/main" val="1968888952"/>
                    </a:ext>
                  </a:extLst>
                </a:gridCol>
              </a:tblGrid>
              <a:tr h="370840">
                <a:tc>
                  <a:txBody>
                    <a:bodyPr/>
                    <a:lstStyle/>
                    <a:p>
                      <a:pPr algn="ctr"/>
                      <a:r>
                        <a:rPr lang="en-US"/>
                        <a:t>Financial Bid Score</a:t>
                      </a:r>
                    </a:p>
                  </a:txBody>
                  <a:tcPr>
                    <a:solidFill>
                      <a:schemeClr val="tx2"/>
                    </a:solidFill>
                  </a:tcPr>
                </a:tc>
                <a:tc>
                  <a:txBody>
                    <a:bodyPr/>
                    <a:lstStyle/>
                    <a:p>
                      <a:pPr algn="ctr"/>
                      <a:r>
                        <a:rPr lang="en-US"/>
                        <a:t>Strategic Commitment Score</a:t>
                      </a:r>
                    </a:p>
                  </a:txBody>
                  <a:tcPr>
                    <a:solidFill>
                      <a:schemeClr val="tx2"/>
                    </a:solidFill>
                  </a:tcPr>
                </a:tc>
                <a:tc>
                  <a:txBody>
                    <a:bodyPr/>
                    <a:lstStyle/>
                    <a:p>
                      <a:pPr algn="ctr"/>
                      <a:r>
                        <a:rPr lang="en-US"/>
                        <a:t>Total Score</a:t>
                      </a:r>
                    </a:p>
                  </a:txBody>
                  <a:tcPr>
                    <a:solidFill>
                      <a:schemeClr val="tx2"/>
                    </a:solidFill>
                  </a:tcPr>
                </a:tc>
                <a:extLst>
                  <a:ext uri="{0D108BD9-81ED-4DB2-BD59-A6C34878D82A}">
                    <a16:rowId xmlns:a16="http://schemas.microsoft.com/office/drawing/2014/main" val="2713211433"/>
                  </a:ext>
                </a:extLst>
              </a:tr>
              <a:tr h="370840">
                <a:tc>
                  <a:txBody>
                    <a:bodyPr/>
                    <a:lstStyle/>
                    <a:p>
                      <a:pPr algn="ctr"/>
                      <a:r>
                        <a:rPr lang="en-US">
                          <a:solidFill>
                            <a:srgbClr val="000000"/>
                          </a:solidFill>
                        </a:rPr>
                        <a:t>0.75</a:t>
                      </a:r>
                    </a:p>
                  </a:txBody>
                  <a:tcPr/>
                </a:tc>
                <a:tc>
                  <a:txBody>
                    <a:bodyPr/>
                    <a:lstStyle/>
                    <a:p>
                      <a:pPr algn="ctr"/>
                      <a:r>
                        <a:rPr lang="en-US">
                          <a:solidFill>
                            <a:srgbClr val="000000"/>
                          </a:solidFill>
                        </a:rPr>
                        <a:t>0.05</a:t>
                      </a:r>
                    </a:p>
                  </a:txBody>
                  <a:tcPr/>
                </a:tc>
                <a:tc>
                  <a:txBody>
                    <a:bodyPr/>
                    <a:lstStyle/>
                    <a:p>
                      <a:pPr algn="ctr"/>
                      <a:r>
                        <a:rPr lang="en-US">
                          <a:solidFill>
                            <a:srgbClr val="000000"/>
                          </a:solidFill>
                        </a:rPr>
                        <a:t>0.80</a:t>
                      </a:r>
                    </a:p>
                  </a:txBody>
                  <a:tcPr/>
                </a:tc>
                <a:extLst>
                  <a:ext uri="{0D108BD9-81ED-4DB2-BD59-A6C34878D82A}">
                    <a16:rowId xmlns:a16="http://schemas.microsoft.com/office/drawing/2014/main" val="1083276532"/>
                  </a:ext>
                </a:extLst>
              </a:tr>
            </a:tbl>
          </a:graphicData>
        </a:graphic>
      </p:graphicFrame>
      <p:sp>
        <p:nvSpPr>
          <p:cNvPr id="7" name="Rectangle 6">
            <a:extLst>
              <a:ext uri="{FF2B5EF4-FFF2-40B4-BE49-F238E27FC236}">
                <a16:creationId xmlns:a16="http://schemas.microsoft.com/office/drawing/2014/main" id="{CC216108-2CA4-B3EA-F9BA-C5DA33C2A185}"/>
              </a:ext>
            </a:extLst>
          </p:cNvPr>
          <p:cNvSpPr/>
          <p:nvPr/>
        </p:nvSpPr>
        <p:spPr>
          <a:xfrm>
            <a:off x="353961" y="2461243"/>
            <a:ext cx="9969910" cy="2246769"/>
          </a:xfrm>
          <a:prstGeom prst="rect">
            <a:avLst/>
          </a:prstGeom>
          <a:solidFill>
            <a:schemeClr val="bg1"/>
          </a:solidFill>
          <a:ln w="19050">
            <a:noFill/>
          </a:ln>
        </p:spPr>
        <p:txBody>
          <a:bodyPr wrap="square" lIns="91440" tIns="45720" rIns="91440" bIns="45720" anchor="t">
            <a:spAutoFit/>
          </a:bodyPr>
          <a:lstStyle/>
          <a:p>
            <a:pPr marL="0" lvl="2">
              <a:spcAft>
                <a:spcPts val="1200"/>
              </a:spcAft>
              <a:buClr>
                <a:schemeClr val="tx1"/>
              </a:buClr>
            </a:pPr>
            <a:r>
              <a:rPr lang="en-US" sz="2000" b="1">
                <a:solidFill>
                  <a:srgbClr val="000000"/>
                </a:solidFill>
              </a:rPr>
              <a:t>Bid Example:</a:t>
            </a:r>
          </a:p>
          <a:p>
            <a:pPr marL="0" lvl="2" algn="just">
              <a:spcAft>
                <a:spcPts val="1200"/>
              </a:spcAft>
              <a:buClr>
                <a:schemeClr val="tx1"/>
              </a:buClr>
            </a:pPr>
            <a:r>
              <a:rPr lang="en-US" sz="2000">
                <a:solidFill>
                  <a:srgbClr val="000000"/>
                </a:solidFill>
              </a:rPr>
              <a:t>Purchase Offer: $7,500,000</a:t>
            </a:r>
          </a:p>
          <a:p>
            <a:pPr marL="0" lvl="2" algn="just">
              <a:spcAft>
                <a:spcPts val="1200"/>
              </a:spcAft>
              <a:buClr>
                <a:schemeClr val="tx1"/>
              </a:buClr>
            </a:pPr>
            <a:r>
              <a:rPr lang="en-US" sz="2000">
                <a:solidFill>
                  <a:srgbClr val="000000"/>
                </a:solidFill>
              </a:rPr>
              <a:t>Amount of Tax Credits Requested: $10,000,000</a:t>
            </a:r>
          </a:p>
          <a:p>
            <a:pPr marL="0" lvl="2" algn="just">
              <a:spcAft>
                <a:spcPts val="1200"/>
              </a:spcAft>
              <a:buClr>
                <a:schemeClr val="tx1"/>
              </a:buClr>
            </a:pPr>
            <a:r>
              <a:rPr lang="en-US" sz="2000">
                <a:solidFill>
                  <a:srgbClr val="000000"/>
                </a:solidFill>
              </a:rPr>
              <a:t>Strategic Commitment Financial Cost: $400,000</a:t>
            </a:r>
          </a:p>
          <a:p>
            <a:pPr marL="0" lvl="2" algn="just">
              <a:spcAft>
                <a:spcPts val="1200"/>
              </a:spcAft>
              <a:buClr>
                <a:schemeClr val="tx1"/>
              </a:buClr>
            </a:pPr>
            <a:r>
              <a:rPr lang="en-US" sz="2000">
                <a:solidFill>
                  <a:srgbClr val="000000"/>
                </a:solidFill>
              </a:rPr>
              <a:t>Strategic Commitment In-kind Cost: $100,000</a:t>
            </a:r>
          </a:p>
        </p:txBody>
      </p:sp>
    </p:spTree>
    <p:extLst>
      <p:ext uri="{BB962C8B-B14F-4D97-AF65-F5344CB8AC3E}">
        <p14:creationId xmlns:p14="http://schemas.microsoft.com/office/powerpoint/2010/main" val="289058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51A00-AD0A-5785-7029-7DFAE4C57C0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1650CCF0-7AC8-17A9-577C-89393E4F36BA}"/>
              </a:ext>
            </a:extLst>
          </p:cNvPr>
          <p:cNvSpPr/>
          <p:nvPr/>
        </p:nvSpPr>
        <p:spPr>
          <a:xfrm>
            <a:off x="144811" y="288796"/>
            <a:ext cx="12322492" cy="492443"/>
          </a:xfrm>
          <a:prstGeom prst="rect">
            <a:avLst/>
          </a:prstGeom>
        </p:spPr>
        <p:txBody>
          <a:bodyPr wrap="square">
            <a:spAutoFit/>
          </a:bodyPr>
          <a:lstStyle/>
          <a:p>
            <a:pPr marL="114300" marR="0" lvl="1" indent="0" algn="l" defTabSz="914400" rtl="0" eaLnBrk="1" fontAlgn="auto" latinLnBrk="0" hangingPunct="1">
              <a:lnSpc>
                <a:spcPct val="100000"/>
              </a:lnSpc>
              <a:spcBef>
                <a:spcPts val="1200"/>
              </a:spcBef>
              <a:spcAft>
                <a:spcPts val="0"/>
              </a:spcAft>
              <a:buClr>
                <a:srgbClr val="799B3E"/>
              </a:buClr>
              <a:buSzTx/>
              <a:buFontTx/>
              <a:buNone/>
              <a:tabLst/>
              <a:defRPr/>
            </a:pPr>
            <a:r>
              <a:rPr lang="en-US" sz="2600" b="1">
                <a:solidFill>
                  <a:schemeClr val="tx2"/>
                </a:solidFill>
                <a:latin typeface="Calibri" panose="020F0502020204030204"/>
              </a:rPr>
              <a:t>Proration Example</a:t>
            </a:r>
            <a:endParaRPr kumimoji="0" lang="en-US" sz="2600"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31" name="Slide Number Placeholder 4">
            <a:extLst>
              <a:ext uri="{FF2B5EF4-FFF2-40B4-BE49-F238E27FC236}">
                <a16:creationId xmlns:a16="http://schemas.microsoft.com/office/drawing/2014/main" id="{E9CCBED9-2F43-CCE0-30C3-BE1479BCF917}"/>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11</a:t>
            </a:fld>
            <a:endParaRPr lang="en-US" sz="1100" b="1"/>
          </a:p>
        </p:txBody>
      </p:sp>
      <p:sp>
        <p:nvSpPr>
          <p:cNvPr id="5" name="TextBox 4">
            <a:extLst>
              <a:ext uri="{FF2B5EF4-FFF2-40B4-BE49-F238E27FC236}">
                <a16:creationId xmlns:a16="http://schemas.microsoft.com/office/drawing/2014/main" id="{5B8CAC81-F8BB-985B-E981-A4FFA4E2E566}"/>
              </a:ext>
            </a:extLst>
          </p:cNvPr>
          <p:cNvSpPr txBox="1"/>
          <p:nvPr/>
        </p:nvSpPr>
        <p:spPr>
          <a:xfrm>
            <a:off x="59872" y="6540127"/>
            <a:ext cx="5606022" cy="261610"/>
          </a:xfrm>
          <a:prstGeom prst="rect">
            <a:avLst/>
          </a:prstGeom>
          <a:noFill/>
        </p:spPr>
        <p:txBody>
          <a:bodyPr wrap="none" rtlCol="0">
            <a:spAutoFit/>
          </a:bodyPr>
          <a:lstStyle/>
          <a:p>
            <a:r>
              <a:rPr lang="en-US" sz="1100">
                <a:solidFill>
                  <a:schemeClr val="bg1"/>
                </a:solidFill>
              </a:rPr>
              <a:t>*Additional Examples: </a:t>
            </a:r>
            <a:r>
              <a:rPr lang="en-US" sz="1100" b="1" u="sng">
                <a:solidFill>
                  <a:schemeClr val="bg1"/>
                </a:solidFill>
              </a:rPr>
              <a:t>www.njeda.com/evergreen-corporate-tax-credit-bidder-january-2022</a:t>
            </a:r>
            <a:r>
              <a:rPr lang="en-US" sz="1100" b="1">
                <a:solidFill>
                  <a:schemeClr val="bg1"/>
                </a:solidFill>
              </a:rPr>
              <a:t> </a:t>
            </a:r>
          </a:p>
        </p:txBody>
      </p:sp>
      <p:sp>
        <p:nvSpPr>
          <p:cNvPr id="21" name="Slide Number Placeholder 4">
            <a:extLst>
              <a:ext uri="{FF2B5EF4-FFF2-40B4-BE49-F238E27FC236}">
                <a16:creationId xmlns:a16="http://schemas.microsoft.com/office/drawing/2014/main" id="{587FBC2C-1B12-21B9-2429-7FB0E37E5BDD}"/>
              </a:ext>
            </a:extLst>
          </p:cNvPr>
          <p:cNvSpPr txBox="1">
            <a:spLocks/>
          </p:cNvSpPr>
          <p:nvPr/>
        </p:nvSpPr>
        <p:spPr>
          <a:xfrm>
            <a:off x="10104120" y="6397601"/>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solidFill>
                  <a:schemeClr val="bg1"/>
                </a:solidFill>
              </a:rPr>
              <a:pPr/>
              <a:t>11</a:t>
            </a:fld>
            <a:endParaRPr lang="en-US" sz="1100" b="1">
              <a:solidFill>
                <a:schemeClr val="bg1"/>
              </a:solidFill>
            </a:endParaRPr>
          </a:p>
        </p:txBody>
      </p:sp>
      <p:pic>
        <p:nvPicPr>
          <p:cNvPr id="9" name="Picture 8">
            <a:extLst>
              <a:ext uri="{FF2B5EF4-FFF2-40B4-BE49-F238E27FC236}">
                <a16:creationId xmlns:a16="http://schemas.microsoft.com/office/drawing/2014/main" id="{C57F6721-726F-2326-D72F-EE3D592CD6F4}"/>
              </a:ext>
            </a:extLst>
          </p:cNvPr>
          <p:cNvPicPr>
            <a:picLocks noChangeAspect="1"/>
          </p:cNvPicPr>
          <p:nvPr/>
        </p:nvPicPr>
        <p:blipFill>
          <a:blip r:embed="rId3"/>
          <a:stretch>
            <a:fillRect/>
          </a:stretch>
        </p:blipFill>
        <p:spPr>
          <a:xfrm>
            <a:off x="396107" y="3132714"/>
            <a:ext cx="8400554" cy="2912192"/>
          </a:xfrm>
          <a:prstGeom prst="rect">
            <a:avLst/>
          </a:prstGeom>
        </p:spPr>
      </p:pic>
      <p:sp>
        <p:nvSpPr>
          <p:cNvPr id="10" name="Rectangle 9">
            <a:extLst>
              <a:ext uri="{FF2B5EF4-FFF2-40B4-BE49-F238E27FC236}">
                <a16:creationId xmlns:a16="http://schemas.microsoft.com/office/drawing/2014/main" id="{A99DC274-F0C5-83AF-E70C-23E6B7C9C477}"/>
              </a:ext>
            </a:extLst>
          </p:cNvPr>
          <p:cNvSpPr/>
          <p:nvPr/>
        </p:nvSpPr>
        <p:spPr>
          <a:xfrm>
            <a:off x="265470" y="881033"/>
            <a:ext cx="11098012" cy="1631216"/>
          </a:xfrm>
          <a:prstGeom prst="rect">
            <a:avLst/>
          </a:prstGeom>
          <a:solidFill>
            <a:schemeClr val="tx2"/>
          </a:solidFill>
          <a:ln w="19050">
            <a:solidFill>
              <a:srgbClr val="000000"/>
            </a:solidFill>
          </a:ln>
        </p:spPr>
        <p:txBody>
          <a:bodyPr wrap="square" lIns="91440" tIns="45720" rIns="91440" bIns="45720" anchor="t">
            <a:spAutoFit/>
          </a:bodyPr>
          <a:lstStyle/>
          <a:p>
            <a:pPr marL="0" lvl="2" algn="just">
              <a:spcAft>
                <a:spcPts val="1200"/>
              </a:spcAft>
              <a:buClr>
                <a:schemeClr val="tx1"/>
              </a:buClr>
            </a:pPr>
            <a:r>
              <a:rPr lang="en-US" sz="2000">
                <a:solidFill>
                  <a:schemeClr val="bg1"/>
                </a:solidFill>
              </a:rPr>
              <a:t>If the Auction is oversubscribed, bids are ranked in sequential order from the highest to the lowest total score. The allocation of credits available to each purchaser (above the minimum $500,000) decreases in equal increments based on relative score of the purchaser. Higher ranked applicants received a greater proportion of their requested amount of tax credits, while the lower ranked applicants received a smaller award as percentage of the total requested. </a:t>
            </a:r>
          </a:p>
        </p:txBody>
      </p:sp>
      <p:sp>
        <p:nvSpPr>
          <p:cNvPr id="11" name="TextBox 10">
            <a:extLst>
              <a:ext uri="{FF2B5EF4-FFF2-40B4-BE49-F238E27FC236}">
                <a16:creationId xmlns:a16="http://schemas.microsoft.com/office/drawing/2014/main" id="{FB1E5AFB-8EF1-4B8A-6681-57E94B3489FC}"/>
              </a:ext>
            </a:extLst>
          </p:cNvPr>
          <p:cNvSpPr txBox="1"/>
          <p:nvPr/>
        </p:nvSpPr>
        <p:spPr>
          <a:xfrm>
            <a:off x="265470" y="6079351"/>
            <a:ext cx="11227161" cy="276999"/>
          </a:xfrm>
          <a:prstGeom prst="rect">
            <a:avLst/>
          </a:prstGeom>
          <a:noFill/>
        </p:spPr>
        <p:txBody>
          <a:bodyPr wrap="square" lIns="91440" tIns="45720" rIns="91440" bIns="45720" rtlCol="0" anchor="t">
            <a:spAutoFit/>
          </a:bodyPr>
          <a:lstStyle/>
          <a:p>
            <a:r>
              <a:rPr lang="en-US" sz="1200" i="1">
                <a:solidFill>
                  <a:srgbClr val="000000"/>
                </a:solidFill>
              </a:rPr>
              <a:t>*Percent of requested tax credits, above the $500,000 Program minimum, awarded.</a:t>
            </a:r>
            <a:endParaRPr lang="en-US" sz="1200" i="1">
              <a:solidFill>
                <a:srgbClr val="000000"/>
              </a:solidFill>
              <a:ea typeface="Calibri" panose="020F0502020204030204"/>
              <a:cs typeface="Calibri" panose="020F0502020204030204"/>
            </a:endParaRPr>
          </a:p>
        </p:txBody>
      </p:sp>
    </p:spTree>
    <p:extLst>
      <p:ext uri="{BB962C8B-B14F-4D97-AF65-F5344CB8AC3E}">
        <p14:creationId xmlns:p14="http://schemas.microsoft.com/office/powerpoint/2010/main" val="2140178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5D9F912-6C86-463D-B161-03718550C8D1}"/>
              </a:ext>
            </a:extLst>
          </p:cNvPr>
          <p:cNvGraphicFramePr/>
          <p:nvPr>
            <p:extLst>
              <p:ext uri="{D42A27DB-BD31-4B8C-83A1-F6EECF244321}">
                <p14:modId xmlns:p14="http://schemas.microsoft.com/office/powerpoint/2010/main" val="1622670613"/>
              </p:ext>
            </p:extLst>
          </p:nvPr>
        </p:nvGraphicFramePr>
        <p:xfrm>
          <a:off x="284724" y="929319"/>
          <a:ext cx="11905028" cy="542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D8948C8-D1B0-443F-921E-6F3E646F5FFA}"/>
              </a:ext>
            </a:extLst>
          </p:cNvPr>
          <p:cNvSpPr>
            <a:spLocks noGrp="1"/>
          </p:cNvSpPr>
          <p:nvPr>
            <p:ph type="title"/>
          </p:nvPr>
        </p:nvSpPr>
        <p:spPr>
          <a:xfrm>
            <a:off x="429373" y="203832"/>
            <a:ext cx="11289299" cy="548498"/>
          </a:xfrm>
        </p:spPr>
        <p:txBody>
          <a:bodyPr anchor="t">
            <a:noAutofit/>
          </a:bodyPr>
          <a:lstStyle/>
          <a:p>
            <a:r>
              <a:rPr lang="en-US" sz="3600">
                <a:solidFill>
                  <a:srgbClr val="00597C"/>
                </a:solidFill>
              </a:rPr>
              <a:t>Example Corporate Auction</a:t>
            </a:r>
            <a:r>
              <a:rPr lang="en-US" sz="3600" b="1">
                <a:solidFill>
                  <a:srgbClr val="00597C"/>
                </a:solidFill>
              </a:rPr>
              <a:t> Example </a:t>
            </a:r>
            <a:r>
              <a:rPr lang="en-US" sz="3600">
                <a:solidFill>
                  <a:srgbClr val="00597C"/>
                </a:solidFill>
              </a:rPr>
              <a:t>Timeline</a:t>
            </a:r>
          </a:p>
        </p:txBody>
      </p:sp>
      <p:cxnSp>
        <p:nvCxnSpPr>
          <p:cNvPr id="9" name="Straight Connector 8">
            <a:extLst>
              <a:ext uri="{FF2B5EF4-FFF2-40B4-BE49-F238E27FC236}">
                <a16:creationId xmlns:a16="http://schemas.microsoft.com/office/drawing/2014/main" id="{4DA4869C-6788-6548-89A9-9EC364D53C30}"/>
              </a:ext>
            </a:extLst>
          </p:cNvPr>
          <p:cNvCxnSpPr/>
          <p:nvPr/>
        </p:nvCxnSpPr>
        <p:spPr>
          <a:xfrm>
            <a:off x="473327" y="955857"/>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pic>
        <p:nvPicPr>
          <p:cNvPr id="23" name="Graphic 22" descr="Document">
            <a:extLst>
              <a:ext uri="{FF2B5EF4-FFF2-40B4-BE49-F238E27FC236}">
                <a16:creationId xmlns:a16="http://schemas.microsoft.com/office/drawing/2014/main" id="{9160A500-F996-4C8C-8FD1-485F6FB915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4853" y="1540753"/>
            <a:ext cx="290844" cy="290844"/>
          </a:xfrm>
          <a:prstGeom prst="rect">
            <a:avLst/>
          </a:prstGeom>
        </p:spPr>
      </p:pic>
      <p:pic>
        <p:nvPicPr>
          <p:cNvPr id="36" name="Graphic 35" descr="Checkmark">
            <a:extLst>
              <a:ext uri="{FF2B5EF4-FFF2-40B4-BE49-F238E27FC236}">
                <a16:creationId xmlns:a16="http://schemas.microsoft.com/office/drawing/2014/main" id="{DD493B9D-8996-467B-A899-30B2AD06DB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07767" y="1698265"/>
            <a:ext cx="54864" cy="54864"/>
          </a:xfrm>
          <a:prstGeom prst="rect">
            <a:avLst/>
          </a:prstGeom>
        </p:spPr>
      </p:pic>
      <p:pic>
        <p:nvPicPr>
          <p:cNvPr id="153" name="Graphic 152" descr="Chevron arrows">
            <a:extLst>
              <a:ext uri="{FF2B5EF4-FFF2-40B4-BE49-F238E27FC236}">
                <a16:creationId xmlns:a16="http://schemas.microsoft.com/office/drawing/2014/main" id="{803C6080-2F8F-48FF-9120-12AF955625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67273" y="1582574"/>
            <a:ext cx="256400" cy="274320"/>
          </a:xfrm>
          <a:prstGeom prst="rect">
            <a:avLst/>
          </a:prstGeom>
        </p:spPr>
      </p:pic>
      <p:pic>
        <p:nvPicPr>
          <p:cNvPr id="154" name="Graphic 153" descr="Chevron arrows">
            <a:extLst>
              <a:ext uri="{FF2B5EF4-FFF2-40B4-BE49-F238E27FC236}">
                <a16:creationId xmlns:a16="http://schemas.microsoft.com/office/drawing/2014/main" id="{D2575EB8-7DB5-4308-B6A1-1D7D39A62D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38461" y="1582574"/>
            <a:ext cx="256400" cy="274320"/>
          </a:xfrm>
          <a:prstGeom prst="rect">
            <a:avLst/>
          </a:prstGeom>
        </p:spPr>
      </p:pic>
      <p:pic>
        <p:nvPicPr>
          <p:cNvPr id="155" name="Graphic 154" descr="Chevron arrows">
            <a:extLst>
              <a:ext uri="{FF2B5EF4-FFF2-40B4-BE49-F238E27FC236}">
                <a16:creationId xmlns:a16="http://schemas.microsoft.com/office/drawing/2014/main" id="{6A7BB2AE-BE1F-4D98-9EF6-F05D2D98CC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53835" y="1582574"/>
            <a:ext cx="256400" cy="274320"/>
          </a:xfrm>
          <a:prstGeom prst="rect">
            <a:avLst/>
          </a:prstGeom>
        </p:spPr>
      </p:pic>
      <p:pic>
        <p:nvPicPr>
          <p:cNvPr id="162" name="Graphic 161" descr="Chevron arrows">
            <a:extLst>
              <a:ext uri="{FF2B5EF4-FFF2-40B4-BE49-F238E27FC236}">
                <a16:creationId xmlns:a16="http://schemas.microsoft.com/office/drawing/2014/main" id="{0E334056-7DDC-4428-B6A9-1F411BF4EC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16085" y="5025176"/>
            <a:ext cx="256400" cy="274320"/>
          </a:xfrm>
          <a:prstGeom prst="rect">
            <a:avLst/>
          </a:prstGeom>
        </p:spPr>
      </p:pic>
      <p:sp>
        <p:nvSpPr>
          <p:cNvPr id="63" name="Slide Number Placeholder 4">
            <a:extLst>
              <a:ext uri="{FF2B5EF4-FFF2-40B4-BE49-F238E27FC236}">
                <a16:creationId xmlns:a16="http://schemas.microsoft.com/office/drawing/2014/main" id="{C68F9B9A-3486-41BD-BFC6-EC4F3C8CDF61}"/>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solidFill>
                  <a:srgbClr val="FFFFFF">
                    <a:lumMod val="65000"/>
                  </a:srgbClr>
                </a:solidFill>
                <a:latin typeface="Calibri" panose="020F0502020204030204"/>
              </a:rPr>
              <a:pPr/>
              <a:t>12</a:t>
            </a:fld>
            <a:endParaRPr lang="en-US" sz="1100" b="1">
              <a:solidFill>
                <a:srgbClr val="FFFFFF">
                  <a:lumMod val="65000"/>
                </a:srgbClr>
              </a:solidFill>
              <a:latin typeface="Calibri" panose="020F0502020204030204"/>
            </a:endParaRPr>
          </a:p>
        </p:txBody>
      </p:sp>
      <p:pic>
        <p:nvPicPr>
          <p:cNvPr id="72" name="Picture 71">
            <a:extLst>
              <a:ext uri="{FF2B5EF4-FFF2-40B4-BE49-F238E27FC236}">
                <a16:creationId xmlns:a16="http://schemas.microsoft.com/office/drawing/2014/main" id="{70A69D3D-CC4F-479F-958B-E0451D5624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69398" y="6322645"/>
            <a:ext cx="1208087" cy="399534"/>
          </a:xfrm>
          <a:prstGeom prst="rect">
            <a:avLst/>
          </a:prstGeom>
        </p:spPr>
      </p:pic>
      <p:cxnSp>
        <p:nvCxnSpPr>
          <p:cNvPr id="73" name="Straight Connector 72">
            <a:extLst>
              <a:ext uri="{FF2B5EF4-FFF2-40B4-BE49-F238E27FC236}">
                <a16:creationId xmlns:a16="http://schemas.microsoft.com/office/drawing/2014/main" id="{70BF0C2A-96D2-4918-9D20-832737CE30FB}"/>
              </a:ext>
            </a:extLst>
          </p:cNvPr>
          <p:cNvCxnSpPr>
            <a:cxnSpLocks/>
          </p:cNvCxnSpPr>
          <p:nvPr/>
        </p:nvCxnSpPr>
        <p:spPr>
          <a:xfrm>
            <a:off x="155448" y="6520542"/>
            <a:ext cx="94488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6092BD-1AFC-4EED-B424-D287931D14B7}"/>
              </a:ext>
            </a:extLst>
          </p:cNvPr>
          <p:cNvSpPr txBox="1"/>
          <p:nvPr/>
        </p:nvSpPr>
        <p:spPr>
          <a:xfrm>
            <a:off x="9199626" y="2221375"/>
            <a:ext cx="2932502" cy="584775"/>
          </a:xfrm>
          <a:prstGeom prst="rect">
            <a:avLst/>
          </a:prstGeom>
          <a:noFill/>
        </p:spPr>
        <p:txBody>
          <a:bodyPr wrap="square" lIns="91440" tIns="45720" rIns="91440" bIns="45720" rtlCol="0" anchor="t">
            <a:spAutoFit/>
          </a:bodyPr>
          <a:lstStyle/>
          <a:p>
            <a:r>
              <a:rPr lang="en-US" sz="1600" b="1"/>
              <a:t>Q1:</a:t>
            </a:r>
            <a:r>
              <a:rPr lang="en-US" sz="1600">
                <a:solidFill>
                  <a:srgbClr val="84BD00"/>
                </a:solidFill>
              </a:rPr>
              <a:t> </a:t>
            </a:r>
            <a:r>
              <a:rPr lang="en-US" sz="1600">
                <a:solidFill>
                  <a:srgbClr val="000000"/>
                </a:solidFill>
              </a:rPr>
              <a:t>Bid contracts executed, full payments made.</a:t>
            </a:r>
            <a:endParaRPr lang="en-US" sz="1600"/>
          </a:p>
        </p:txBody>
      </p:sp>
      <p:sp>
        <p:nvSpPr>
          <p:cNvPr id="75" name="TextBox 74">
            <a:extLst>
              <a:ext uri="{FF2B5EF4-FFF2-40B4-BE49-F238E27FC236}">
                <a16:creationId xmlns:a16="http://schemas.microsoft.com/office/drawing/2014/main" id="{7378D231-28BD-4085-8177-B46A7AF5B3C4}"/>
              </a:ext>
            </a:extLst>
          </p:cNvPr>
          <p:cNvSpPr txBox="1"/>
          <p:nvPr/>
        </p:nvSpPr>
        <p:spPr>
          <a:xfrm>
            <a:off x="9079853" y="4357896"/>
            <a:ext cx="2711469" cy="1077218"/>
          </a:xfrm>
          <a:prstGeom prst="rect">
            <a:avLst/>
          </a:prstGeom>
          <a:noFill/>
        </p:spPr>
        <p:txBody>
          <a:bodyPr wrap="square" rtlCol="0">
            <a:spAutoFit/>
          </a:bodyPr>
          <a:lstStyle/>
          <a:p>
            <a:r>
              <a:rPr lang="en-US" sz="1600"/>
              <a:t>Annually: </a:t>
            </a:r>
            <a:r>
              <a:rPr lang="en-US" sz="1600">
                <a:solidFill>
                  <a:srgbClr val="000000"/>
                </a:solidFill>
              </a:rPr>
              <a:t>Performance of strategic commitments &amp; Advisory Board participation.</a:t>
            </a:r>
          </a:p>
          <a:p>
            <a:endParaRPr lang="en-US" sz="1600"/>
          </a:p>
        </p:txBody>
      </p:sp>
      <p:sp>
        <p:nvSpPr>
          <p:cNvPr id="22" name="TextBox 21">
            <a:extLst>
              <a:ext uri="{FF2B5EF4-FFF2-40B4-BE49-F238E27FC236}">
                <a16:creationId xmlns:a16="http://schemas.microsoft.com/office/drawing/2014/main" id="{C076BBE8-0519-4C2B-BEBA-1430D44D2EFF}"/>
              </a:ext>
            </a:extLst>
          </p:cNvPr>
          <p:cNvSpPr txBox="1"/>
          <p:nvPr/>
        </p:nvSpPr>
        <p:spPr>
          <a:xfrm>
            <a:off x="322559" y="1532116"/>
            <a:ext cx="5388078" cy="646331"/>
          </a:xfrm>
          <a:prstGeom prst="rect">
            <a:avLst/>
          </a:prstGeom>
          <a:noFill/>
          <a:ln>
            <a:solidFill>
              <a:schemeClr val="tx2"/>
            </a:solidFill>
          </a:ln>
        </p:spPr>
        <p:txBody>
          <a:bodyPr wrap="none" rtlCol="0">
            <a:spAutoFit/>
          </a:bodyPr>
          <a:lstStyle/>
          <a:p>
            <a:r>
              <a:rPr lang="en-US"/>
              <a:t>Non-binding indication of interest survey is open today:</a:t>
            </a:r>
          </a:p>
          <a:p>
            <a:r>
              <a:rPr lang="en-US">
                <a:solidFill>
                  <a:schemeClr val="accent1">
                    <a:lumMod val="75000"/>
                  </a:schemeClr>
                </a:solidFill>
                <a:hlinkClick r:id="rId16">
                  <a:extLst>
                    <a:ext uri="{A12FA001-AC4F-418D-AE19-62706E023703}">
                      <ahyp:hlinkClr xmlns:ahyp="http://schemas.microsoft.com/office/drawing/2018/hyperlinkcolor" val="tx"/>
                    </a:ext>
                  </a:extLst>
                </a:hlinkClick>
              </a:rPr>
              <a:t>https://www.njeda.com/evergreen-survey/</a:t>
            </a:r>
            <a:r>
              <a:rPr lang="en-US">
                <a:solidFill>
                  <a:schemeClr val="accent1">
                    <a:lumMod val="75000"/>
                  </a:schemeClr>
                </a:solidFill>
              </a:rPr>
              <a:t> </a:t>
            </a:r>
          </a:p>
        </p:txBody>
      </p:sp>
      <p:sp>
        <p:nvSpPr>
          <p:cNvPr id="20" name="Rectangle 19">
            <a:extLst>
              <a:ext uri="{FF2B5EF4-FFF2-40B4-BE49-F238E27FC236}">
                <a16:creationId xmlns:a16="http://schemas.microsoft.com/office/drawing/2014/main" id="{C271EAB9-7629-4AC6-A0B9-3C221A406D88}"/>
              </a:ext>
            </a:extLst>
          </p:cNvPr>
          <p:cNvSpPr/>
          <p:nvPr/>
        </p:nvSpPr>
        <p:spPr>
          <a:xfrm>
            <a:off x="9033625" y="4304995"/>
            <a:ext cx="2569490" cy="994501"/>
          </a:xfrm>
          <a:prstGeom prst="rect">
            <a:avLst/>
          </a:prstGeom>
          <a:noFill/>
          <a:ln w="190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AE631BBA-41C7-48CB-AAC7-F8F3864AC978}"/>
              </a:ext>
            </a:extLst>
          </p:cNvPr>
          <p:cNvSpPr txBox="1">
            <a:spLocks/>
          </p:cNvSpPr>
          <p:nvPr/>
        </p:nvSpPr>
        <p:spPr>
          <a:xfrm>
            <a:off x="111760" y="31750"/>
            <a:ext cx="2879750" cy="182880"/>
          </a:xfrm>
          <a:prstGeom prst="rect">
            <a:avLst/>
          </a:prstGeom>
          <a:solidFill>
            <a:schemeClr val="accent1"/>
          </a:solidFill>
        </p:spPr>
        <p:txBody>
          <a:bodyPr wrap="square" rtlCol="0">
            <a:spAutoFit/>
          </a:bodyPr>
          <a:lstStyle/>
          <a:p>
            <a:r>
              <a:rPr lang="en-US" sz="800">
                <a:solidFill>
                  <a:schemeClr val="bg1"/>
                </a:solidFill>
              </a:rPr>
              <a:t>NJ INNOVATION EVERGREEN FUND</a:t>
            </a:r>
          </a:p>
        </p:txBody>
      </p:sp>
      <p:sp>
        <p:nvSpPr>
          <p:cNvPr id="33" name="Rectangle 32">
            <a:extLst>
              <a:ext uri="{FF2B5EF4-FFF2-40B4-BE49-F238E27FC236}">
                <a16:creationId xmlns:a16="http://schemas.microsoft.com/office/drawing/2014/main" id="{84E4240B-0890-4BC1-BE09-7E120A8AECEC}"/>
              </a:ext>
            </a:extLst>
          </p:cNvPr>
          <p:cNvSpPr/>
          <p:nvPr/>
        </p:nvSpPr>
        <p:spPr>
          <a:xfrm>
            <a:off x="1064368" y="5876489"/>
            <a:ext cx="4573694" cy="3008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362668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6571EF00-F7D9-46FB-B4C9-11277CBF1D5B}"/>
              </a:ext>
            </a:extLst>
          </p:cNvPr>
          <p:cNvPicPr>
            <a:picLocks noChangeAspect="1"/>
          </p:cNvPicPr>
          <p:nvPr/>
        </p:nvPicPr>
        <p:blipFill rotWithShape="1">
          <a:blip r:embed="rId2">
            <a:extLst>
              <a:ext uri="{28A0092B-C50C-407E-A947-70E740481C1C}">
                <a14:useLocalDpi xmlns:a14="http://schemas.microsoft.com/office/drawing/2010/main" val="0"/>
              </a:ext>
            </a:extLst>
          </a:blip>
          <a:srcRect l="10124" t="7934" r="132" b="1884"/>
          <a:stretch/>
        </p:blipFill>
        <p:spPr>
          <a:xfrm>
            <a:off x="-16330" y="-48986"/>
            <a:ext cx="12328073" cy="7051746"/>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93381" y="-108026"/>
            <a:ext cx="12421453" cy="7110786"/>
          </a:xfrm>
          <a:prstGeom prst="rect">
            <a:avLst/>
          </a:prstGeom>
          <a:solidFill>
            <a:srgbClr val="00597C">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1105F29F-B822-4CD0-B974-D5E67836D5CE}"/>
              </a:ext>
            </a:extLst>
          </p:cNvPr>
          <p:cNvCxnSpPr>
            <a:cxnSpLocks/>
          </p:cNvCxnSpPr>
          <p:nvPr/>
        </p:nvCxnSpPr>
        <p:spPr>
          <a:xfrm flipH="1">
            <a:off x="3509671" y="5014582"/>
            <a:ext cx="5172658" cy="0"/>
          </a:xfrm>
          <a:prstGeom prst="line">
            <a:avLst/>
          </a:prstGeom>
          <a:ln w="19050">
            <a:solidFill>
              <a:srgbClr val="84BD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pic>
        <p:nvPicPr>
          <p:cNvPr id="9" name="Picture 8">
            <a:extLst>
              <a:ext uri="{FF2B5EF4-FFF2-40B4-BE49-F238E27FC236}">
                <a16:creationId xmlns:a16="http://schemas.microsoft.com/office/drawing/2014/main" id="{AED06AB1-C2F4-443F-87C3-005A0ACBEF73}"/>
              </a:ext>
            </a:extLst>
          </p:cNvPr>
          <p:cNvPicPr>
            <a:picLocks noChangeAspect="1"/>
          </p:cNvPicPr>
          <p:nvPr/>
        </p:nvPicPr>
        <p:blipFill rotWithShape="1">
          <a:blip r:embed="rId4">
            <a:extLst>
              <a:ext uri="{28A0092B-C50C-407E-A947-70E740481C1C}">
                <a14:useLocalDpi xmlns:a14="http://schemas.microsoft.com/office/drawing/2010/main" val="0"/>
              </a:ext>
            </a:extLst>
          </a:blip>
          <a:srcRect l="27483" r="29451"/>
          <a:stretch/>
        </p:blipFill>
        <p:spPr>
          <a:xfrm>
            <a:off x="5042587" y="602829"/>
            <a:ext cx="2106827" cy="3261426"/>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824ABD03-41CD-49FA-B43B-C2B2BB0760E2}"/>
              </a:ext>
            </a:extLst>
          </p:cNvPr>
          <p:cNvSpPr txBox="1"/>
          <p:nvPr/>
        </p:nvSpPr>
        <p:spPr>
          <a:xfrm>
            <a:off x="2166001" y="6094740"/>
            <a:ext cx="7859999" cy="523220"/>
          </a:xfrm>
          <a:prstGeom prst="rect">
            <a:avLst/>
          </a:prstGeom>
          <a:noFill/>
        </p:spPr>
        <p:txBody>
          <a:bodyPr wrap="square" rtlCol="0">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@NewJerseyEDA  |  njeda.com	|  609.858.6767</a:t>
            </a:r>
          </a:p>
        </p:txBody>
      </p:sp>
      <p:sp>
        <p:nvSpPr>
          <p:cNvPr id="15" name="TextBox 14">
            <a:extLst>
              <a:ext uri="{FF2B5EF4-FFF2-40B4-BE49-F238E27FC236}">
                <a16:creationId xmlns:a16="http://schemas.microsoft.com/office/drawing/2014/main" id="{792FA7E0-6EDA-4CF2-8371-45DDE16DF062}"/>
              </a:ext>
            </a:extLst>
          </p:cNvPr>
          <p:cNvSpPr txBox="1"/>
          <p:nvPr/>
        </p:nvSpPr>
        <p:spPr>
          <a:xfrm>
            <a:off x="297035" y="4293287"/>
            <a:ext cx="1164062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ＭＳ Ｐゴシック" panose="020B0600070205080204" pitchFamily="34" charset="-128"/>
                <a:cs typeface="+mn-cs"/>
              </a:rPr>
              <a:t>Visit </a:t>
            </a:r>
            <a:r>
              <a:rPr kumimoji="0" lang="en-US" sz="3200" b="1" i="1" u="none" strike="noStrike" kern="1200" cap="none" spc="0" normalizeH="0" baseline="0" noProof="0">
                <a:ln>
                  <a:noFill/>
                </a:ln>
                <a:solidFill>
                  <a:schemeClr val="bg1"/>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www.njeda.com/evergreen</a:t>
            </a:r>
            <a:r>
              <a:rPr kumimoji="0" lang="en-US" sz="3200" b="1" i="1" u="none" strike="noStrike" kern="1200" cap="none" spc="0" normalizeH="0" baseline="0" noProof="0">
                <a:ln>
                  <a:noFill/>
                </a:ln>
                <a:solidFill>
                  <a:schemeClr val="bg1"/>
                </a:solidFill>
                <a:effectLst/>
                <a:uLnTx/>
                <a:uFillTx/>
                <a:latin typeface="Calibri" panose="020F0502020204030204"/>
                <a:ea typeface="ＭＳ Ｐゴシック" panose="020B0600070205080204" pitchFamily="34" charset="-128"/>
                <a:cs typeface="+mn-cs"/>
              </a:rPr>
              <a:t> </a:t>
            </a:r>
            <a:r>
              <a:rPr kumimoji="0" lang="en-US" sz="2800" b="0" i="0" u="none" strike="noStrike" kern="1200" cap="none" spc="0" normalizeH="0" baseline="0" noProof="0">
                <a:ln>
                  <a:noFill/>
                </a:ln>
                <a:solidFill>
                  <a:srgbClr val="FFFFFF"/>
                </a:solidFill>
                <a:effectLst/>
                <a:uLnTx/>
                <a:uFillTx/>
                <a:latin typeface="Calibri" panose="020F0502020204030204"/>
                <a:ea typeface="ＭＳ Ｐゴシック" panose="020B0600070205080204" pitchFamily="34" charset="-128"/>
                <a:cs typeface="+mn-cs"/>
              </a:rPr>
              <a:t>for more information.</a:t>
            </a:r>
          </a:p>
        </p:txBody>
      </p:sp>
      <p:grpSp>
        <p:nvGrpSpPr>
          <p:cNvPr id="3" name="Group 2">
            <a:extLst>
              <a:ext uri="{FF2B5EF4-FFF2-40B4-BE49-F238E27FC236}">
                <a16:creationId xmlns:a16="http://schemas.microsoft.com/office/drawing/2014/main" id="{968DC8AA-4621-9142-A3B5-D676C5502AF3}"/>
              </a:ext>
            </a:extLst>
          </p:cNvPr>
          <p:cNvGrpSpPr/>
          <p:nvPr/>
        </p:nvGrpSpPr>
        <p:grpSpPr>
          <a:xfrm>
            <a:off x="4086087" y="5326315"/>
            <a:ext cx="4019826" cy="636456"/>
            <a:chOff x="4503992" y="5326315"/>
            <a:chExt cx="4019826" cy="636456"/>
          </a:xfrm>
        </p:grpSpPr>
        <p:pic>
          <p:nvPicPr>
            <p:cNvPr id="70" name="Picture 69">
              <a:extLst>
                <a:ext uri="{FF2B5EF4-FFF2-40B4-BE49-F238E27FC236}">
                  <a16:creationId xmlns:a16="http://schemas.microsoft.com/office/drawing/2014/main" id="{26B03BEC-4028-4019-A9A2-5B4E4AECCE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3992" y="5326315"/>
              <a:ext cx="636456" cy="636456"/>
            </a:xfrm>
            <a:prstGeom prst="rect">
              <a:avLst/>
            </a:prstGeom>
          </p:spPr>
        </p:pic>
        <p:pic>
          <p:nvPicPr>
            <p:cNvPr id="72" name="Picture 71">
              <a:extLst>
                <a:ext uri="{FF2B5EF4-FFF2-40B4-BE49-F238E27FC236}">
                  <a16:creationId xmlns:a16="http://schemas.microsoft.com/office/drawing/2014/main" id="{15ACBA77-1B28-413E-BFBC-130AC138A9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1518" y="5326315"/>
              <a:ext cx="636456" cy="636456"/>
            </a:xfrm>
            <a:prstGeom prst="rect">
              <a:avLst/>
            </a:prstGeom>
          </p:spPr>
        </p:pic>
        <p:pic>
          <p:nvPicPr>
            <p:cNvPr id="74" name="Picture 73">
              <a:extLst>
                <a:ext uri="{FF2B5EF4-FFF2-40B4-BE49-F238E27FC236}">
                  <a16:creationId xmlns:a16="http://schemas.microsoft.com/office/drawing/2014/main" id="{EAE690F1-C4CF-4B92-8175-F6F863D6D3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9834" y="5326315"/>
              <a:ext cx="636456" cy="636456"/>
            </a:xfrm>
            <a:prstGeom prst="rect">
              <a:avLst/>
            </a:prstGeom>
          </p:spPr>
        </p:pic>
        <p:pic>
          <p:nvPicPr>
            <p:cNvPr id="76" name="Picture 75">
              <a:extLst>
                <a:ext uri="{FF2B5EF4-FFF2-40B4-BE49-F238E27FC236}">
                  <a16:creationId xmlns:a16="http://schemas.microsoft.com/office/drawing/2014/main" id="{19FA91E3-72E5-4F6A-855D-6CB2847653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7362" y="5326315"/>
              <a:ext cx="636456" cy="636456"/>
            </a:xfrm>
            <a:prstGeom prst="rect">
              <a:avLst/>
            </a:prstGeom>
          </p:spPr>
        </p:pic>
        <p:pic>
          <p:nvPicPr>
            <p:cNvPr id="78" name="Picture 77">
              <a:extLst>
                <a:ext uri="{FF2B5EF4-FFF2-40B4-BE49-F238E27FC236}">
                  <a16:creationId xmlns:a16="http://schemas.microsoft.com/office/drawing/2014/main" id="{9C5E7EA5-F42E-4BE5-89EB-94DD262B3F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5676" y="5326315"/>
              <a:ext cx="636456" cy="636456"/>
            </a:xfrm>
            <a:prstGeom prst="rect">
              <a:avLst/>
            </a:prstGeom>
          </p:spPr>
        </p:pic>
      </p:grpSp>
      <p:sp>
        <p:nvSpPr>
          <p:cNvPr id="39" name="Slide Number Placeholder 5">
            <a:extLst>
              <a:ext uri="{FF2B5EF4-FFF2-40B4-BE49-F238E27FC236}">
                <a16:creationId xmlns:a16="http://schemas.microsoft.com/office/drawing/2014/main" id="{B81020CE-ACBF-431C-B16C-358D590B6A7C}"/>
              </a:ext>
            </a:extLst>
          </p:cNvPr>
          <p:cNvSpPr txBox="1">
            <a:spLocks/>
          </p:cNvSpPr>
          <p:nvPr/>
        </p:nvSpPr>
        <p:spPr>
          <a:xfrm>
            <a:off x="10163992" y="6608630"/>
            <a:ext cx="2028008" cy="365125"/>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6358EE78-369A-4A83-91BE-CE1CDBA0BAF0}" type="slidenum">
              <a:rPr kumimoji="0" lang="en-US" sz="1050" b="0" i="0" u="none" strike="noStrike" kern="1200" cap="none" spc="0" normalizeH="0" baseline="0" noProof="0" smtClean="0">
                <a:ln>
                  <a:noFill/>
                </a:ln>
                <a:solidFill>
                  <a:srgbClr val="FFFFFF">
                    <a:lumMod val="65000"/>
                  </a:srgb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13</a:t>
            </a:fld>
            <a:endParaRPr kumimoji="0" lang="en-US" sz="2800" b="0" i="0" u="none" strike="noStrike" kern="1200" cap="none" spc="0" normalizeH="0" baseline="0" noProof="0">
              <a:ln>
                <a:noFill/>
              </a:ln>
              <a:solidFill>
                <a:srgbClr val="FFFFFF">
                  <a:lumMod val="6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670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4D8B4-95FE-57A8-ECA9-3222D6A3125E}"/>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E3135571-574E-E729-9188-012C4CF8EF7D}"/>
              </a:ext>
            </a:extLst>
          </p:cNvPr>
          <p:cNvSpPr/>
          <p:nvPr/>
        </p:nvSpPr>
        <p:spPr>
          <a:xfrm>
            <a:off x="-424149" y="2686556"/>
            <a:ext cx="12322492" cy="707886"/>
          </a:xfrm>
          <a:prstGeom prst="rect">
            <a:avLst/>
          </a:prstGeom>
        </p:spPr>
        <p:txBody>
          <a:bodyPr wrap="square">
            <a:spAutoFit/>
          </a:bodyPr>
          <a:lstStyle/>
          <a:p>
            <a:pPr marL="114300" marR="0" lvl="1" indent="0" algn="ctr" defTabSz="914400" rtl="0" eaLnBrk="1" fontAlgn="auto" latinLnBrk="0" hangingPunct="1">
              <a:lnSpc>
                <a:spcPct val="100000"/>
              </a:lnSpc>
              <a:spcBef>
                <a:spcPts val="1200"/>
              </a:spcBef>
              <a:spcAft>
                <a:spcPts val="0"/>
              </a:spcAft>
              <a:buClr>
                <a:srgbClr val="799B3E"/>
              </a:buClr>
              <a:buSzTx/>
              <a:buFontTx/>
              <a:buNone/>
              <a:tabLst/>
              <a:defRPr/>
            </a:pPr>
            <a:r>
              <a:rPr lang="en-US" sz="4000" b="1">
                <a:solidFill>
                  <a:schemeClr val="tx2"/>
                </a:solidFill>
                <a:latin typeface="Calibri" panose="020F0502020204030204"/>
              </a:rPr>
              <a:t>Appendix</a:t>
            </a:r>
            <a:r>
              <a:rPr lang="en-US" sz="2600" b="1">
                <a:solidFill>
                  <a:schemeClr val="tx2"/>
                </a:solidFill>
                <a:latin typeface="Calibri" panose="020F0502020204030204"/>
              </a:rPr>
              <a:t> </a:t>
            </a:r>
            <a:endParaRPr kumimoji="0" lang="en-US" sz="2600"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31" name="Slide Number Placeholder 4">
            <a:extLst>
              <a:ext uri="{FF2B5EF4-FFF2-40B4-BE49-F238E27FC236}">
                <a16:creationId xmlns:a16="http://schemas.microsoft.com/office/drawing/2014/main" id="{9A0D5215-EEBE-54A0-4286-09A1F648B4CA}"/>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14</a:t>
            </a:fld>
            <a:endParaRPr lang="en-US" sz="1100" b="1"/>
          </a:p>
        </p:txBody>
      </p:sp>
      <p:sp>
        <p:nvSpPr>
          <p:cNvPr id="5" name="TextBox 4">
            <a:extLst>
              <a:ext uri="{FF2B5EF4-FFF2-40B4-BE49-F238E27FC236}">
                <a16:creationId xmlns:a16="http://schemas.microsoft.com/office/drawing/2014/main" id="{06074CA6-C529-3A98-9D52-777BCE579EAF}"/>
              </a:ext>
            </a:extLst>
          </p:cNvPr>
          <p:cNvSpPr txBox="1"/>
          <p:nvPr/>
        </p:nvSpPr>
        <p:spPr>
          <a:xfrm>
            <a:off x="59872" y="6540127"/>
            <a:ext cx="5606022" cy="261610"/>
          </a:xfrm>
          <a:prstGeom prst="rect">
            <a:avLst/>
          </a:prstGeom>
          <a:noFill/>
        </p:spPr>
        <p:txBody>
          <a:bodyPr wrap="none" rtlCol="0">
            <a:spAutoFit/>
          </a:bodyPr>
          <a:lstStyle/>
          <a:p>
            <a:r>
              <a:rPr lang="en-US" sz="1100">
                <a:solidFill>
                  <a:schemeClr val="bg1"/>
                </a:solidFill>
              </a:rPr>
              <a:t>*Additional Examples: </a:t>
            </a:r>
            <a:r>
              <a:rPr lang="en-US" sz="1100" b="1" u="sng">
                <a:solidFill>
                  <a:schemeClr val="bg1"/>
                </a:solidFill>
              </a:rPr>
              <a:t>www.njeda.com/evergreen-corporate-tax-credit-bidder-january-2022</a:t>
            </a:r>
            <a:r>
              <a:rPr lang="en-US" sz="1100" b="1">
                <a:solidFill>
                  <a:schemeClr val="bg1"/>
                </a:solidFill>
              </a:rPr>
              <a:t> </a:t>
            </a:r>
          </a:p>
        </p:txBody>
      </p:sp>
      <p:sp>
        <p:nvSpPr>
          <p:cNvPr id="21" name="Slide Number Placeholder 4">
            <a:extLst>
              <a:ext uri="{FF2B5EF4-FFF2-40B4-BE49-F238E27FC236}">
                <a16:creationId xmlns:a16="http://schemas.microsoft.com/office/drawing/2014/main" id="{13D33E54-20F8-546D-2C70-317B1BCAEDEB}"/>
              </a:ext>
            </a:extLst>
          </p:cNvPr>
          <p:cNvSpPr txBox="1">
            <a:spLocks/>
          </p:cNvSpPr>
          <p:nvPr/>
        </p:nvSpPr>
        <p:spPr>
          <a:xfrm>
            <a:off x="10104120" y="6397601"/>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solidFill>
                  <a:schemeClr val="bg1"/>
                </a:solidFill>
              </a:rPr>
              <a:pPr/>
              <a:t>14</a:t>
            </a:fld>
            <a:endParaRPr lang="en-US" sz="1100" b="1">
              <a:solidFill>
                <a:schemeClr val="bg1"/>
              </a:solidFill>
            </a:endParaRPr>
          </a:p>
        </p:txBody>
      </p:sp>
    </p:spTree>
    <p:extLst>
      <p:ext uri="{BB962C8B-B14F-4D97-AF65-F5344CB8AC3E}">
        <p14:creationId xmlns:p14="http://schemas.microsoft.com/office/powerpoint/2010/main" val="268738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B31A-BBEA-124F-BF64-66027865C8A1}"/>
            </a:ext>
          </a:extLst>
        </p:cNvPr>
        <p:cNvGrpSpPr/>
        <p:nvPr/>
      </p:nvGrpSpPr>
      <p:grpSpPr>
        <a:xfrm>
          <a:off x="0" y="0"/>
          <a:ext cx="0" cy="0"/>
          <a:chOff x="0" y="0"/>
          <a:chExt cx="0" cy="0"/>
        </a:xfrm>
      </p:grpSpPr>
      <p:sp>
        <p:nvSpPr>
          <p:cNvPr id="80" name="TextBox 79">
            <a:extLst>
              <a:ext uri="{FF2B5EF4-FFF2-40B4-BE49-F238E27FC236}">
                <a16:creationId xmlns:a16="http://schemas.microsoft.com/office/drawing/2014/main" id="{1C17A818-A963-631B-6DFF-8299C6960221}"/>
              </a:ext>
            </a:extLst>
          </p:cNvPr>
          <p:cNvSpPr txBox="1"/>
          <p:nvPr/>
        </p:nvSpPr>
        <p:spPr>
          <a:xfrm>
            <a:off x="6822986" y="1493508"/>
            <a:ext cx="477243" cy="338554"/>
          </a:xfrm>
          <a:prstGeom prst="rect">
            <a:avLst/>
          </a:prstGeom>
          <a:noFill/>
        </p:spPr>
        <p:txBody>
          <a:bodyPr wrap="square" rtlCol="0">
            <a:spAutoFit/>
          </a:bodyPr>
          <a:lstStyle/>
          <a:p>
            <a:r>
              <a:rPr lang="en-US" sz="1600" b="1">
                <a:solidFill>
                  <a:schemeClr val="bg2"/>
                </a:solidFill>
              </a:rPr>
              <a:t>NJ</a:t>
            </a:r>
          </a:p>
        </p:txBody>
      </p:sp>
      <p:sp>
        <p:nvSpPr>
          <p:cNvPr id="22" name="Title 1">
            <a:extLst>
              <a:ext uri="{FF2B5EF4-FFF2-40B4-BE49-F238E27FC236}">
                <a16:creationId xmlns:a16="http://schemas.microsoft.com/office/drawing/2014/main" id="{CB7B2988-C529-8486-D1B6-49A624B795AC}"/>
              </a:ext>
            </a:extLst>
          </p:cNvPr>
          <p:cNvSpPr txBox="1">
            <a:spLocks/>
          </p:cNvSpPr>
          <p:nvPr/>
        </p:nvSpPr>
        <p:spPr>
          <a:xfrm>
            <a:off x="137234" y="329828"/>
            <a:ext cx="10515600" cy="5779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tx2">
                    <a:lumMod val="75000"/>
                  </a:schemeClr>
                </a:solidFill>
                <a:ea typeface="Calibri"/>
                <a:cs typeface="Calibri"/>
              </a:rPr>
              <a:t>NJ Innovation Evergreen Fund – Qualified Investment Snapshot  </a:t>
            </a:r>
            <a:endParaRPr lang="en-US" sz="2600" b="1" kern="0">
              <a:solidFill>
                <a:schemeClr val="tx2"/>
              </a:solidFill>
              <a:latin typeface="Calibri" panose="020F0502020204030204"/>
            </a:endParaRPr>
          </a:p>
        </p:txBody>
      </p:sp>
      <p:sp>
        <p:nvSpPr>
          <p:cNvPr id="9" name="Slide Number Placeholder 8">
            <a:extLst>
              <a:ext uri="{FF2B5EF4-FFF2-40B4-BE49-F238E27FC236}">
                <a16:creationId xmlns:a16="http://schemas.microsoft.com/office/drawing/2014/main" id="{542307E8-DB3E-FF4D-8FE4-945BC5D6B63D}"/>
              </a:ext>
            </a:extLst>
          </p:cNvPr>
          <p:cNvSpPr>
            <a:spLocks noGrp="1"/>
          </p:cNvSpPr>
          <p:nvPr>
            <p:ph type="sldNum" sz="quarter" idx="12"/>
          </p:nvPr>
        </p:nvSpPr>
        <p:spPr/>
        <p:txBody>
          <a:bodyPr/>
          <a:lstStyle/>
          <a:p>
            <a:fld id="{63AFD206-E8CB-4706-8118-0A9E0CCD64B9}" type="slidenum">
              <a:rPr lang="en-US" smtClean="0"/>
              <a:pPr/>
              <a:t>15</a:t>
            </a:fld>
            <a:endParaRPr lang="en-US"/>
          </a:p>
        </p:txBody>
      </p:sp>
      <p:graphicFrame>
        <p:nvGraphicFramePr>
          <p:cNvPr id="6" name="Table 5">
            <a:extLst>
              <a:ext uri="{FF2B5EF4-FFF2-40B4-BE49-F238E27FC236}">
                <a16:creationId xmlns:a16="http://schemas.microsoft.com/office/drawing/2014/main" id="{76F34BE5-F22E-962A-FCC3-F685A2622AD2}"/>
              </a:ext>
            </a:extLst>
          </p:cNvPr>
          <p:cNvGraphicFramePr>
            <a:graphicFrameLocks noGrp="1"/>
          </p:cNvGraphicFramePr>
          <p:nvPr>
            <p:extLst>
              <p:ext uri="{D42A27DB-BD31-4B8C-83A1-F6EECF244321}">
                <p14:modId xmlns:p14="http://schemas.microsoft.com/office/powerpoint/2010/main" val="2329485653"/>
              </p:ext>
            </p:extLst>
          </p:nvPr>
        </p:nvGraphicFramePr>
        <p:xfrm>
          <a:off x="137233" y="907777"/>
          <a:ext cx="11048508" cy="5259402"/>
        </p:xfrm>
        <a:graphic>
          <a:graphicData uri="http://schemas.openxmlformats.org/drawingml/2006/table">
            <a:tbl>
              <a:tblPr firstRow="1" bandRow="1">
                <a:tableStyleId>{5C22544A-7EE6-4342-B048-85BDC9FD1C3A}</a:tableStyleId>
              </a:tblPr>
              <a:tblGrid>
                <a:gridCol w="1882538">
                  <a:extLst>
                    <a:ext uri="{9D8B030D-6E8A-4147-A177-3AD203B41FA5}">
                      <a16:colId xmlns:a16="http://schemas.microsoft.com/office/drawing/2014/main" val="3061192910"/>
                    </a:ext>
                  </a:extLst>
                </a:gridCol>
                <a:gridCol w="1208153">
                  <a:extLst>
                    <a:ext uri="{9D8B030D-6E8A-4147-A177-3AD203B41FA5}">
                      <a16:colId xmlns:a16="http://schemas.microsoft.com/office/drawing/2014/main" val="3369017566"/>
                    </a:ext>
                  </a:extLst>
                </a:gridCol>
                <a:gridCol w="1784597">
                  <a:extLst>
                    <a:ext uri="{9D8B030D-6E8A-4147-A177-3AD203B41FA5}">
                      <a16:colId xmlns:a16="http://schemas.microsoft.com/office/drawing/2014/main" val="3431903071"/>
                    </a:ext>
                  </a:extLst>
                </a:gridCol>
                <a:gridCol w="3055324">
                  <a:extLst>
                    <a:ext uri="{9D8B030D-6E8A-4147-A177-3AD203B41FA5}">
                      <a16:colId xmlns:a16="http://schemas.microsoft.com/office/drawing/2014/main" val="3955469441"/>
                    </a:ext>
                  </a:extLst>
                </a:gridCol>
                <a:gridCol w="818748">
                  <a:extLst>
                    <a:ext uri="{9D8B030D-6E8A-4147-A177-3AD203B41FA5}">
                      <a16:colId xmlns:a16="http://schemas.microsoft.com/office/drawing/2014/main" val="3501765116"/>
                    </a:ext>
                  </a:extLst>
                </a:gridCol>
                <a:gridCol w="948546">
                  <a:extLst>
                    <a:ext uri="{9D8B030D-6E8A-4147-A177-3AD203B41FA5}">
                      <a16:colId xmlns:a16="http://schemas.microsoft.com/office/drawing/2014/main" val="3709186377"/>
                    </a:ext>
                  </a:extLst>
                </a:gridCol>
                <a:gridCol w="1350602">
                  <a:extLst>
                    <a:ext uri="{9D8B030D-6E8A-4147-A177-3AD203B41FA5}">
                      <a16:colId xmlns:a16="http://schemas.microsoft.com/office/drawing/2014/main" val="3140966435"/>
                    </a:ext>
                  </a:extLst>
                </a:gridCol>
              </a:tblGrid>
              <a:tr h="519214">
                <a:tc>
                  <a:txBody>
                    <a:bodyPr/>
                    <a:lstStyle/>
                    <a:p>
                      <a:r>
                        <a:rPr lang="en-US" sz="1500"/>
                        <a:t>Company</a:t>
                      </a:r>
                    </a:p>
                  </a:txBody>
                  <a:tcPr/>
                </a:tc>
                <a:tc>
                  <a:txBody>
                    <a:bodyPr/>
                    <a:lstStyle/>
                    <a:p>
                      <a:pPr algn="ctr"/>
                      <a:r>
                        <a:rPr lang="en-US" sz="1500"/>
                        <a:t>Investment Amount</a:t>
                      </a:r>
                    </a:p>
                  </a:txBody>
                  <a:tcPr/>
                </a:tc>
                <a:tc>
                  <a:txBody>
                    <a:bodyPr/>
                    <a:lstStyle/>
                    <a:p>
                      <a:r>
                        <a:rPr lang="en-US" sz="1500"/>
                        <a:t>Co-investor</a:t>
                      </a:r>
                    </a:p>
                  </a:txBody>
                  <a:tcPr/>
                </a:tc>
                <a:tc>
                  <a:txBody>
                    <a:bodyPr/>
                    <a:lstStyle/>
                    <a:p>
                      <a:r>
                        <a:rPr lang="en-US" sz="1500"/>
                        <a:t>Industry </a:t>
                      </a:r>
                    </a:p>
                  </a:txBody>
                  <a:tcPr/>
                </a:tc>
                <a:tc>
                  <a:txBody>
                    <a:bodyPr/>
                    <a:lstStyle/>
                    <a:p>
                      <a:r>
                        <a:rPr lang="en-US" sz="1500"/>
                        <a:t>NJ Jobs</a:t>
                      </a:r>
                    </a:p>
                  </a:txBody>
                  <a:tcPr/>
                </a:tc>
                <a:tc>
                  <a:txBody>
                    <a:bodyPr/>
                    <a:lstStyle/>
                    <a:p>
                      <a:pPr algn="ctr"/>
                      <a:r>
                        <a:rPr lang="en-US" sz="1500"/>
                        <a:t>Stage</a:t>
                      </a:r>
                    </a:p>
                  </a:txBody>
                  <a:tcPr/>
                </a:tc>
                <a:tc>
                  <a:txBody>
                    <a:bodyPr/>
                    <a:lstStyle/>
                    <a:p>
                      <a:pPr algn="ctr"/>
                      <a:r>
                        <a:rPr lang="en-US" sz="1500"/>
                        <a:t>Private Sector Ratio*</a:t>
                      </a:r>
                    </a:p>
                  </a:txBody>
                  <a:tcPr/>
                </a:tc>
                <a:extLst>
                  <a:ext uri="{0D108BD9-81ED-4DB2-BD59-A6C34878D82A}">
                    <a16:rowId xmlns:a16="http://schemas.microsoft.com/office/drawing/2014/main" val="4276537722"/>
                  </a:ext>
                </a:extLst>
              </a:tr>
              <a:tr h="557384">
                <a:tc>
                  <a:txBody>
                    <a:bodyPr/>
                    <a:lstStyle/>
                    <a:p>
                      <a:r>
                        <a:rPr lang="en-US" sz="1500">
                          <a:solidFill>
                            <a:srgbClr val="000000"/>
                          </a:solidFill>
                        </a:rPr>
                        <a:t>1Huddle</a:t>
                      </a:r>
                    </a:p>
                  </a:txBody>
                  <a:tcPr/>
                </a:tc>
                <a:tc>
                  <a:txBody>
                    <a:bodyPr/>
                    <a:lstStyle/>
                    <a:p>
                      <a:pPr algn="ctr"/>
                      <a:r>
                        <a:rPr lang="en-US" sz="1500">
                          <a:solidFill>
                            <a:srgbClr val="000000"/>
                          </a:solidFill>
                        </a:rPr>
                        <a:t>$1.5M</a:t>
                      </a:r>
                    </a:p>
                  </a:txBody>
                  <a:tcPr/>
                </a:tc>
                <a:tc>
                  <a:txBody>
                    <a:bodyPr/>
                    <a:lstStyle/>
                    <a:p>
                      <a:r>
                        <a:rPr lang="en-US" sz="1500">
                          <a:solidFill>
                            <a:srgbClr val="000000"/>
                          </a:solidFill>
                        </a:rPr>
                        <a:t>EMERGING Fund</a:t>
                      </a:r>
                    </a:p>
                  </a:txBody>
                  <a:tcPr/>
                </a:tc>
                <a:tc>
                  <a:txBody>
                    <a:bodyPr/>
                    <a:lstStyle/>
                    <a:p>
                      <a:r>
                        <a:rPr lang="en-US" sz="1500">
                          <a:solidFill>
                            <a:srgbClr val="000000"/>
                          </a:solidFill>
                        </a:rPr>
                        <a:t>Gamified employee training and talent identification.</a:t>
                      </a:r>
                    </a:p>
                  </a:txBody>
                  <a:tcPr/>
                </a:tc>
                <a:tc>
                  <a:txBody>
                    <a:bodyPr/>
                    <a:lstStyle/>
                    <a:p>
                      <a:pPr algn="ctr"/>
                      <a:r>
                        <a:rPr lang="en-US" sz="1500">
                          <a:solidFill>
                            <a:srgbClr val="000000"/>
                          </a:solidFill>
                        </a:rPr>
                        <a:t>8</a:t>
                      </a:r>
                    </a:p>
                  </a:txBody>
                  <a:tcPr/>
                </a:tc>
                <a:tc>
                  <a:txBody>
                    <a:bodyPr/>
                    <a:lstStyle/>
                    <a:p>
                      <a:pPr algn="ctr"/>
                      <a:r>
                        <a:rPr lang="en-US" sz="1500">
                          <a:solidFill>
                            <a:srgbClr val="000000"/>
                          </a:solidFill>
                        </a:rPr>
                        <a:t>Series A</a:t>
                      </a:r>
                    </a:p>
                  </a:txBody>
                  <a:tcPr/>
                </a:tc>
                <a:tc>
                  <a:txBody>
                    <a:bodyPr/>
                    <a:lstStyle/>
                    <a:p>
                      <a:pPr algn="ctr"/>
                      <a:r>
                        <a:rPr lang="en-US" sz="1500">
                          <a:solidFill>
                            <a:srgbClr val="000000"/>
                          </a:solidFill>
                        </a:rPr>
                        <a:t>1:1</a:t>
                      </a:r>
                    </a:p>
                  </a:txBody>
                  <a:tcPr/>
                </a:tc>
                <a:extLst>
                  <a:ext uri="{0D108BD9-81ED-4DB2-BD59-A6C34878D82A}">
                    <a16:rowId xmlns:a16="http://schemas.microsoft.com/office/drawing/2014/main" val="3541629388"/>
                  </a:ext>
                </a:extLst>
              </a:tr>
              <a:tr h="557384">
                <a:tc>
                  <a:txBody>
                    <a:bodyPr/>
                    <a:lstStyle/>
                    <a:p>
                      <a:r>
                        <a:rPr lang="en-US" sz="1500">
                          <a:solidFill>
                            <a:srgbClr val="000000"/>
                          </a:solidFill>
                        </a:rPr>
                        <a:t>The Many Co.</a:t>
                      </a:r>
                    </a:p>
                  </a:txBody>
                  <a:tcPr/>
                </a:tc>
                <a:tc>
                  <a:txBody>
                    <a:bodyPr/>
                    <a:lstStyle/>
                    <a:p>
                      <a:pPr algn="ctr"/>
                      <a:r>
                        <a:rPr lang="en-US" sz="1500">
                          <a:solidFill>
                            <a:srgbClr val="000000"/>
                          </a:solidFill>
                        </a:rPr>
                        <a:t>$3M</a:t>
                      </a:r>
                    </a:p>
                  </a:txBody>
                  <a:tcPr/>
                </a:tc>
                <a:tc>
                  <a:txBody>
                    <a:bodyPr/>
                    <a:lstStyle/>
                    <a:p>
                      <a:r>
                        <a:rPr lang="en-US" sz="1500">
                          <a:solidFill>
                            <a:srgbClr val="000000"/>
                          </a:solidFill>
                        </a:rPr>
                        <a:t>Bullpen Capital</a:t>
                      </a:r>
                    </a:p>
                  </a:txBody>
                  <a:tcPr/>
                </a:tc>
                <a:tc>
                  <a:txBody>
                    <a:bodyPr/>
                    <a:lstStyle/>
                    <a:p>
                      <a:r>
                        <a:rPr lang="en-US" sz="1500">
                          <a:solidFill>
                            <a:srgbClr val="000000"/>
                          </a:solidFill>
                        </a:rPr>
                        <a:t>Helps retail brand customers join the circular economy.</a:t>
                      </a:r>
                    </a:p>
                  </a:txBody>
                  <a:tcPr/>
                </a:tc>
                <a:tc>
                  <a:txBody>
                    <a:bodyPr/>
                    <a:lstStyle/>
                    <a:p>
                      <a:pPr algn="ctr"/>
                      <a:r>
                        <a:rPr lang="en-US" sz="1500">
                          <a:solidFill>
                            <a:srgbClr val="000000"/>
                          </a:solidFill>
                        </a:rPr>
                        <a:t>12</a:t>
                      </a:r>
                    </a:p>
                  </a:txBody>
                  <a:tcPr/>
                </a:tc>
                <a:tc>
                  <a:txBody>
                    <a:bodyPr/>
                    <a:lstStyle/>
                    <a:p>
                      <a:pPr algn="ctr"/>
                      <a:r>
                        <a:rPr lang="en-US" sz="1500">
                          <a:solidFill>
                            <a:srgbClr val="000000"/>
                          </a:solidFill>
                        </a:rPr>
                        <a:t>Seed</a:t>
                      </a:r>
                    </a:p>
                  </a:txBody>
                  <a:tcPr/>
                </a:tc>
                <a:tc>
                  <a:txBody>
                    <a:bodyPr/>
                    <a:lstStyle/>
                    <a:p>
                      <a:pPr algn="ctr"/>
                      <a:r>
                        <a:rPr lang="en-US" sz="1500">
                          <a:solidFill>
                            <a:srgbClr val="000000"/>
                          </a:solidFill>
                        </a:rPr>
                        <a:t>2:1</a:t>
                      </a:r>
                    </a:p>
                  </a:txBody>
                  <a:tcPr/>
                </a:tc>
                <a:extLst>
                  <a:ext uri="{0D108BD9-81ED-4DB2-BD59-A6C34878D82A}">
                    <a16:rowId xmlns:a16="http://schemas.microsoft.com/office/drawing/2014/main" val="2141851412"/>
                  </a:ext>
                </a:extLst>
              </a:tr>
              <a:tr h="540754">
                <a:tc>
                  <a:txBody>
                    <a:bodyPr/>
                    <a:lstStyle/>
                    <a:p>
                      <a:r>
                        <a:rPr lang="en-US" sz="1500">
                          <a:solidFill>
                            <a:srgbClr val="000000"/>
                          </a:solidFill>
                        </a:rPr>
                        <a:t>RICOVR Healthcare </a:t>
                      </a:r>
                    </a:p>
                  </a:txBody>
                  <a:tcPr/>
                </a:tc>
                <a:tc>
                  <a:txBody>
                    <a:bodyPr/>
                    <a:lstStyle/>
                    <a:p>
                      <a:pPr algn="ctr"/>
                      <a:r>
                        <a:rPr lang="en-US" sz="1500">
                          <a:solidFill>
                            <a:srgbClr val="000000"/>
                          </a:solidFill>
                        </a:rPr>
                        <a:t>$400K</a:t>
                      </a:r>
                    </a:p>
                  </a:txBody>
                  <a:tcPr/>
                </a:tc>
                <a:tc>
                  <a:txBody>
                    <a:bodyPr/>
                    <a:lstStyle/>
                    <a:p>
                      <a:r>
                        <a:rPr lang="en-US" sz="1500" err="1">
                          <a:solidFill>
                            <a:srgbClr val="000000"/>
                          </a:solidFill>
                        </a:rPr>
                        <a:t>Yaax</a:t>
                      </a:r>
                      <a:r>
                        <a:rPr lang="en-US" sz="1500">
                          <a:solidFill>
                            <a:srgbClr val="000000"/>
                          </a:solidFill>
                        </a:rPr>
                        <a:t> Capital</a:t>
                      </a:r>
                    </a:p>
                  </a:txBody>
                  <a:tcPr/>
                </a:tc>
                <a:tc>
                  <a:txBody>
                    <a:bodyPr/>
                    <a:lstStyle/>
                    <a:p>
                      <a:r>
                        <a:rPr lang="en-US" sz="1500">
                          <a:solidFill>
                            <a:srgbClr val="000000"/>
                          </a:solidFill>
                        </a:rPr>
                        <a:t>Saliva testing medical device.</a:t>
                      </a:r>
                    </a:p>
                  </a:txBody>
                  <a:tcPr/>
                </a:tc>
                <a:tc>
                  <a:txBody>
                    <a:bodyPr/>
                    <a:lstStyle/>
                    <a:p>
                      <a:pPr algn="ctr"/>
                      <a:r>
                        <a:rPr lang="en-US" sz="1500">
                          <a:solidFill>
                            <a:srgbClr val="000000"/>
                          </a:solidFill>
                        </a:rPr>
                        <a:t>6</a:t>
                      </a:r>
                    </a:p>
                  </a:txBody>
                  <a:tcPr/>
                </a:tc>
                <a:tc>
                  <a:txBody>
                    <a:bodyPr/>
                    <a:lstStyle/>
                    <a:p>
                      <a:pPr algn="ctr"/>
                      <a:r>
                        <a:rPr lang="en-US" sz="1500">
                          <a:solidFill>
                            <a:srgbClr val="000000"/>
                          </a:solidFill>
                        </a:rPr>
                        <a:t>Series A</a:t>
                      </a:r>
                    </a:p>
                  </a:txBody>
                  <a:tcPr/>
                </a:tc>
                <a:tc>
                  <a:txBody>
                    <a:bodyPr/>
                    <a:lstStyle/>
                    <a:p>
                      <a:pPr algn="ctr"/>
                      <a:r>
                        <a:rPr lang="en-US" sz="1500">
                          <a:solidFill>
                            <a:srgbClr val="000000"/>
                          </a:solidFill>
                        </a:rPr>
                        <a:t>1:1</a:t>
                      </a:r>
                    </a:p>
                  </a:txBody>
                  <a:tcPr/>
                </a:tc>
                <a:extLst>
                  <a:ext uri="{0D108BD9-81ED-4DB2-BD59-A6C34878D82A}">
                    <a16:rowId xmlns:a16="http://schemas.microsoft.com/office/drawing/2014/main" val="2374491913"/>
                  </a:ext>
                </a:extLst>
              </a:tr>
              <a:tr h="540754">
                <a:tc>
                  <a:txBody>
                    <a:bodyPr/>
                    <a:lstStyle/>
                    <a:p>
                      <a:r>
                        <a:rPr lang="en-US" sz="1500">
                          <a:solidFill>
                            <a:srgbClr val="000000"/>
                          </a:solidFill>
                        </a:rPr>
                        <a:t>Nascent Materials</a:t>
                      </a:r>
                    </a:p>
                  </a:txBody>
                  <a:tcPr/>
                </a:tc>
                <a:tc>
                  <a:txBody>
                    <a:bodyPr/>
                    <a:lstStyle/>
                    <a:p>
                      <a:pPr algn="ctr"/>
                      <a:r>
                        <a:rPr lang="en-US" sz="1500">
                          <a:solidFill>
                            <a:srgbClr val="000000"/>
                          </a:solidFill>
                        </a:rPr>
                        <a:t>$750K</a:t>
                      </a:r>
                    </a:p>
                  </a:txBody>
                  <a:tcPr/>
                </a:tc>
                <a:tc>
                  <a:txBody>
                    <a:bodyPr/>
                    <a:lstStyle/>
                    <a:p>
                      <a:r>
                        <a:rPr lang="en-US" sz="1500">
                          <a:solidFill>
                            <a:srgbClr val="000000"/>
                          </a:solidFill>
                        </a:rPr>
                        <a:t>SOSV</a:t>
                      </a:r>
                    </a:p>
                  </a:txBody>
                  <a:tcPr/>
                </a:tc>
                <a:tc>
                  <a:txBody>
                    <a:bodyPr/>
                    <a:lstStyle/>
                    <a:p>
                      <a:r>
                        <a:rPr lang="en-US" sz="1500">
                          <a:solidFill>
                            <a:srgbClr val="000000"/>
                          </a:solidFill>
                        </a:rPr>
                        <a:t>Cathode materials manufacturer.</a:t>
                      </a:r>
                    </a:p>
                  </a:txBody>
                  <a:tcPr/>
                </a:tc>
                <a:tc>
                  <a:txBody>
                    <a:bodyPr/>
                    <a:lstStyle/>
                    <a:p>
                      <a:pPr algn="ctr"/>
                      <a:r>
                        <a:rPr lang="en-US" sz="1500">
                          <a:solidFill>
                            <a:srgbClr val="000000"/>
                          </a:solidFill>
                        </a:rPr>
                        <a:t>3</a:t>
                      </a:r>
                    </a:p>
                  </a:txBody>
                  <a:tcPr/>
                </a:tc>
                <a:tc>
                  <a:txBody>
                    <a:bodyPr/>
                    <a:lstStyle/>
                    <a:p>
                      <a:pPr algn="ctr"/>
                      <a:r>
                        <a:rPr lang="en-US" sz="1500">
                          <a:solidFill>
                            <a:srgbClr val="000000"/>
                          </a:solidFill>
                        </a:rPr>
                        <a:t>Seed</a:t>
                      </a:r>
                    </a:p>
                  </a:txBody>
                  <a:tcPr/>
                </a:tc>
                <a:tc>
                  <a:txBody>
                    <a:bodyPr/>
                    <a:lstStyle/>
                    <a:p>
                      <a:pPr algn="ctr"/>
                      <a:r>
                        <a:rPr lang="en-US" sz="1500">
                          <a:solidFill>
                            <a:srgbClr val="000000"/>
                          </a:solidFill>
                        </a:rPr>
                        <a:t>3:1</a:t>
                      </a:r>
                    </a:p>
                  </a:txBody>
                  <a:tcPr/>
                </a:tc>
                <a:extLst>
                  <a:ext uri="{0D108BD9-81ED-4DB2-BD59-A6C34878D82A}">
                    <a16:rowId xmlns:a16="http://schemas.microsoft.com/office/drawing/2014/main" val="2755194664"/>
                  </a:ext>
                </a:extLst>
              </a:tr>
              <a:tr h="325141">
                <a:tc>
                  <a:txBody>
                    <a:bodyPr/>
                    <a:lstStyle/>
                    <a:p>
                      <a:r>
                        <a:rPr lang="en-US" sz="1500">
                          <a:solidFill>
                            <a:srgbClr val="000000"/>
                          </a:solidFill>
                        </a:rPr>
                        <a:t>Enquyst </a:t>
                      </a:r>
                    </a:p>
                  </a:txBody>
                  <a:tcPr/>
                </a:tc>
                <a:tc>
                  <a:txBody>
                    <a:bodyPr/>
                    <a:lstStyle/>
                    <a:p>
                      <a:pPr algn="ctr"/>
                      <a:r>
                        <a:rPr lang="en-US" sz="1500">
                          <a:solidFill>
                            <a:srgbClr val="000000"/>
                          </a:solidFill>
                        </a:rPr>
                        <a:t>$3M</a:t>
                      </a:r>
                    </a:p>
                  </a:txBody>
                  <a:tcPr/>
                </a:tc>
                <a:tc>
                  <a:txBody>
                    <a:bodyPr/>
                    <a:lstStyle/>
                    <a:p>
                      <a:r>
                        <a:rPr lang="en-US" sz="1500">
                          <a:solidFill>
                            <a:srgbClr val="000000"/>
                          </a:solidFill>
                        </a:rPr>
                        <a:t>Eckuity Capital</a:t>
                      </a:r>
                    </a:p>
                  </a:txBody>
                  <a:tcPr/>
                </a:tc>
                <a:tc>
                  <a:txBody>
                    <a:bodyPr/>
                    <a:lstStyle/>
                    <a:p>
                      <a:r>
                        <a:rPr lang="en-US" sz="1500">
                          <a:solidFill>
                            <a:srgbClr val="000000"/>
                          </a:solidFill>
                        </a:rPr>
                        <a:t>Biologics drug manufacturing.</a:t>
                      </a:r>
                    </a:p>
                  </a:txBody>
                  <a:tcPr/>
                </a:tc>
                <a:tc>
                  <a:txBody>
                    <a:bodyPr/>
                    <a:lstStyle/>
                    <a:p>
                      <a:pPr algn="ctr"/>
                      <a:r>
                        <a:rPr lang="en-US" sz="1500">
                          <a:solidFill>
                            <a:srgbClr val="000000"/>
                          </a:solidFill>
                        </a:rPr>
                        <a:t>3</a:t>
                      </a:r>
                    </a:p>
                  </a:txBody>
                  <a:tcPr/>
                </a:tc>
                <a:tc>
                  <a:txBody>
                    <a:bodyPr/>
                    <a:lstStyle/>
                    <a:p>
                      <a:pPr algn="ctr"/>
                      <a:r>
                        <a:rPr lang="en-US" sz="1500">
                          <a:solidFill>
                            <a:srgbClr val="000000"/>
                          </a:solidFill>
                        </a:rPr>
                        <a:t>Seed</a:t>
                      </a:r>
                    </a:p>
                  </a:txBody>
                  <a:tcPr/>
                </a:tc>
                <a:tc>
                  <a:txBody>
                    <a:bodyPr/>
                    <a:lstStyle/>
                    <a:p>
                      <a:pPr algn="ctr"/>
                      <a:r>
                        <a:rPr lang="en-US" sz="1500">
                          <a:solidFill>
                            <a:srgbClr val="000000"/>
                          </a:solidFill>
                        </a:rPr>
                        <a:t>1:1</a:t>
                      </a:r>
                    </a:p>
                  </a:txBody>
                  <a:tcPr/>
                </a:tc>
                <a:extLst>
                  <a:ext uri="{0D108BD9-81ED-4DB2-BD59-A6C34878D82A}">
                    <a16:rowId xmlns:a16="http://schemas.microsoft.com/office/drawing/2014/main" val="581339748"/>
                  </a:ext>
                </a:extLst>
              </a:tr>
              <a:tr h="540754">
                <a:tc>
                  <a:txBody>
                    <a:bodyPr/>
                    <a:lstStyle/>
                    <a:p>
                      <a:r>
                        <a:rPr lang="en-US" sz="1500">
                          <a:solidFill>
                            <a:srgbClr val="000000"/>
                          </a:solidFill>
                        </a:rPr>
                        <a:t>PolyGone Systems </a:t>
                      </a:r>
                    </a:p>
                  </a:txBody>
                  <a:tcPr/>
                </a:tc>
                <a:tc>
                  <a:txBody>
                    <a:bodyPr/>
                    <a:lstStyle/>
                    <a:p>
                      <a:pPr algn="ctr"/>
                      <a:r>
                        <a:rPr lang="en-US" sz="1500">
                          <a:solidFill>
                            <a:srgbClr val="000000"/>
                          </a:solidFill>
                        </a:rPr>
                        <a:t>$1.25M </a:t>
                      </a:r>
                    </a:p>
                  </a:txBody>
                  <a:tcPr/>
                </a:tc>
                <a:tc>
                  <a:txBody>
                    <a:bodyPr/>
                    <a:lstStyle/>
                    <a:p>
                      <a:r>
                        <a:rPr lang="en-US" sz="1500" err="1">
                          <a:solidFill>
                            <a:srgbClr val="000000"/>
                          </a:solidFill>
                        </a:rPr>
                        <a:t>FyrFly</a:t>
                      </a:r>
                      <a:endParaRPr lang="en-US" sz="1500">
                        <a:solidFill>
                          <a:srgbClr val="000000"/>
                        </a:solidFill>
                      </a:endParaRPr>
                    </a:p>
                  </a:txBody>
                  <a:tcPr/>
                </a:tc>
                <a:tc>
                  <a:txBody>
                    <a:bodyPr/>
                    <a:lstStyle/>
                    <a:p>
                      <a:r>
                        <a:rPr lang="en-US" sz="1500">
                          <a:solidFill>
                            <a:srgbClr val="000000"/>
                          </a:solidFill>
                        </a:rPr>
                        <a:t>Microplastic Removal.</a:t>
                      </a:r>
                    </a:p>
                  </a:txBody>
                  <a:tcPr/>
                </a:tc>
                <a:tc>
                  <a:txBody>
                    <a:bodyPr/>
                    <a:lstStyle/>
                    <a:p>
                      <a:pPr algn="ctr"/>
                      <a:r>
                        <a:rPr lang="en-US" sz="1500">
                          <a:solidFill>
                            <a:srgbClr val="000000"/>
                          </a:solidFill>
                        </a:rPr>
                        <a:t>4</a:t>
                      </a:r>
                    </a:p>
                  </a:txBody>
                  <a:tcPr/>
                </a:tc>
                <a:tc>
                  <a:txBody>
                    <a:bodyPr/>
                    <a:lstStyle/>
                    <a:p>
                      <a:pPr algn="ctr"/>
                      <a:r>
                        <a:rPr lang="en-US" sz="1500">
                          <a:solidFill>
                            <a:srgbClr val="000000"/>
                          </a:solidFill>
                        </a:rPr>
                        <a:t>Seed</a:t>
                      </a:r>
                    </a:p>
                  </a:txBody>
                  <a:tcPr/>
                </a:tc>
                <a:tc>
                  <a:txBody>
                    <a:bodyPr/>
                    <a:lstStyle/>
                    <a:p>
                      <a:pPr algn="ctr"/>
                      <a:r>
                        <a:rPr lang="en-US" sz="1500">
                          <a:solidFill>
                            <a:srgbClr val="000000"/>
                          </a:solidFill>
                        </a:rPr>
                        <a:t>3:1</a:t>
                      </a:r>
                    </a:p>
                  </a:txBody>
                  <a:tcPr/>
                </a:tc>
                <a:extLst>
                  <a:ext uri="{0D108BD9-81ED-4DB2-BD59-A6C34878D82A}">
                    <a16:rowId xmlns:a16="http://schemas.microsoft.com/office/drawing/2014/main" val="2039189250"/>
                  </a:ext>
                </a:extLst>
              </a:tr>
              <a:tr h="557384">
                <a:tc>
                  <a:txBody>
                    <a:bodyPr/>
                    <a:lstStyle/>
                    <a:p>
                      <a:r>
                        <a:rPr lang="en-US" sz="1500">
                          <a:solidFill>
                            <a:srgbClr val="000000"/>
                          </a:solidFill>
                        </a:rPr>
                        <a:t>Hill Research </a:t>
                      </a:r>
                    </a:p>
                  </a:txBody>
                  <a:tcPr/>
                </a:tc>
                <a:tc>
                  <a:txBody>
                    <a:bodyPr/>
                    <a:lstStyle/>
                    <a:p>
                      <a:pPr algn="ctr"/>
                      <a:r>
                        <a:rPr lang="en-US" sz="1500">
                          <a:solidFill>
                            <a:srgbClr val="000000"/>
                          </a:solidFill>
                        </a:rPr>
                        <a:t>$1.75M</a:t>
                      </a:r>
                    </a:p>
                  </a:txBody>
                  <a:tcPr/>
                </a:tc>
                <a:tc>
                  <a:txBody>
                    <a:bodyPr/>
                    <a:lstStyle/>
                    <a:p>
                      <a:r>
                        <a:rPr lang="en-US" sz="1500">
                          <a:solidFill>
                            <a:srgbClr val="000000"/>
                          </a:solidFill>
                        </a:rPr>
                        <a:t>Covenant VC</a:t>
                      </a:r>
                    </a:p>
                  </a:txBody>
                  <a:tcPr/>
                </a:tc>
                <a:tc>
                  <a:txBody>
                    <a:bodyPr/>
                    <a:lstStyle/>
                    <a:p>
                      <a:r>
                        <a:rPr lang="en-US" sz="1500">
                          <a:solidFill>
                            <a:srgbClr val="000000"/>
                          </a:solidFill>
                        </a:rPr>
                        <a:t>Generative AI for pharma customer clinical trials.</a:t>
                      </a:r>
                    </a:p>
                  </a:txBody>
                  <a:tcPr/>
                </a:tc>
                <a:tc>
                  <a:txBody>
                    <a:bodyPr/>
                    <a:lstStyle/>
                    <a:p>
                      <a:pPr algn="ctr"/>
                      <a:r>
                        <a:rPr lang="en-US" sz="1500">
                          <a:solidFill>
                            <a:srgbClr val="000000"/>
                          </a:solidFill>
                        </a:rPr>
                        <a:t>1</a:t>
                      </a:r>
                    </a:p>
                  </a:txBody>
                  <a:tcPr/>
                </a:tc>
                <a:tc>
                  <a:txBody>
                    <a:bodyPr/>
                    <a:lstStyle/>
                    <a:p>
                      <a:pPr algn="ctr"/>
                      <a:r>
                        <a:rPr lang="en-US" sz="1500">
                          <a:solidFill>
                            <a:srgbClr val="000000"/>
                          </a:solidFill>
                        </a:rPr>
                        <a:t>Seed</a:t>
                      </a:r>
                    </a:p>
                  </a:txBody>
                  <a:tcPr/>
                </a:tc>
                <a:tc>
                  <a:txBody>
                    <a:bodyPr/>
                    <a:lstStyle/>
                    <a:p>
                      <a:pPr algn="ctr"/>
                      <a:r>
                        <a:rPr lang="en-US" sz="1500">
                          <a:solidFill>
                            <a:srgbClr val="000000"/>
                          </a:solidFill>
                        </a:rPr>
                        <a:t>4:1</a:t>
                      </a:r>
                    </a:p>
                  </a:txBody>
                  <a:tcPr/>
                </a:tc>
                <a:extLst>
                  <a:ext uri="{0D108BD9-81ED-4DB2-BD59-A6C34878D82A}">
                    <a16:rowId xmlns:a16="http://schemas.microsoft.com/office/drawing/2014/main" val="2568850170"/>
                  </a:ext>
                </a:extLst>
              </a:tr>
              <a:tr h="766066">
                <a:tc>
                  <a:txBody>
                    <a:bodyPr/>
                    <a:lstStyle/>
                    <a:p>
                      <a:r>
                        <a:rPr lang="en-US" sz="1500">
                          <a:solidFill>
                            <a:srgbClr val="000000"/>
                          </a:solidFill>
                        </a:rPr>
                        <a:t>JOGO Health </a:t>
                      </a:r>
                    </a:p>
                  </a:txBody>
                  <a:tcPr/>
                </a:tc>
                <a:tc>
                  <a:txBody>
                    <a:bodyPr/>
                    <a:lstStyle/>
                    <a:p>
                      <a:pPr algn="ctr"/>
                      <a:r>
                        <a:rPr lang="en-US" sz="1500">
                          <a:solidFill>
                            <a:srgbClr val="000000"/>
                          </a:solidFill>
                        </a:rPr>
                        <a:t>$3.2M</a:t>
                      </a:r>
                    </a:p>
                  </a:txBody>
                  <a:tcPr/>
                </a:tc>
                <a:tc>
                  <a:txBody>
                    <a:bodyPr/>
                    <a:lstStyle/>
                    <a:p>
                      <a:r>
                        <a:rPr lang="en-US" sz="1500">
                          <a:solidFill>
                            <a:srgbClr val="000000"/>
                          </a:solidFill>
                        </a:rPr>
                        <a:t>Atma Capital &amp; Creative Ventures</a:t>
                      </a:r>
                    </a:p>
                  </a:txBody>
                  <a:tcPr/>
                </a:tc>
                <a:tc>
                  <a:txBody>
                    <a:bodyPr/>
                    <a:lstStyle/>
                    <a:p>
                      <a:r>
                        <a:rPr lang="en-US" sz="1500">
                          <a:solidFill>
                            <a:srgbClr val="000000"/>
                          </a:solidFill>
                        </a:rPr>
                        <a:t>EMG biofeedback for neuromuscular disorders.</a:t>
                      </a:r>
                    </a:p>
                  </a:txBody>
                  <a:tcPr/>
                </a:tc>
                <a:tc>
                  <a:txBody>
                    <a:bodyPr/>
                    <a:lstStyle/>
                    <a:p>
                      <a:pPr algn="ctr"/>
                      <a:r>
                        <a:rPr lang="en-US" sz="1500">
                          <a:solidFill>
                            <a:srgbClr val="000000"/>
                          </a:solidFill>
                        </a:rPr>
                        <a:t>17</a:t>
                      </a:r>
                    </a:p>
                  </a:txBody>
                  <a:tcPr/>
                </a:tc>
                <a:tc>
                  <a:txBody>
                    <a:bodyPr/>
                    <a:lstStyle/>
                    <a:p>
                      <a:pPr algn="ctr"/>
                      <a:r>
                        <a:rPr lang="en-US" sz="1500">
                          <a:solidFill>
                            <a:srgbClr val="000000"/>
                          </a:solidFill>
                        </a:rPr>
                        <a:t>Series A</a:t>
                      </a:r>
                    </a:p>
                  </a:txBody>
                  <a:tcPr/>
                </a:tc>
                <a:tc>
                  <a:txBody>
                    <a:bodyPr/>
                    <a:lstStyle/>
                    <a:p>
                      <a:pPr algn="ctr"/>
                      <a:r>
                        <a:rPr lang="en-US" sz="1500">
                          <a:solidFill>
                            <a:srgbClr val="000000"/>
                          </a:solidFill>
                        </a:rPr>
                        <a:t>2:1</a:t>
                      </a:r>
                    </a:p>
                  </a:txBody>
                  <a:tcPr/>
                </a:tc>
                <a:extLst>
                  <a:ext uri="{0D108BD9-81ED-4DB2-BD59-A6C34878D82A}">
                    <a16:rowId xmlns:a16="http://schemas.microsoft.com/office/drawing/2014/main" val="630385035"/>
                  </a:ext>
                </a:extLst>
              </a:tr>
              <a:tr h="325141">
                <a:tc>
                  <a:txBody>
                    <a:bodyPr/>
                    <a:lstStyle/>
                    <a:p>
                      <a:r>
                        <a:rPr lang="en-US" sz="1500" b="1">
                          <a:solidFill>
                            <a:srgbClr val="000000"/>
                          </a:solidFill>
                        </a:rPr>
                        <a:t>Total</a:t>
                      </a:r>
                    </a:p>
                  </a:txBody>
                  <a:tcPr/>
                </a:tc>
                <a:tc>
                  <a:txBody>
                    <a:bodyPr/>
                    <a:lstStyle/>
                    <a:p>
                      <a:pPr algn="ctr"/>
                      <a:r>
                        <a:rPr lang="en-US" sz="1500" b="1">
                          <a:solidFill>
                            <a:srgbClr val="000000"/>
                          </a:solidFill>
                        </a:rPr>
                        <a:t>$15M</a:t>
                      </a:r>
                    </a:p>
                  </a:txBody>
                  <a:tcPr/>
                </a:tc>
                <a:tc>
                  <a:txBody>
                    <a:bodyPr/>
                    <a:lstStyle/>
                    <a:p>
                      <a:endParaRPr lang="en-US" sz="1500">
                        <a:solidFill>
                          <a:srgbClr val="000000"/>
                        </a:solidFill>
                      </a:endParaRPr>
                    </a:p>
                  </a:txBody>
                  <a:tcPr/>
                </a:tc>
                <a:tc>
                  <a:txBody>
                    <a:bodyPr/>
                    <a:lstStyle/>
                    <a:p>
                      <a:endParaRPr lang="en-US" sz="1500">
                        <a:solidFill>
                          <a:srgbClr val="000000"/>
                        </a:solidFill>
                      </a:endParaRPr>
                    </a:p>
                  </a:txBody>
                  <a:tcPr/>
                </a:tc>
                <a:tc>
                  <a:txBody>
                    <a:bodyPr/>
                    <a:lstStyle/>
                    <a:p>
                      <a:pPr algn="ctr"/>
                      <a:r>
                        <a:rPr lang="en-US" sz="1500" b="1">
                          <a:solidFill>
                            <a:srgbClr val="000000"/>
                          </a:solidFill>
                        </a:rPr>
                        <a:t>54</a:t>
                      </a:r>
                    </a:p>
                  </a:txBody>
                  <a:tcPr/>
                </a:tc>
                <a:tc>
                  <a:txBody>
                    <a:bodyPr/>
                    <a:lstStyle/>
                    <a:p>
                      <a:pPr algn="ctr"/>
                      <a:endParaRPr lang="en-US" sz="1500" b="1">
                        <a:solidFill>
                          <a:srgbClr val="000000"/>
                        </a:solidFill>
                      </a:endParaRPr>
                    </a:p>
                  </a:txBody>
                  <a:tcPr/>
                </a:tc>
                <a:tc>
                  <a:txBody>
                    <a:bodyPr/>
                    <a:lstStyle/>
                    <a:p>
                      <a:pPr algn="ctr"/>
                      <a:r>
                        <a:rPr lang="en-US" sz="1500" b="1">
                          <a:solidFill>
                            <a:srgbClr val="000000"/>
                          </a:solidFill>
                        </a:rPr>
                        <a:t>2:1</a:t>
                      </a:r>
                    </a:p>
                  </a:txBody>
                  <a:tcPr/>
                </a:tc>
                <a:extLst>
                  <a:ext uri="{0D108BD9-81ED-4DB2-BD59-A6C34878D82A}">
                    <a16:rowId xmlns:a16="http://schemas.microsoft.com/office/drawing/2014/main" val="2582748635"/>
                  </a:ext>
                </a:extLst>
              </a:tr>
            </a:tbl>
          </a:graphicData>
        </a:graphic>
      </p:graphicFrame>
      <p:sp>
        <p:nvSpPr>
          <p:cNvPr id="8" name="TextBox 7">
            <a:extLst>
              <a:ext uri="{FF2B5EF4-FFF2-40B4-BE49-F238E27FC236}">
                <a16:creationId xmlns:a16="http://schemas.microsoft.com/office/drawing/2014/main" id="{2C7468C9-FCAA-F8FE-6AA0-76A0A4EE897F}"/>
              </a:ext>
            </a:extLst>
          </p:cNvPr>
          <p:cNvSpPr txBox="1"/>
          <p:nvPr/>
        </p:nvSpPr>
        <p:spPr>
          <a:xfrm>
            <a:off x="224812" y="6251173"/>
            <a:ext cx="11227161" cy="276999"/>
          </a:xfrm>
          <a:prstGeom prst="rect">
            <a:avLst/>
          </a:prstGeom>
          <a:noFill/>
        </p:spPr>
        <p:txBody>
          <a:bodyPr wrap="square" lIns="91440" tIns="45720" rIns="91440" bIns="45720" rtlCol="0" anchor="t">
            <a:spAutoFit/>
          </a:bodyPr>
          <a:lstStyle/>
          <a:p>
            <a:r>
              <a:rPr lang="en-US" sz="1200" i="1">
                <a:solidFill>
                  <a:srgbClr val="000000"/>
                </a:solidFill>
              </a:rPr>
              <a:t>*Ratio of private sector catalyzed into NJ-based business by NJEDA investment</a:t>
            </a:r>
            <a:r>
              <a:rPr lang="en-US" sz="1200" i="1"/>
              <a:t>.</a:t>
            </a:r>
            <a:endParaRPr lang="en-US" sz="1200" i="1">
              <a:ea typeface="Calibri" panose="020F0502020204030204"/>
              <a:cs typeface="Calibri" panose="020F0502020204030204"/>
            </a:endParaRPr>
          </a:p>
        </p:txBody>
      </p:sp>
    </p:spTree>
    <p:extLst>
      <p:ext uri="{BB962C8B-B14F-4D97-AF65-F5344CB8AC3E}">
        <p14:creationId xmlns:p14="http://schemas.microsoft.com/office/powerpoint/2010/main" val="665279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C7D0-0C39-4D3E-A692-A933E5019F7B}"/>
              </a:ext>
            </a:extLst>
          </p:cNvPr>
          <p:cNvSpPr txBox="1">
            <a:spLocks/>
          </p:cNvSpPr>
          <p:nvPr/>
        </p:nvSpPr>
        <p:spPr>
          <a:xfrm>
            <a:off x="342901" y="338200"/>
            <a:ext cx="10515600" cy="46453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kern="0">
                <a:solidFill>
                  <a:schemeClr val="tx2"/>
                </a:solidFill>
              </a:rPr>
              <a:t>Growing platform of 21 Qualified Venture Firms</a:t>
            </a:r>
          </a:p>
        </p:txBody>
      </p:sp>
      <p:pic>
        <p:nvPicPr>
          <p:cNvPr id="4" name="Picture 3">
            <a:extLst>
              <a:ext uri="{FF2B5EF4-FFF2-40B4-BE49-F238E27FC236}">
                <a16:creationId xmlns:a16="http://schemas.microsoft.com/office/drawing/2014/main" id="{02C8DF7F-6CB9-4D5D-AA00-9546049C5416}"/>
              </a:ext>
            </a:extLst>
          </p:cNvPr>
          <p:cNvPicPr>
            <a:picLocks noChangeAspect="1"/>
          </p:cNvPicPr>
          <p:nvPr/>
        </p:nvPicPr>
        <p:blipFill rotWithShape="1">
          <a:blip r:embed="rId2"/>
          <a:srcRect l="20951" r="20206"/>
          <a:stretch/>
        </p:blipFill>
        <p:spPr>
          <a:xfrm>
            <a:off x="77329" y="791409"/>
            <a:ext cx="8487732" cy="3996901"/>
          </a:xfrm>
          <a:prstGeom prst="rect">
            <a:avLst/>
          </a:prstGeom>
        </p:spPr>
      </p:pic>
      <p:pic>
        <p:nvPicPr>
          <p:cNvPr id="5" name="Picture 4">
            <a:extLst>
              <a:ext uri="{FF2B5EF4-FFF2-40B4-BE49-F238E27FC236}">
                <a16:creationId xmlns:a16="http://schemas.microsoft.com/office/drawing/2014/main" id="{88D9C7B6-CBEB-4EB3-99F8-E370180934F6}"/>
              </a:ext>
            </a:extLst>
          </p:cNvPr>
          <p:cNvPicPr>
            <a:picLocks noChangeAspect="1"/>
          </p:cNvPicPr>
          <p:nvPr/>
        </p:nvPicPr>
        <p:blipFill>
          <a:blip r:embed="rId3"/>
          <a:stretch>
            <a:fillRect/>
          </a:stretch>
        </p:blipFill>
        <p:spPr>
          <a:xfrm>
            <a:off x="4524766" y="4120465"/>
            <a:ext cx="1341840" cy="1127478"/>
          </a:xfrm>
          <a:prstGeom prst="rect">
            <a:avLst/>
          </a:prstGeom>
        </p:spPr>
      </p:pic>
      <p:pic>
        <p:nvPicPr>
          <p:cNvPr id="9" name="Picture 8">
            <a:extLst>
              <a:ext uri="{FF2B5EF4-FFF2-40B4-BE49-F238E27FC236}">
                <a16:creationId xmlns:a16="http://schemas.microsoft.com/office/drawing/2014/main" id="{C3FCF311-2AAB-4BA1-AFB6-585EA27D40D8}"/>
              </a:ext>
            </a:extLst>
          </p:cNvPr>
          <p:cNvPicPr>
            <a:picLocks noChangeAspect="1"/>
          </p:cNvPicPr>
          <p:nvPr/>
        </p:nvPicPr>
        <p:blipFill rotWithShape="1">
          <a:blip r:embed="rId4"/>
          <a:srcRect t="28655" b="31306"/>
          <a:stretch/>
        </p:blipFill>
        <p:spPr>
          <a:xfrm>
            <a:off x="6325395" y="4635795"/>
            <a:ext cx="4661730" cy="745849"/>
          </a:xfrm>
          <a:prstGeom prst="rect">
            <a:avLst/>
          </a:prstGeom>
        </p:spPr>
      </p:pic>
      <p:pic>
        <p:nvPicPr>
          <p:cNvPr id="11" name="Picture 10">
            <a:extLst>
              <a:ext uri="{FF2B5EF4-FFF2-40B4-BE49-F238E27FC236}">
                <a16:creationId xmlns:a16="http://schemas.microsoft.com/office/drawing/2014/main" id="{B6E3B2BC-723F-4B2B-B0FB-6B68E70C32CF}"/>
              </a:ext>
            </a:extLst>
          </p:cNvPr>
          <p:cNvPicPr>
            <a:picLocks noChangeAspect="1"/>
          </p:cNvPicPr>
          <p:nvPr/>
        </p:nvPicPr>
        <p:blipFill rotWithShape="1">
          <a:blip r:embed="rId5"/>
          <a:srcRect l="-1599" t="22086" r="1599" b="25174"/>
          <a:stretch/>
        </p:blipFill>
        <p:spPr>
          <a:xfrm>
            <a:off x="0" y="2169503"/>
            <a:ext cx="2717397" cy="700192"/>
          </a:xfrm>
          <a:prstGeom prst="rect">
            <a:avLst/>
          </a:prstGeom>
        </p:spPr>
      </p:pic>
      <p:pic>
        <p:nvPicPr>
          <p:cNvPr id="13" name="Picture 12">
            <a:extLst>
              <a:ext uri="{FF2B5EF4-FFF2-40B4-BE49-F238E27FC236}">
                <a16:creationId xmlns:a16="http://schemas.microsoft.com/office/drawing/2014/main" id="{8E6B87A8-3B2D-4730-A398-2634E1A07E08}"/>
              </a:ext>
            </a:extLst>
          </p:cNvPr>
          <p:cNvPicPr>
            <a:picLocks noChangeAspect="1"/>
          </p:cNvPicPr>
          <p:nvPr/>
        </p:nvPicPr>
        <p:blipFill>
          <a:blip r:embed="rId6"/>
          <a:stretch>
            <a:fillRect/>
          </a:stretch>
        </p:blipFill>
        <p:spPr>
          <a:xfrm>
            <a:off x="36713" y="3599077"/>
            <a:ext cx="2717397" cy="1485900"/>
          </a:xfrm>
          <a:prstGeom prst="rect">
            <a:avLst/>
          </a:prstGeom>
        </p:spPr>
      </p:pic>
      <p:pic>
        <p:nvPicPr>
          <p:cNvPr id="6" name="Picture 5">
            <a:extLst>
              <a:ext uri="{FF2B5EF4-FFF2-40B4-BE49-F238E27FC236}">
                <a16:creationId xmlns:a16="http://schemas.microsoft.com/office/drawing/2014/main" id="{453619D1-FA53-1FDB-A494-BAC71EF01949}"/>
              </a:ext>
            </a:extLst>
          </p:cNvPr>
          <p:cNvPicPr>
            <a:picLocks noChangeAspect="1"/>
          </p:cNvPicPr>
          <p:nvPr/>
        </p:nvPicPr>
        <p:blipFill>
          <a:blip r:embed="rId7"/>
          <a:stretch>
            <a:fillRect/>
          </a:stretch>
        </p:blipFill>
        <p:spPr>
          <a:xfrm>
            <a:off x="5914154" y="5494094"/>
            <a:ext cx="1562100" cy="676275"/>
          </a:xfrm>
          <a:prstGeom prst="rect">
            <a:avLst/>
          </a:prstGeom>
        </p:spPr>
      </p:pic>
      <p:pic>
        <p:nvPicPr>
          <p:cNvPr id="8" name="Picture 7">
            <a:extLst>
              <a:ext uri="{FF2B5EF4-FFF2-40B4-BE49-F238E27FC236}">
                <a16:creationId xmlns:a16="http://schemas.microsoft.com/office/drawing/2014/main" id="{89AE5FE1-3C00-4D8A-B718-F7897BF72E1B}"/>
              </a:ext>
            </a:extLst>
          </p:cNvPr>
          <p:cNvPicPr>
            <a:picLocks noChangeAspect="1"/>
          </p:cNvPicPr>
          <p:nvPr/>
        </p:nvPicPr>
        <p:blipFill>
          <a:blip r:embed="rId8"/>
          <a:stretch>
            <a:fillRect/>
          </a:stretch>
        </p:blipFill>
        <p:spPr>
          <a:xfrm>
            <a:off x="436879" y="5247943"/>
            <a:ext cx="1612902" cy="1223354"/>
          </a:xfrm>
          <a:prstGeom prst="rect">
            <a:avLst/>
          </a:prstGeom>
        </p:spPr>
      </p:pic>
      <p:pic>
        <p:nvPicPr>
          <p:cNvPr id="39938" name="Picture 2">
            <a:extLst>
              <a:ext uri="{FF2B5EF4-FFF2-40B4-BE49-F238E27FC236}">
                <a16:creationId xmlns:a16="http://schemas.microsoft.com/office/drawing/2014/main" id="{EB1C63A2-FD70-40D9-965A-DC0140F285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6800" y="5494094"/>
            <a:ext cx="1760690" cy="897952"/>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a:extLst>
              <a:ext uri="{FF2B5EF4-FFF2-40B4-BE49-F238E27FC236}">
                <a16:creationId xmlns:a16="http://schemas.microsoft.com/office/drawing/2014/main" id="{DD7B6FD4-227D-4D8A-BB71-EBB9A6FE7F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3521" y="5233013"/>
            <a:ext cx="1112074" cy="1112074"/>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Data Point Capital Closes Third Fund ...">
            <a:extLst>
              <a:ext uri="{FF2B5EF4-FFF2-40B4-BE49-F238E27FC236}">
                <a16:creationId xmlns:a16="http://schemas.microsoft.com/office/drawing/2014/main" id="{D74256B2-C11C-400B-B417-4ADF18A99D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1097" y="508179"/>
            <a:ext cx="25336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Eckuity Capital | LinkedIn">
            <a:extLst>
              <a:ext uri="{FF2B5EF4-FFF2-40B4-BE49-F238E27FC236}">
                <a16:creationId xmlns:a16="http://schemas.microsoft.com/office/drawing/2014/main" id="{DC9F714C-1752-4A42-9C06-A79B7C935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91092" y="156709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952" name="Picture 16" descr="GiantLeap Capital">
            <a:extLst>
              <a:ext uri="{FF2B5EF4-FFF2-40B4-BE49-F238E27FC236}">
                <a16:creationId xmlns:a16="http://schemas.microsoft.com/office/drawing/2014/main" id="{24C69353-E8DB-48C6-955C-C70B4B8F0E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3040" y="3540444"/>
            <a:ext cx="2692645" cy="745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187625-29CB-6FB4-C923-5C165FF718B1}"/>
              </a:ext>
            </a:extLst>
          </p:cNvPr>
          <p:cNvPicPr>
            <a:picLocks noChangeAspect="1"/>
          </p:cNvPicPr>
          <p:nvPr/>
        </p:nvPicPr>
        <p:blipFill>
          <a:blip r:embed="rId14"/>
          <a:stretch>
            <a:fillRect/>
          </a:stretch>
        </p:blipFill>
        <p:spPr>
          <a:xfrm>
            <a:off x="7321640" y="1864215"/>
            <a:ext cx="1122609" cy="1133341"/>
          </a:xfrm>
          <a:prstGeom prst="rect">
            <a:avLst/>
          </a:prstGeom>
        </p:spPr>
      </p:pic>
      <p:pic>
        <p:nvPicPr>
          <p:cNvPr id="7" name="Picture 6">
            <a:extLst>
              <a:ext uri="{FF2B5EF4-FFF2-40B4-BE49-F238E27FC236}">
                <a16:creationId xmlns:a16="http://schemas.microsoft.com/office/drawing/2014/main" id="{3B2E4E0B-1323-84D5-1233-E4B12C27A33F}"/>
              </a:ext>
            </a:extLst>
          </p:cNvPr>
          <p:cNvPicPr>
            <a:picLocks noChangeAspect="1"/>
          </p:cNvPicPr>
          <p:nvPr/>
        </p:nvPicPr>
        <p:blipFill>
          <a:blip r:embed="rId15"/>
          <a:stretch>
            <a:fillRect/>
          </a:stretch>
        </p:blipFill>
        <p:spPr>
          <a:xfrm>
            <a:off x="9976731" y="5381802"/>
            <a:ext cx="1495425" cy="638175"/>
          </a:xfrm>
          <a:prstGeom prst="rect">
            <a:avLst/>
          </a:prstGeom>
        </p:spPr>
      </p:pic>
      <p:pic>
        <p:nvPicPr>
          <p:cNvPr id="2052" name="Picture 4" descr="ATMA Capital | LinkedIn">
            <a:extLst>
              <a:ext uri="{FF2B5EF4-FFF2-40B4-BE49-F238E27FC236}">
                <a16:creationId xmlns:a16="http://schemas.microsoft.com/office/drawing/2014/main" id="{E0C3B4A2-6BBF-7572-30A1-4B72F2E061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699" y="4176632"/>
            <a:ext cx="1223355" cy="122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9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72A9-883F-4800-824A-70F5C325BF87}"/>
              </a:ext>
            </a:extLst>
          </p:cNvPr>
          <p:cNvSpPr>
            <a:spLocks noGrp="1"/>
          </p:cNvSpPr>
          <p:nvPr>
            <p:ph type="ctrTitle" idx="4294967295"/>
          </p:nvPr>
        </p:nvSpPr>
        <p:spPr>
          <a:xfrm>
            <a:off x="533257" y="2132232"/>
            <a:ext cx="6219825" cy="1998663"/>
          </a:xfrm>
          <a:prstGeom prst="rect">
            <a:avLst/>
          </a:prstGeom>
        </p:spPr>
        <p:txBody>
          <a:bodyPr/>
          <a:lstStyle/>
          <a:p>
            <a:pPr>
              <a:spcBef>
                <a:spcPts val="2400"/>
              </a:spcBef>
              <a:spcAft>
                <a:spcPts val="600"/>
              </a:spcAft>
            </a:pPr>
            <a:r>
              <a:rPr lang="en-US" sz="4800" b="1">
                <a:solidFill>
                  <a:schemeClr val="tx2"/>
                </a:solidFill>
                <a:latin typeface="Calibri"/>
                <a:ea typeface="Calibri"/>
                <a:cs typeface="Arial"/>
              </a:rPr>
              <a:t>Food Desert Relief</a:t>
            </a:r>
            <a:br>
              <a:rPr lang="en-US" sz="4800" b="1">
                <a:solidFill>
                  <a:schemeClr val="tx2"/>
                </a:solidFill>
                <a:latin typeface="Calibri"/>
                <a:cs typeface="Arial" panose="020B0604020202020204" pitchFamily="34" charset="0"/>
              </a:rPr>
            </a:br>
            <a:r>
              <a:rPr lang="en-US" sz="4800" b="1">
                <a:solidFill>
                  <a:schemeClr val="tx2"/>
                </a:solidFill>
                <a:latin typeface="Calibri"/>
                <a:ea typeface="Calibri"/>
                <a:cs typeface="Arial"/>
              </a:rPr>
              <a:t>Tax Credit Auction</a:t>
            </a:r>
            <a:endParaRPr lang="en-US" sz="3600" b="1">
              <a:solidFill>
                <a:schemeClr val="tx2"/>
              </a:solidFill>
              <a:latin typeface="Calibri"/>
              <a:ea typeface="Calibri"/>
              <a:cs typeface="Arial"/>
            </a:endParaRPr>
          </a:p>
        </p:txBody>
      </p:sp>
      <p:sp>
        <p:nvSpPr>
          <p:cNvPr id="26" name="Isosceles Triangle 25">
            <a:extLst>
              <a:ext uri="{FF2B5EF4-FFF2-40B4-BE49-F238E27FC236}">
                <a16:creationId xmlns:a16="http://schemas.microsoft.com/office/drawing/2014/main" id="{86670B62-6A8A-4073-8068-0035D6E20D00}"/>
              </a:ext>
            </a:extLst>
          </p:cNvPr>
          <p:cNvSpPr/>
          <p:nvPr/>
        </p:nvSpPr>
        <p:spPr>
          <a:xfrm>
            <a:off x="0" y="5495544"/>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5">
            <a:extLst>
              <a:ext uri="{FF2B5EF4-FFF2-40B4-BE49-F238E27FC236}">
                <a16:creationId xmlns:a16="http://schemas.microsoft.com/office/drawing/2014/main" id="{F678FBB5-7F78-416F-A429-85F8D6DE3481}"/>
              </a:ext>
            </a:extLst>
          </p:cNvPr>
          <p:cNvSpPr/>
          <p:nvPr/>
        </p:nvSpPr>
        <p:spPr>
          <a:xfrm rot="10800000">
            <a:off x="4059936" y="-17574"/>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7D653C9-1B92-42D9-87E1-777963A54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67" y="-166050"/>
            <a:ext cx="8112867" cy="8258326"/>
          </a:xfrm>
          <a:prstGeom prst="rect">
            <a:avLst/>
          </a:prstGeom>
        </p:spPr>
      </p:pic>
    </p:spTree>
    <p:extLst>
      <p:ext uri="{BB962C8B-B14F-4D97-AF65-F5344CB8AC3E}">
        <p14:creationId xmlns:p14="http://schemas.microsoft.com/office/powerpoint/2010/main" val="206578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FB87-FE2B-4E2C-8ACC-252A461F94EB}"/>
              </a:ext>
            </a:extLst>
          </p:cNvPr>
          <p:cNvSpPr>
            <a:spLocks noGrp="1"/>
          </p:cNvSpPr>
          <p:nvPr>
            <p:ph type="title"/>
          </p:nvPr>
        </p:nvSpPr>
        <p:spPr>
          <a:xfrm>
            <a:off x="564163" y="524432"/>
            <a:ext cx="11039258" cy="680198"/>
          </a:xfrm>
        </p:spPr>
        <p:txBody>
          <a:bodyPr/>
          <a:lstStyle/>
          <a:p>
            <a:r>
              <a:rPr lang="en-US"/>
              <a:t>Food Desert Relief Tax Credit Auction</a:t>
            </a:r>
          </a:p>
        </p:txBody>
      </p:sp>
      <p:graphicFrame>
        <p:nvGraphicFramePr>
          <p:cNvPr id="5" name="Diagram 4">
            <a:extLst>
              <a:ext uri="{FF2B5EF4-FFF2-40B4-BE49-F238E27FC236}">
                <a16:creationId xmlns:a16="http://schemas.microsoft.com/office/drawing/2014/main" id="{8B37F713-6241-4855-B67B-A25CDAB42250}"/>
              </a:ext>
            </a:extLst>
          </p:cNvPr>
          <p:cNvGraphicFramePr/>
          <p:nvPr/>
        </p:nvGraphicFramePr>
        <p:xfrm>
          <a:off x="340468" y="1275901"/>
          <a:ext cx="11546731" cy="4689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129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541A-601B-42CE-BBE5-4BAE1E170AEF}"/>
              </a:ext>
            </a:extLst>
          </p:cNvPr>
          <p:cNvSpPr>
            <a:spLocks noGrp="1"/>
          </p:cNvSpPr>
          <p:nvPr>
            <p:ph type="title"/>
          </p:nvPr>
        </p:nvSpPr>
        <p:spPr>
          <a:xfrm>
            <a:off x="239010" y="179326"/>
            <a:ext cx="9011567" cy="872490"/>
          </a:xfrm>
        </p:spPr>
        <p:txBody>
          <a:bodyPr>
            <a:noAutofit/>
          </a:bodyPr>
          <a:lstStyle/>
          <a:p>
            <a:pPr algn="l"/>
            <a:r>
              <a:rPr lang="en-US" sz="3200">
                <a:latin typeface="Segoe UI Semibold" panose="020B0702040204020203" pitchFamily="34" charset="0"/>
                <a:cs typeface="Segoe UI Semibold" panose="020B0702040204020203" pitchFamily="34" charset="0"/>
              </a:rPr>
              <a:t>The Food Desert Relief Act creates new strategies for NJEDA to address food security</a:t>
            </a:r>
          </a:p>
        </p:txBody>
      </p:sp>
      <p:graphicFrame>
        <p:nvGraphicFramePr>
          <p:cNvPr id="7" name="Diagram 6">
            <a:extLst>
              <a:ext uri="{FF2B5EF4-FFF2-40B4-BE49-F238E27FC236}">
                <a16:creationId xmlns:a16="http://schemas.microsoft.com/office/drawing/2014/main" id="{55830025-9705-4D09-83B2-011CC65C9651}"/>
              </a:ext>
            </a:extLst>
          </p:cNvPr>
          <p:cNvGraphicFramePr/>
          <p:nvPr/>
        </p:nvGraphicFramePr>
        <p:xfrm>
          <a:off x="1347713" y="1242436"/>
          <a:ext cx="9979927" cy="333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308C8539-4C19-4094-937F-9E63897F3042}"/>
              </a:ext>
            </a:extLst>
          </p:cNvPr>
          <p:cNvGrpSpPr/>
          <p:nvPr/>
        </p:nvGrpSpPr>
        <p:grpSpPr>
          <a:xfrm>
            <a:off x="-116165" y="2130837"/>
            <a:ext cx="1408855" cy="1096996"/>
            <a:chOff x="15699" y="1037821"/>
            <a:chExt cx="3227660" cy="1069880"/>
          </a:xfrm>
          <a:noFill/>
        </p:grpSpPr>
        <p:sp>
          <p:nvSpPr>
            <p:cNvPr id="10" name="Rectangle: Rounded Corners 9">
              <a:extLst>
                <a:ext uri="{FF2B5EF4-FFF2-40B4-BE49-F238E27FC236}">
                  <a16:creationId xmlns:a16="http://schemas.microsoft.com/office/drawing/2014/main" id="{D621E28A-EA74-4403-80F1-D883E7FEA8DC}"/>
                </a:ext>
              </a:extLst>
            </p:cNvPr>
            <p:cNvSpPr/>
            <p:nvPr/>
          </p:nvSpPr>
          <p:spPr>
            <a:xfrm>
              <a:off x="15699" y="1170683"/>
              <a:ext cx="3227660" cy="937018"/>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B0BF231C-21F1-4A84-B5D7-CC45DE2E5112}"/>
                </a:ext>
              </a:extLst>
            </p:cNvPr>
            <p:cNvSpPr txBox="1"/>
            <p:nvPr/>
          </p:nvSpPr>
          <p:spPr>
            <a:xfrm>
              <a:off x="560978" y="1037821"/>
              <a:ext cx="2412955" cy="10489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1400">
                  <a:solidFill>
                    <a:schemeClr val="tx1"/>
                  </a:solidFill>
                  <a:latin typeface="Segoe UI Semilight" panose="020B0402040204020203" pitchFamily="34" charset="0"/>
                  <a:cs typeface="Segoe UI Semilight" panose="020B0402040204020203" pitchFamily="34" charset="0"/>
                </a:rPr>
                <a:t>Product Type</a:t>
              </a:r>
              <a:endParaRPr lang="en-US" sz="1400" kern="1200">
                <a:solidFill>
                  <a:schemeClr val="tx1"/>
                </a:solidFill>
                <a:latin typeface="Segoe UI Semilight" panose="020B0402040204020203" pitchFamily="34" charset="0"/>
                <a:cs typeface="Segoe UI Semilight" panose="020B0402040204020203" pitchFamily="34" charset="0"/>
              </a:endParaRPr>
            </a:p>
          </p:txBody>
        </p:sp>
      </p:grpSp>
      <p:sp>
        <p:nvSpPr>
          <p:cNvPr id="12" name="Rectangle: Rounded Corners 4">
            <a:extLst>
              <a:ext uri="{FF2B5EF4-FFF2-40B4-BE49-F238E27FC236}">
                <a16:creationId xmlns:a16="http://schemas.microsoft.com/office/drawing/2014/main" id="{53426F6B-F184-4C6F-A7A4-35CCE9CA01C2}"/>
              </a:ext>
            </a:extLst>
          </p:cNvPr>
          <p:cNvSpPr txBox="1"/>
          <p:nvPr/>
        </p:nvSpPr>
        <p:spPr>
          <a:xfrm>
            <a:off x="72861" y="3485593"/>
            <a:ext cx="1164806" cy="90448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1400">
                <a:solidFill>
                  <a:schemeClr val="tx1"/>
                </a:solidFill>
                <a:latin typeface="Segoe UI Semilight" panose="020B0402040204020203" pitchFamily="34" charset="0"/>
                <a:cs typeface="Segoe UI Semilight" panose="020B0402040204020203" pitchFamily="34" charset="0"/>
              </a:rPr>
              <a:t>Allowable Uses</a:t>
            </a:r>
            <a:endParaRPr lang="en-US" sz="1400" kern="1200">
              <a:solidFill>
                <a:schemeClr val="tx1"/>
              </a:solidFill>
              <a:latin typeface="Segoe UI Semilight" panose="020B0402040204020203" pitchFamily="34" charset="0"/>
              <a:cs typeface="Segoe UI Semilight" panose="020B0402040204020203" pitchFamily="34" charset="0"/>
            </a:endParaRPr>
          </a:p>
        </p:txBody>
      </p:sp>
      <p:sp>
        <p:nvSpPr>
          <p:cNvPr id="13" name="Rectangle: Rounded Corners 4">
            <a:extLst>
              <a:ext uri="{FF2B5EF4-FFF2-40B4-BE49-F238E27FC236}">
                <a16:creationId xmlns:a16="http://schemas.microsoft.com/office/drawing/2014/main" id="{2C32B113-2C76-405D-82B7-A88CC37AB7F6}"/>
              </a:ext>
            </a:extLst>
          </p:cNvPr>
          <p:cNvSpPr txBox="1"/>
          <p:nvPr/>
        </p:nvSpPr>
        <p:spPr>
          <a:xfrm>
            <a:off x="-37184" y="4660245"/>
            <a:ext cx="1384897" cy="90448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1400">
                <a:solidFill>
                  <a:schemeClr val="tx1"/>
                </a:solidFill>
                <a:latin typeface="Segoe UI Semilight" panose="020B0402040204020203" pitchFamily="34" charset="0"/>
                <a:cs typeface="Segoe UI Semilight" panose="020B0402040204020203" pitchFamily="34" charset="0"/>
              </a:rPr>
              <a:t>Eligible Applicants</a:t>
            </a:r>
            <a:endParaRPr lang="en-US" sz="1400" kern="1200">
              <a:solidFill>
                <a:schemeClr val="tx1"/>
              </a:solidFill>
              <a:latin typeface="Segoe UI Semilight" panose="020B0402040204020203" pitchFamily="34" charset="0"/>
              <a:cs typeface="Segoe UI Semilight" panose="020B0402040204020203" pitchFamily="34" charset="0"/>
            </a:endParaRPr>
          </a:p>
        </p:txBody>
      </p:sp>
      <p:sp>
        <p:nvSpPr>
          <p:cNvPr id="16" name="Rectangle: Rounded Corners 4">
            <a:extLst>
              <a:ext uri="{FF2B5EF4-FFF2-40B4-BE49-F238E27FC236}">
                <a16:creationId xmlns:a16="http://schemas.microsoft.com/office/drawing/2014/main" id="{1CC7EA54-C1CC-4194-AC9B-D65B93744B10}"/>
              </a:ext>
            </a:extLst>
          </p:cNvPr>
          <p:cNvSpPr txBox="1"/>
          <p:nvPr/>
        </p:nvSpPr>
        <p:spPr>
          <a:xfrm>
            <a:off x="1328825" y="4744521"/>
            <a:ext cx="3271242" cy="1310839"/>
          </a:xfrm>
          <a:prstGeom prst="rect">
            <a:avLst/>
          </a:prstGeom>
          <a:solidFill>
            <a:srgbClr val="3E8853"/>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1400">
                <a:latin typeface="Segoe UI Semilight" panose="020B0402040204020203" pitchFamily="34" charset="0"/>
                <a:cs typeface="Segoe UI Semilight" panose="020B0402040204020203" pitchFamily="34" charset="0"/>
              </a:rPr>
              <a:t>ONLY f</a:t>
            </a:r>
            <a:r>
              <a:rPr lang="en-US" sz="1400" kern="1200">
                <a:latin typeface="Segoe UI Semilight" panose="020B0402040204020203" pitchFamily="34" charset="0"/>
                <a:cs typeface="Segoe UI Semilight" panose="020B0402040204020203" pitchFamily="34" charset="0"/>
              </a:rPr>
              <a:t>irst or second supermarket or grocery store (16K+ SF) in food desert community (FDC)</a:t>
            </a:r>
          </a:p>
        </p:txBody>
      </p:sp>
      <p:sp>
        <p:nvSpPr>
          <p:cNvPr id="31" name="Rectangle: Rounded Corners 4">
            <a:extLst>
              <a:ext uri="{FF2B5EF4-FFF2-40B4-BE49-F238E27FC236}">
                <a16:creationId xmlns:a16="http://schemas.microsoft.com/office/drawing/2014/main" id="{12E1CD83-1B3E-4434-881A-2E855DCBDCD3}"/>
              </a:ext>
            </a:extLst>
          </p:cNvPr>
          <p:cNvSpPr txBox="1"/>
          <p:nvPr/>
        </p:nvSpPr>
        <p:spPr>
          <a:xfrm>
            <a:off x="4725563" y="4750123"/>
            <a:ext cx="1132488" cy="1299633"/>
          </a:xfrm>
          <a:prstGeom prst="rect">
            <a:avLst/>
          </a:prstGeom>
          <a:solidFill>
            <a:srgbClr val="42BA97"/>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Supermarket or grocery store in FDC (new or existing)</a:t>
            </a:r>
          </a:p>
        </p:txBody>
      </p:sp>
      <p:sp>
        <p:nvSpPr>
          <p:cNvPr id="29" name="Rectangle: Rounded Corners 6">
            <a:extLst>
              <a:ext uri="{FF2B5EF4-FFF2-40B4-BE49-F238E27FC236}">
                <a16:creationId xmlns:a16="http://schemas.microsoft.com/office/drawing/2014/main" id="{78736D26-E119-4FD9-BE37-AC279AA0EC7C}"/>
              </a:ext>
            </a:extLst>
          </p:cNvPr>
          <p:cNvSpPr txBox="1"/>
          <p:nvPr/>
        </p:nvSpPr>
        <p:spPr>
          <a:xfrm>
            <a:off x="5991789" y="4752945"/>
            <a:ext cx="1132488" cy="1298448"/>
          </a:xfrm>
          <a:prstGeom prst="rect">
            <a:avLst/>
          </a:prstGeom>
          <a:solidFill>
            <a:srgbClr val="42BA97"/>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kern="1200">
                <a:latin typeface="Segoe UI Semilight" panose="020B0402040204020203" pitchFamily="34" charset="0"/>
                <a:cs typeface="Segoe UI Semilight" panose="020B0402040204020203" pitchFamily="34" charset="0"/>
              </a:rPr>
              <a:t>Mid-sized food retailer (2,500-16,000 sf) in FDC</a:t>
            </a:r>
          </a:p>
        </p:txBody>
      </p:sp>
      <p:sp>
        <p:nvSpPr>
          <p:cNvPr id="27" name="Rectangle: Rounded Corners 8">
            <a:extLst>
              <a:ext uri="{FF2B5EF4-FFF2-40B4-BE49-F238E27FC236}">
                <a16:creationId xmlns:a16="http://schemas.microsoft.com/office/drawing/2014/main" id="{5109AA71-9C99-42B9-92BE-8AD50387A49D}"/>
              </a:ext>
            </a:extLst>
          </p:cNvPr>
          <p:cNvSpPr txBox="1"/>
          <p:nvPr/>
        </p:nvSpPr>
        <p:spPr>
          <a:xfrm>
            <a:off x="7253894" y="4757149"/>
            <a:ext cx="1132488" cy="1298448"/>
          </a:xfrm>
          <a:prstGeom prst="rect">
            <a:avLst/>
          </a:prstGeom>
          <a:solidFill>
            <a:srgbClr val="42BA97"/>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a:latin typeface="Segoe UI Semilight" panose="020B0402040204020203" pitchFamily="34" charset="0"/>
                <a:cs typeface="Segoe UI Semilight" panose="020B0402040204020203" pitchFamily="34" charset="0"/>
              </a:rPr>
              <a:t>Small food retailer (less than 2,500 sf) in FDC</a:t>
            </a:r>
            <a:endParaRPr lang="en-US" sz="1400" kern="1200">
              <a:latin typeface="Segoe UI Semilight" panose="020B0402040204020203" pitchFamily="34" charset="0"/>
              <a:cs typeface="Segoe UI Semilight" panose="020B0402040204020203" pitchFamily="34" charset="0"/>
            </a:endParaRPr>
          </a:p>
        </p:txBody>
      </p:sp>
      <p:sp>
        <p:nvSpPr>
          <p:cNvPr id="35" name="Rectangle: Rounded Corners 8">
            <a:extLst>
              <a:ext uri="{FF2B5EF4-FFF2-40B4-BE49-F238E27FC236}">
                <a16:creationId xmlns:a16="http://schemas.microsoft.com/office/drawing/2014/main" id="{E88C1A32-41ED-4670-A9A1-B85995D15187}"/>
              </a:ext>
            </a:extLst>
          </p:cNvPr>
          <p:cNvSpPr txBox="1"/>
          <p:nvPr/>
        </p:nvSpPr>
        <p:spPr>
          <a:xfrm>
            <a:off x="8511878" y="4752945"/>
            <a:ext cx="1132488" cy="1298448"/>
          </a:xfrm>
          <a:prstGeom prst="rect">
            <a:avLst/>
          </a:prstGeom>
          <a:solidFill>
            <a:srgbClr val="42BA97"/>
          </a:solidFill>
          <a:ln>
            <a:noFill/>
            <a:prstDash val="lgDash"/>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a:latin typeface="Segoe UI Semilight" panose="020B0402040204020203" pitchFamily="34" charset="0"/>
                <a:cs typeface="Segoe UI Semilight" panose="020B0402040204020203" pitchFamily="34" charset="0"/>
              </a:rPr>
              <a:t>Other entities that support food security</a:t>
            </a:r>
            <a:endParaRPr lang="en-US" sz="1400" kern="1200">
              <a:latin typeface="Segoe UI Semilight" panose="020B0402040204020203" pitchFamily="34" charset="0"/>
              <a:cs typeface="Segoe UI Semilight" panose="020B0402040204020203" pitchFamily="34" charset="0"/>
            </a:endParaRPr>
          </a:p>
        </p:txBody>
      </p:sp>
      <p:sp>
        <p:nvSpPr>
          <p:cNvPr id="41" name="Rectangle: Rounded Corners 4">
            <a:extLst>
              <a:ext uri="{FF2B5EF4-FFF2-40B4-BE49-F238E27FC236}">
                <a16:creationId xmlns:a16="http://schemas.microsoft.com/office/drawing/2014/main" id="{45F526CD-32D6-49F3-8651-FDB6DCFBAA73}"/>
              </a:ext>
            </a:extLst>
          </p:cNvPr>
          <p:cNvSpPr txBox="1"/>
          <p:nvPr/>
        </p:nvSpPr>
        <p:spPr>
          <a:xfrm>
            <a:off x="9769862" y="4752945"/>
            <a:ext cx="1518432" cy="1298448"/>
          </a:xfrm>
          <a:prstGeom prst="rect">
            <a:avLst/>
          </a:prstGeom>
          <a:solidFill>
            <a:srgbClr val="007CAE"/>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a:latin typeface="Segoe UI Semilight" panose="020B0402040204020203" pitchFamily="34" charset="0"/>
                <a:cs typeface="Segoe UI Semilight" panose="020B0402040204020203" pitchFamily="34" charset="0"/>
              </a:rPr>
              <a:t>Food retailers, non-retailers (e.g. farms, food pantries), non-profits, training provider</a:t>
            </a:r>
            <a:endParaRPr lang="en-US" sz="1400" kern="1200">
              <a:latin typeface="Segoe UI Semilight" panose="020B0402040204020203" pitchFamily="34" charset="0"/>
              <a:cs typeface="Segoe UI Semilight" panose="020B0402040204020203" pitchFamily="34" charset="0"/>
            </a:endParaRPr>
          </a:p>
        </p:txBody>
      </p:sp>
      <p:sp>
        <p:nvSpPr>
          <p:cNvPr id="3" name="Rectangle 2">
            <a:extLst>
              <a:ext uri="{FF2B5EF4-FFF2-40B4-BE49-F238E27FC236}">
                <a16:creationId xmlns:a16="http://schemas.microsoft.com/office/drawing/2014/main" id="{DADD0EA8-EDCA-4D6E-96C1-13221F6EA420}"/>
              </a:ext>
            </a:extLst>
          </p:cNvPr>
          <p:cNvSpPr/>
          <p:nvPr/>
        </p:nvSpPr>
        <p:spPr>
          <a:xfrm>
            <a:off x="190603" y="6178867"/>
            <a:ext cx="8275658" cy="307777"/>
          </a:xfrm>
          <a:prstGeom prst="rect">
            <a:avLst/>
          </a:prstGeom>
        </p:spPr>
        <p:txBody>
          <a:bodyPr wrap="square">
            <a:spAutoFit/>
          </a:bodyPr>
          <a:lstStyle/>
          <a:p>
            <a:r>
              <a:rPr lang="en-US" sz="1400">
                <a:latin typeface="Segoe UI Semilight" panose="020B0402040204020203" pitchFamily="34" charset="0"/>
                <a:cs typeface="Segoe UI Semilight" panose="020B0402040204020203" pitchFamily="34" charset="0"/>
              </a:rPr>
              <a:t>Learn more at </a:t>
            </a:r>
            <a:r>
              <a:rPr lang="en-US" sz="1400">
                <a:latin typeface="Segoe UI Semilight" panose="020B0402040204020203" pitchFamily="34" charset="0"/>
                <a:cs typeface="Segoe UI Semilight" panose="020B0402040204020203" pitchFamily="34" charset="0"/>
                <a:hlinkClick r:id="rId8"/>
              </a:rPr>
              <a:t>https://www.njeda.com/food-desert-relief-program</a:t>
            </a:r>
            <a:r>
              <a:rPr lang="en-US" sz="1400">
                <a:latin typeface="Segoe UI Semilight" panose="020B0402040204020203" pitchFamily="34" charset="0"/>
                <a:cs typeface="Segoe UI Semilight" panose="020B0402040204020203" pitchFamily="34" charset="0"/>
              </a:rPr>
              <a:t>  </a:t>
            </a:r>
          </a:p>
        </p:txBody>
      </p:sp>
      <p:sp>
        <p:nvSpPr>
          <p:cNvPr id="36" name="Isosceles Triangle 25">
            <a:extLst>
              <a:ext uri="{FF2B5EF4-FFF2-40B4-BE49-F238E27FC236}">
                <a16:creationId xmlns:a16="http://schemas.microsoft.com/office/drawing/2014/main" id="{1EAEF68F-A8E1-4B11-8AFD-1185F8AE1B08}"/>
              </a:ext>
            </a:extLst>
          </p:cNvPr>
          <p:cNvSpPr/>
          <p:nvPr/>
        </p:nvSpPr>
        <p:spPr>
          <a:xfrm rot="10800000">
            <a:off x="6095999" y="-50232"/>
            <a:ext cx="6116467" cy="1019741"/>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ADE105-A5E5-4252-B514-FF2663A3F1FC}"/>
              </a:ext>
            </a:extLst>
          </p:cNvPr>
          <p:cNvSpPr/>
          <p:nvPr/>
        </p:nvSpPr>
        <p:spPr>
          <a:xfrm>
            <a:off x="4655090" y="2213661"/>
            <a:ext cx="6716421" cy="3911801"/>
          </a:xfrm>
          <a:prstGeom prst="rect">
            <a:avLst/>
          </a:prstGeom>
          <a:noFill/>
          <a:ln w="571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16239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184D-B8F2-499C-8550-E4C84786BD6E}"/>
              </a:ext>
            </a:extLst>
          </p:cNvPr>
          <p:cNvSpPr>
            <a:spLocks noGrp="1"/>
          </p:cNvSpPr>
          <p:nvPr>
            <p:ph type="title"/>
          </p:nvPr>
        </p:nvSpPr>
        <p:spPr>
          <a:xfrm>
            <a:off x="4944649" y="281993"/>
            <a:ext cx="7832569" cy="800735"/>
          </a:xfrm>
        </p:spPr>
        <p:txBody>
          <a:bodyPr/>
          <a:lstStyle/>
          <a:p>
            <a:r>
              <a:rPr lang="en-US" b="1">
                <a:solidFill>
                  <a:schemeClr val="tx2"/>
                </a:solidFill>
              </a:rPr>
              <a:t>WELCOME</a:t>
            </a:r>
            <a:endParaRPr lang="en-US" b="1">
              <a:solidFill>
                <a:schemeClr val="tx2"/>
              </a:solidFill>
              <a:ea typeface="Calibri"/>
              <a:cs typeface="Calibri"/>
            </a:endParaRPr>
          </a:p>
        </p:txBody>
      </p:sp>
      <p:sp>
        <p:nvSpPr>
          <p:cNvPr id="8" name="Text Placeholder 7">
            <a:extLst>
              <a:ext uri="{FF2B5EF4-FFF2-40B4-BE49-F238E27FC236}">
                <a16:creationId xmlns:a16="http://schemas.microsoft.com/office/drawing/2014/main" id="{060C43F0-26C7-114A-AC96-F49F5F715964}"/>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22DB1583-6340-0E4E-9BFD-16DB8B5143CB}"/>
              </a:ext>
            </a:extLst>
          </p:cNvPr>
          <p:cNvSpPr>
            <a:spLocks noGrp="1"/>
          </p:cNvSpPr>
          <p:nvPr>
            <p:ph type="body" sz="quarter" idx="18"/>
          </p:nvPr>
        </p:nvSpPr>
        <p:spPr/>
        <p:txBody>
          <a:bodyPr/>
          <a:lstStyle/>
          <a:p>
            <a:endParaRPr lang="en-US"/>
          </a:p>
        </p:txBody>
      </p:sp>
      <p:sp>
        <p:nvSpPr>
          <p:cNvPr id="10" name="Text Placeholder 9">
            <a:extLst>
              <a:ext uri="{FF2B5EF4-FFF2-40B4-BE49-F238E27FC236}">
                <a16:creationId xmlns:a16="http://schemas.microsoft.com/office/drawing/2014/main" id="{9AAFB782-3E25-8448-9AF7-78E74C8F4245}"/>
              </a:ext>
            </a:extLst>
          </p:cNvPr>
          <p:cNvSpPr>
            <a:spLocks noGrp="1"/>
          </p:cNvSpPr>
          <p:nvPr>
            <p:ph type="body" sz="quarter" idx="19"/>
          </p:nvPr>
        </p:nvSpPr>
        <p:spPr/>
        <p:txBody>
          <a:bodyPr/>
          <a:lstStyle/>
          <a:p>
            <a:endParaRPr lang="en-US"/>
          </a:p>
        </p:txBody>
      </p:sp>
      <p:sp>
        <p:nvSpPr>
          <p:cNvPr id="11" name="Text Placeholder 10">
            <a:extLst>
              <a:ext uri="{FF2B5EF4-FFF2-40B4-BE49-F238E27FC236}">
                <a16:creationId xmlns:a16="http://schemas.microsoft.com/office/drawing/2014/main" id="{65C5CCE6-1377-A249-B40D-97881BF91412}"/>
              </a:ext>
            </a:extLst>
          </p:cNvPr>
          <p:cNvSpPr>
            <a:spLocks noGrp="1"/>
          </p:cNvSpPr>
          <p:nvPr>
            <p:ph type="body" sz="quarter" idx="20"/>
          </p:nvPr>
        </p:nvSpPr>
        <p:spPr/>
        <p:txBody>
          <a:bodyPr/>
          <a:lstStyle/>
          <a:p>
            <a:endParaRPr lang="en-US"/>
          </a:p>
        </p:txBody>
      </p:sp>
      <p:sp>
        <p:nvSpPr>
          <p:cNvPr id="12" name="Text Placeholder 11">
            <a:extLst>
              <a:ext uri="{FF2B5EF4-FFF2-40B4-BE49-F238E27FC236}">
                <a16:creationId xmlns:a16="http://schemas.microsoft.com/office/drawing/2014/main" id="{D2008943-07B3-A744-8863-EC85684D127D}"/>
              </a:ext>
            </a:extLst>
          </p:cNvPr>
          <p:cNvSpPr>
            <a:spLocks noGrp="1"/>
          </p:cNvSpPr>
          <p:nvPr>
            <p:ph type="body" sz="quarter" idx="21"/>
          </p:nvPr>
        </p:nvSpPr>
        <p:spPr/>
        <p:txBody>
          <a:bodyPr/>
          <a:lstStyle/>
          <a:p>
            <a:endParaRPr lang="en-US"/>
          </a:p>
        </p:txBody>
      </p:sp>
      <p:sp>
        <p:nvSpPr>
          <p:cNvPr id="4" name="Rectangle 3">
            <a:extLst>
              <a:ext uri="{FF2B5EF4-FFF2-40B4-BE49-F238E27FC236}">
                <a16:creationId xmlns:a16="http://schemas.microsoft.com/office/drawing/2014/main" id="{C75D736D-4D06-4CB8-96B6-06BAD0B8BB12}"/>
              </a:ext>
            </a:extLst>
          </p:cNvPr>
          <p:cNvSpPr/>
          <p:nvPr/>
        </p:nvSpPr>
        <p:spPr>
          <a:xfrm>
            <a:off x="-10632" y="-11152"/>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4D5FEC6-8F6A-4432-AE0B-EB99036DB363}"/>
              </a:ext>
            </a:extLst>
          </p:cNvPr>
          <p:cNvSpPr txBox="1"/>
          <p:nvPr/>
        </p:nvSpPr>
        <p:spPr>
          <a:xfrm>
            <a:off x="9588658" y="3714966"/>
            <a:ext cx="2528204" cy="1200329"/>
          </a:xfrm>
          <a:prstGeom prst="rect">
            <a:avLst/>
          </a:prstGeom>
          <a:noFill/>
        </p:spPr>
        <p:txBody>
          <a:bodyPr wrap="square" rtlCol="0">
            <a:spAutoFit/>
          </a:bodyPr>
          <a:lstStyle/>
          <a:p>
            <a:pPr algn="ctr"/>
            <a:r>
              <a:rPr lang="en-US" b="1">
                <a:solidFill>
                  <a:schemeClr val="accent1"/>
                </a:solidFill>
              </a:rPr>
              <a:t>Ty Blitstein</a:t>
            </a:r>
          </a:p>
          <a:p>
            <a:pPr algn="ctr"/>
            <a:r>
              <a:rPr lang="en-US">
                <a:solidFill>
                  <a:schemeClr val="accent1"/>
                </a:solidFill>
              </a:rPr>
              <a:t>Project Officer, </a:t>
            </a:r>
          </a:p>
          <a:p>
            <a:pPr algn="ctr"/>
            <a:r>
              <a:rPr lang="en-US">
                <a:solidFill>
                  <a:schemeClr val="accent1"/>
                </a:solidFill>
              </a:rPr>
              <a:t>Food Security</a:t>
            </a:r>
          </a:p>
          <a:p>
            <a:pPr algn="ctr"/>
            <a:r>
              <a:rPr lang="en-US">
                <a:solidFill>
                  <a:srgbClr val="000000"/>
                </a:solidFill>
                <a:hlinkClick r:id="rId2"/>
              </a:rPr>
              <a:t>Ty.Blitstein@njeda.gov</a:t>
            </a:r>
            <a:endParaRPr lang="en-US">
              <a:solidFill>
                <a:srgbClr val="000000"/>
              </a:solidFill>
            </a:endParaRPr>
          </a:p>
        </p:txBody>
      </p:sp>
      <p:sp>
        <p:nvSpPr>
          <p:cNvPr id="15" name="TextBox 14">
            <a:extLst>
              <a:ext uri="{FF2B5EF4-FFF2-40B4-BE49-F238E27FC236}">
                <a16:creationId xmlns:a16="http://schemas.microsoft.com/office/drawing/2014/main" id="{E181F55D-500F-49C6-B407-171B421EC050}"/>
              </a:ext>
            </a:extLst>
          </p:cNvPr>
          <p:cNvSpPr txBox="1"/>
          <p:nvPr/>
        </p:nvSpPr>
        <p:spPr>
          <a:xfrm>
            <a:off x="5988808" y="3720961"/>
            <a:ext cx="2872126" cy="1200329"/>
          </a:xfrm>
          <a:prstGeom prst="rect">
            <a:avLst/>
          </a:prstGeom>
          <a:noFill/>
        </p:spPr>
        <p:txBody>
          <a:bodyPr wrap="square" rtlCol="0">
            <a:spAutoFit/>
          </a:bodyPr>
          <a:lstStyle/>
          <a:p>
            <a:pPr algn="ctr"/>
            <a:r>
              <a:rPr lang="en-US" b="1">
                <a:solidFill>
                  <a:schemeClr val="accent1"/>
                </a:solidFill>
              </a:rPr>
              <a:t>Riley Edwards</a:t>
            </a:r>
          </a:p>
          <a:p>
            <a:pPr algn="ctr"/>
            <a:r>
              <a:rPr lang="en-US">
                <a:solidFill>
                  <a:schemeClr val="accent1"/>
                </a:solidFill>
              </a:rPr>
              <a:t>Senior Advisor, </a:t>
            </a:r>
          </a:p>
          <a:p>
            <a:pPr algn="ctr"/>
            <a:r>
              <a:rPr lang="en-US">
                <a:solidFill>
                  <a:schemeClr val="accent1"/>
                </a:solidFill>
              </a:rPr>
              <a:t>Economic Security</a:t>
            </a:r>
          </a:p>
          <a:p>
            <a:pPr algn="ctr"/>
            <a:r>
              <a:rPr lang="en-US">
                <a:solidFill>
                  <a:srgbClr val="000000"/>
                </a:solidFill>
                <a:hlinkClick r:id="rId3"/>
              </a:rPr>
              <a:t>Riley.Edwards@njeda.gov</a:t>
            </a:r>
            <a:endParaRPr lang="en-US">
              <a:solidFill>
                <a:srgbClr val="000000"/>
              </a:solidFill>
            </a:endParaRPr>
          </a:p>
        </p:txBody>
      </p:sp>
      <p:pic>
        <p:nvPicPr>
          <p:cNvPr id="17" name="Picture 2">
            <a:extLst>
              <a:ext uri="{FF2B5EF4-FFF2-40B4-BE49-F238E27FC236}">
                <a16:creationId xmlns:a16="http://schemas.microsoft.com/office/drawing/2014/main" id="{5F75A6AE-2592-4771-A713-E3A9DA1FB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510471" y="1617452"/>
            <a:ext cx="1828800"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C87029-A3FC-5457-1B74-79B7A54F4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83" r="6883"/>
          <a:stretch/>
        </p:blipFill>
        <p:spPr bwMode="auto">
          <a:xfrm>
            <a:off x="9957767" y="1617452"/>
            <a:ext cx="1789986"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7887B7-1588-C12B-600F-9CE1D0E07C48}"/>
              </a:ext>
            </a:extLst>
          </p:cNvPr>
          <p:cNvSpPr txBox="1"/>
          <p:nvPr/>
        </p:nvSpPr>
        <p:spPr>
          <a:xfrm>
            <a:off x="2235211" y="3714966"/>
            <a:ext cx="3484728" cy="1200329"/>
          </a:xfrm>
          <a:prstGeom prst="rect">
            <a:avLst/>
          </a:prstGeom>
          <a:noFill/>
        </p:spPr>
        <p:txBody>
          <a:bodyPr wrap="square" rtlCol="0">
            <a:spAutoFit/>
          </a:bodyPr>
          <a:lstStyle/>
          <a:p>
            <a:pPr algn="ctr"/>
            <a:r>
              <a:rPr lang="en-US" b="1">
                <a:solidFill>
                  <a:schemeClr val="accent1"/>
                </a:solidFill>
              </a:rPr>
              <a:t>Alexander Pachman</a:t>
            </a:r>
          </a:p>
          <a:p>
            <a:pPr algn="ctr"/>
            <a:r>
              <a:rPr lang="en-US">
                <a:solidFill>
                  <a:schemeClr val="accent1"/>
                </a:solidFill>
              </a:rPr>
              <a:t>Manager,</a:t>
            </a:r>
          </a:p>
          <a:p>
            <a:pPr algn="ctr"/>
            <a:r>
              <a:rPr lang="en-US">
                <a:solidFill>
                  <a:schemeClr val="accent1"/>
                </a:solidFill>
              </a:rPr>
              <a:t>Venture Products</a:t>
            </a:r>
          </a:p>
          <a:p>
            <a:pPr algn="ctr"/>
            <a:r>
              <a:rPr lang="en-US">
                <a:solidFill>
                  <a:schemeClr val="accent1"/>
                </a:solidFill>
                <a:hlinkClick r:id="rId6"/>
              </a:rPr>
              <a:t>Alexander.Pachman@njeda.gov</a:t>
            </a:r>
            <a:endParaRPr lang="en-US">
              <a:solidFill>
                <a:srgbClr val="000000"/>
              </a:solidFill>
            </a:endParaRPr>
          </a:p>
        </p:txBody>
      </p:sp>
      <p:pic>
        <p:nvPicPr>
          <p:cNvPr id="14" name="Picture 13" descr="A person in a suit smiling&#10;&#10;AI-generated content may be incorrect.">
            <a:extLst>
              <a:ext uri="{FF2B5EF4-FFF2-40B4-BE49-F238E27FC236}">
                <a16:creationId xmlns:a16="http://schemas.microsoft.com/office/drawing/2014/main" id="{1C18BAB7-3383-B31B-47C6-8BDF12A0A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9648" y="1639014"/>
            <a:ext cx="1789986" cy="1789986"/>
          </a:xfrm>
          <a:prstGeom prst="ellipse">
            <a:avLst/>
          </a:prstGeom>
        </p:spPr>
      </p:pic>
    </p:spTree>
    <p:extLst>
      <p:ext uri="{BB962C8B-B14F-4D97-AF65-F5344CB8AC3E}">
        <p14:creationId xmlns:p14="http://schemas.microsoft.com/office/powerpoint/2010/main" val="3454692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D2FE-0518-19FA-3CB0-55977FBE7A95}"/>
              </a:ext>
            </a:extLst>
          </p:cNvPr>
          <p:cNvSpPr>
            <a:spLocks noGrp="1"/>
          </p:cNvSpPr>
          <p:nvPr>
            <p:ph type="title"/>
          </p:nvPr>
        </p:nvSpPr>
        <p:spPr/>
        <p:txBody>
          <a:bodyPr>
            <a:normAutofit/>
          </a:bodyPr>
          <a:lstStyle/>
          <a:p>
            <a:r>
              <a:rPr lang="en-US" sz="4000">
                <a:solidFill>
                  <a:schemeClr val="tx2"/>
                </a:solidFill>
                <a:latin typeface="Calibri"/>
                <a:ea typeface="Calibri"/>
                <a:cs typeface="Arial"/>
              </a:rPr>
              <a:t>Food Desert Communities</a:t>
            </a:r>
            <a:endParaRPr lang="en-US">
              <a:solidFill>
                <a:schemeClr val="tx2"/>
              </a:solidFill>
              <a:latin typeface="Calibri"/>
              <a:ea typeface="Calibri"/>
              <a:cs typeface="Arial"/>
            </a:endParaRPr>
          </a:p>
        </p:txBody>
      </p:sp>
      <p:sp>
        <p:nvSpPr>
          <p:cNvPr id="4" name="Rectangle 3">
            <a:extLst>
              <a:ext uri="{FF2B5EF4-FFF2-40B4-BE49-F238E27FC236}">
                <a16:creationId xmlns:a16="http://schemas.microsoft.com/office/drawing/2014/main" id="{E2620AA5-D044-C81A-051A-B3C5CF87735D}"/>
              </a:ext>
            </a:extLst>
          </p:cNvPr>
          <p:cNvSpPr/>
          <p:nvPr/>
        </p:nvSpPr>
        <p:spPr>
          <a:xfrm>
            <a:off x="440338" y="1557871"/>
            <a:ext cx="7665972" cy="4507709"/>
          </a:xfrm>
          <a:prstGeom prst="rect">
            <a:avLst/>
          </a:prstGeom>
        </p:spPr>
        <p:txBody>
          <a:bodyPr wrap="square" lIns="91440" tIns="45720" rIns="91440" bIns="45720" anchor="t">
            <a:spAutoFit/>
          </a:bodyPr>
          <a:lstStyle/>
          <a:p>
            <a:pPr marL="285750" indent="-285750">
              <a:lnSpc>
                <a:spcPct val="150000"/>
              </a:lnSpc>
              <a:buClr>
                <a:schemeClr val="accent2"/>
              </a:buClr>
              <a:buFont typeface=".Lucida Grande UI Regular"/>
              <a:buChar char="►"/>
            </a:pPr>
            <a:r>
              <a:rPr lang="en-US" sz="2200">
                <a:solidFill>
                  <a:srgbClr val="000000"/>
                </a:solidFill>
                <a:latin typeface="Calibri"/>
                <a:ea typeface="Calibri"/>
                <a:cs typeface="Arial"/>
              </a:rPr>
              <a:t>The FDRA directed NJEDA to work with the Departments of Community Affairs and Agriculture to designate up to </a:t>
            </a:r>
            <a:r>
              <a:rPr lang="en-US" sz="2200" b="1">
                <a:solidFill>
                  <a:srgbClr val="00597C"/>
                </a:solidFill>
                <a:latin typeface="Calibri"/>
                <a:ea typeface="Calibri"/>
                <a:cs typeface="Arial"/>
              </a:rPr>
              <a:t>50 Food Desert Communities (FDCs) </a:t>
            </a:r>
            <a:r>
              <a:rPr lang="en-US" sz="2200">
                <a:solidFill>
                  <a:srgbClr val="000000"/>
                </a:solidFill>
                <a:latin typeface="Calibri"/>
                <a:ea typeface="Calibri"/>
                <a:cs typeface="Arial"/>
              </a:rPr>
              <a:t>across the state</a:t>
            </a:r>
          </a:p>
          <a:p>
            <a:pPr marL="285750" indent="-285750">
              <a:lnSpc>
                <a:spcPct val="150000"/>
              </a:lnSpc>
              <a:buClr>
                <a:srgbClr val="83BD00"/>
              </a:buClr>
              <a:buFont typeface=".Lucida Grande UI Regular"/>
              <a:buChar char="►"/>
              <a:defRPr/>
            </a:pPr>
            <a:r>
              <a:rPr kumimoji="0" lang="en-US" sz="2200" b="0" i="0" u="none" strike="noStrike" kern="1200" cap="none" spc="0" normalizeH="0" baseline="0" noProof="0">
                <a:ln>
                  <a:noFill/>
                </a:ln>
                <a:solidFill>
                  <a:srgbClr val="000000"/>
                </a:solidFill>
                <a:effectLst/>
                <a:uLnTx/>
                <a:uFillTx/>
                <a:latin typeface="Calibri"/>
                <a:ea typeface="Calibri"/>
                <a:cs typeface="Arial"/>
              </a:rPr>
              <a:t>Designations were informed by a combination of </a:t>
            </a:r>
            <a:r>
              <a:rPr lang="en-US" sz="2200">
                <a:solidFill>
                  <a:srgbClr val="000000"/>
                </a:solidFill>
                <a:latin typeface="Calibri"/>
                <a:ea typeface="Calibri"/>
                <a:cs typeface="Arial"/>
              </a:rPr>
              <a:t>community input and rigorous</a:t>
            </a:r>
            <a:r>
              <a:rPr kumimoji="0" lang="en-US" sz="2200" b="0" i="0" u="none" strike="noStrike" kern="1200" cap="none" spc="0" normalizeH="0" baseline="0" noProof="0">
                <a:ln>
                  <a:noFill/>
                </a:ln>
                <a:solidFill>
                  <a:srgbClr val="000000"/>
                </a:solidFill>
                <a:effectLst/>
                <a:uLnTx/>
                <a:uFillTx/>
                <a:latin typeface="Calibri"/>
                <a:ea typeface="Calibri"/>
                <a:cs typeface="Arial"/>
              </a:rPr>
              <a:t>, data-driven analysis </a:t>
            </a:r>
            <a:endParaRPr lang="en-US" sz="2200">
              <a:solidFill>
                <a:srgbClr val="000000"/>
              </a:solidFill>
              <a:latin typeface="Calibri"/>
              <a:ea typeface="Calibri"/>
              <a:cs typeface="Arial"/>
            </a:endParaRPr>
          </a:p>
          <a:p>
            <a:pPr marL="742950" lvl="1" indent="-285750">
              <a:lnSpc>
                <a:spcPct val="150000"/>
              </a:lnSpc>
              <a:buClr>
                <a:srgbClr val="83BD00"/>
              </a:buClr>
              <a:buFont typeface=".Lucida Grande UI Regular"/>
              <a:buChar char="►"/>
              <a:defRPr/>
            </a:pPr>
            <a:r>
              <a:rPr lang="en-US" sz="2000" b="1">
                <a:solidFill>
                  <a:srgbClr val="00597C"/>
                </a:solidFill>
                <a:latin typeface="Calibri"/>
                <a:ea typeface="Calibri"/>
                <a:cs typeface="Arial"/>
              </a:rPr>
              <a:t>20+ variables </a:t>
            </a:r>
            <a:r>
              <a:rPr lang="en-US" sz="2000">
                <a:solidFill>
                  <a:srgbClr val="000000"/>
                </a:solidFill>
                <a:latin typeface="Calibri"/>
                <a:ea typeface="Calibri"/>
                <a:cs typeface="Arial"/>
              </a:rPr>
              <a:t>considered spanning food retail environment, demographics, economic/health/community factors</a:t>
            </a:r>
            <a:endParaRPr lang="en-US" sz="2000">
              <a:latin typeface="Calibri"/>
              <a:ea typeface="Calibri"/>
              <a:cs typeface="Arial"/>
            </a:endParaRPr>
          </a:p>
          <a:p>
            <a:pPr marL="285750" indent="-285750">
              <a:lnSpc>
                <a:spcPct val="150000"/>
              </a:lnSpc>
              <a:buClr>
                <a:srgbClr val="83BD00"/>
              </a:buClr>
              <a:buFont typeface=".Lucida Grande UI Regular"/>
              <a:buChar char="►"/>
              <a:defRPr/>
            </a:pPr>
            <a:r>
              <a:rPr kumimoji="0" lang="en-US" sz="2200" b="0" i="0" u="none" strike="noStrike" kern="0" cap="none" spc="0" normalizeH="0" baseline="0" noProof="0">
                <a:ln>
                  <a:noFill/>
                </a:ln>
                <a:solidFill>
                  <a:srgbClr val="000000"/>
                </a:solidFill>
                <a:effectLst/>
                <a:uLnTx/>
                <a:uFillTx/>
                <a:latin typeface="Calibri"/>
                <a:ea typeface="Calibri"/>
                <a:cs typeface="Arial"/>
              </a:rPr>
              <a:t>More than </a:t>
            </a:r>
            <a:r>
              <a:rPr kumimoji="0" lang="en-US" sz="2200" b="1" i="0" u="none" strike="noStrike" kern="0" cap="none" spc="0" normalizeH="0" baseline="0" noProof="0">
                <a:ln>
                  <a:noFill/>
                </a:ln>
                <a:solidFill>
                  <a:srgbClr val="00597C"/>
                </a:solidFill>
                <a:effectLst/>
                <a:uLnTx/>
                <a:uFillTx/>
                <a:latin typeface="Calibri"/>
                <a:ea typeface="Calibri"/>
                <a:cs typeface="Arial"/>
              </a:rPr>
              <a:t>1.5 million </a:t>
            </a:r>
            <a:r>
              <a:rPr kumimoji="0" lang="en-US" sz="2200" b="0" i="0" u="none" strike="noStrike" kern="0" cap="none" spc="0" normalizeH="0" baseline="0" noProof="0">
                <a:ln>
                  <a:noFill/>
                </a:ln>
                <a:solidFill>
                  <a:srgbClr val="000000"/>
                </a:solidFill>
                <a:effectLst/>
                <a:uLnTx/>
                <a:uFillTx/>
                <a:latin typeface="Calibri"/>
                <a:ea typeface="Calibri"/>
                <a:cs typeface="Arial"/>
              </a:rPr>
              <a:t>NJ residents live in a FDC, which </a:t>
            </a:r>
            <a:r>
              <a:rPr lang="en-US" sz="2200" kern="0">
                <a:solidFill>
                  <a:srgbClr val="000000"/>
                </a:solidFill>
                <a:latin typeface="Calibri"/>
                <a:ea typeface="Calibri"/>
                <a:cs typeface="Arial"/>
              </a:rPr>
              <a:t>span</a:t>
            </a:r>
            <a:r>
              <a:rPr kumimoji="0" lang="en-US" sz="2200" b="0" i="0" u="none" strike="noStrike" kern="0" cap="none" spc="0" normalizeH="0" baseline="0" noProof="0">
                <a:ln>
                  <a:noFill/>
                </a:ln>
                <a:solidFill>
                  <a:srgbClr val="000000"/>
                </a:solidFill>
                <a:effectLst/>
                <a:uLnTx/>
                <a:uFillTx/>
                <a:latin typeface="Calibri"/>
                <a:ea typeface="Calibri"/>
                <a:cs typeface="Arial"/>
              </a:rPr>
              <a:t> </a:t>
            </a:r>
            <a:r>
              <a:rPr lang="en-US" sz="2200" b="1" kern="0">
                <a:solidFill>
                  <a:srgbClr val="00597C"/>
                </a:solidFill>
                <a:latin typeface="Calibri"/>
                <a:ea typeface="Calibri"/>
                <a:cs typeface="Arial"/>
              </a:rPr>
              <a:t>57 municipalities</a:t>
            </a:r>
            <a:r>
              <a:rPr lang="en-US" sz="2200" kern="0">
                <a:solidFill>
                  <a:srgbClr val="000000"/>
                </a:solidFill>
                <a:latin typeface="Calibri"/>
                <a:ea typeface="Calibri"/>
                <a:cs typeface="Arial"/>
              </a:rPr>
              <a:t> and all</a:t>
            </a:r>
            <a:r>
              <a:rPr kumimoji="0" lang="en-US" sz="2200" b="0" i="0" u="none" strike="noStrike" kern="0" cap="none" spc="0" normalizeH="0" baseline="0" noProof="0">
                <a:ln>
                  <a:noFill/>
                </a:ln>
                <a:solidFill>
                  <a:srgbClr val="000000"/>
                </a:solidFill>
                <a:effectLst/>
                <a:uLnTx/>
                <a:uFillTx/>
                <a:latin typeface="Calibri"/>
                <a:ea typeface="Calibri"/>
                <a:cs typeface="Arial"/>
              </a:rPr>
              <a:t> </a:t>
            </a:r>
            <a:r>
              <a:rPr kumimoji="0" lang="en-US" sz="2200" b="1" i="0" u="none" strike="noStrike" kern="0" cap="none" spc="0" normalizeH="0" baseline="0" noProof="0">
                <a:ln>
                  <a:noFill/>
                </a:ln>
                <a:solidFill>
                  <a:srgbClr val="00597C"/>
                </a:solidFill>
                <a:effectLst/>
                <a:uLnTx/>
                <a:uFillTx/>
                <a:latin typeface="Calibri"/>
                <a:ea typeface="Calibri"/>
                <a:cs typeface="Arial"/>
              </a:rPr>
              <a:t>21 counties</a:t>
            </a:r>
            <a:endParaRPr lang="en-US" sz="2200" b="1" kern="0">
              <a:solidFill>
                <a:srgbClr val="00597C"/>
              </a:solidFill>
              <a:latin typeface="Calibri"/>
              <a:ea typeface="Calibri"/>
              <a:cs typeface="Arial"/>
            </a:endParaRPr>
          </a:p>
        </p:txBody>
      </p:sp>
      <p:pic>
        <p:nvPicPr>
          <p:cNvPr id="3" name="Picture 2">
            <a:extLst>
              <a:ext uri="{FF2B5EF4-FFF2-40B4-BE49-F238E27FC236}">
                <a16:creationId xmlns:a16="http://schemas.microsoft.com/office/drawing/2014/main" id="{FA18314C-0A42-0BE2-8637-362FA2125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7128" y="1047750"/>
            <a:ext cx="2571750" cy="4762500"/>
          </a:xfrm>
          <a:prstGeom prst="rect">
            <a:avLst/>
          </a:prstGeom>
          <a:noFill/>
          <a:ln w="28575">
            <a:solidFill>
              <a:srgbClr val="00597C"/>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B8B09B-E734-9183-CF15-C715E1BEF58D}"/>
              </a:ext>
            </a:extLst>
          </p:cNvPr>
          <p:cNvSpPr/>
          <p:nvPr/>
        </p:nvSpPr>
        <p:spPr>
          <a:xfrm>
            <a:off x="1311950" y="6315953"/>
            <a:ext cx="10214339" cy="307777"/>
          </a:xfrm>
          <a:prstGeom prst="rect">
            <a:avLst/>
          </a:prstGeom>
        </p:spPr>
        <p:txBody>
          <a:bodyPr wrap="square" lIns="91440" tIns="45720" rIns="91440" bIns="45720" anchor="t">
            <a:spAutoFit/>
          </a:bodyPr>
          <a:lstStyle/>
          <a:p>
            <a:r>
              <a:rPr lang="en-US" sz="1400">
                <a:solidFill>
                  <a:schemeClr val="tx2"/>
                </a:solidFill>
                <a:latin typeface="Calibri"/>
                <a:ea typeface="Calibri"/>
                <a:cs typeface="Arial"/>
              </a:rPr>
              <a:t>The interactive map of Food Desert Communities can be found at</a:t>
            </a:r>
            <a:r>
              <a:rPr lang="en-US" sz="1400">
                <a:solidFill>
                  <a:schemeClr val="tx2"/>
                </a:solidFill>
                <a:latin typeface="Calibri"/>
                <a:ea typeface="Calibri"/>
                <a:cs typeface="Arial"/>
                <a:hlinkClick r:id="rId3">
                  <a:extLst>
                    <a:ext uri="{A12FA001-AC4F-418D-AE19-62706E023703}">
                      <ahyp:hlinkClr xmlns:ahyp="http://schemas.microsoft.com/office/drawing/2018/hyperlinkcolor" val="tx"/>
                    </a:ext>
                  </a:extLst>
                </a:hlinkClick>
              </a:rPr>
              <a:t> </a:t>
            </a:r>
            <a:r>
              <a:rPr lang="en-US" sz="1400">
                <a:latin typeface="Calibri"/>
                <a:ea typeface="Calibri"/>
                <a:cs typeface="Arial"/>
                <a:hlinkClick r:id="rId3"/>
              </a:rPr>
              <a:t>https://www.njeda.gov/food-security-programs/</a:t>
            </a:r>
            <a:r>
              <a:rPr lang="en-US" sz="1400">
                <a:latin typeface="Calibri"/>
                <a:ea typeface="Calibri"/>
                <a:cs typeface="Arial"/>
              </a:rPr>
              <a:t> </a:t>
            </a:r>
            <a:endParaRPr lang="en-US" sz="1400" i="1">
              <a:latin typeface="Calibri"/>
              <a:ea typeface="Calibri"/>
              <a:cs typeface="Arial"/>
            </a:endParaRPr>
          </a:p>
        </p:txBody>
      </p:sp>
    </p:spTree>
    <p:extLst>
      <p:ext uri="{BB962C8B-B14F-4D97-AF65-F5344CB8AC3E}">
        <p14:creationId xmlns:p14="http://schemas.microsoft.com/office/powerpoint/2010/main" val="1571324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82156-0D93-3140-ADB8-48991CDB46FF}"/>
              </a:ext>
            </a:extLst>
          </p:cNvPr>
          <p:cNvSpPr>
            <a:spLocks noGrp="1"/>
          </p:cNvSpPr>
          <p:nvPr>
            <p:ph type="title"/>
          </p:nvPr>
        </p:nvSpPr>
        <p:spPr>
          <a:xfrm>
            <a:off x="574460" y="419454"/>
            <a:ext cx="11039258" cy="680198"/>
          </a:xfrm>
        </p:spPr>
        <p:txBody>
          <a:bodyPr/>
          <a:lstStyle/>
          <a:p>
            <a:r>
              <a:rPr lang="en-US">
                <a:latin typeface="Calibri"/>
                <a:ea typeface="Calibri"/>
                <a:cs typeface="Calibri"/>
              </a:rPr>
              <a:t>FEED NJ</a:t>
            </a:r>
          </a:p>
        </p:txBody>
      </p:sp>
      <p:sp>
        <p:nvSpPr>
          <p:cNvPr id="20" name="Text Placeholder 11">
            <a:extLst>
              <a:ext uri="{FF2B5EF4-FFF2-40B4-BE49-F238E27FC236}">
                <a16:creationId xmlns:a16="http://schemas.microsoft.com/office/drawing/2014/main" id="{B5963096-2382-CC4C-9FAC-C85412FE4CB0}"/>
              </a:ext>
            </a:extLst>
          </p:cNvPr>
          <p:cNvSpPr txBox="1">
            <a:spLocks/>
          </p:cNvSpPr>
          <p:nvPr/>
        </p:nvSpPr>
        <p:spPr>
          <a:xfrm>
            <a:off x="610994" y="2864170"/>
            <a:ext cx="10966189" cy="165463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solidFill>
                  <a:schemeClr val="accent6">
                    <a:lumMod val="85000"/>
                    <a:lumOff val="15000"/>
                  </a:schemeClr>
                </a:solidFill>
                <a:ea typeface="+mn-lt"/>
                <a:cs typeface="+mn-lt"/>
              </a:rPr>
              <a:t>FEED NJ aims to catalyze </a:t>
            </a:r>
            <a:r>
              <a:rPr lang="en-US" sz="2000" b="1" i="1">
                <a:solidFill>
                  <a:srgbClr val="00597C"/>
                </a:solidFill>
                <a:ea typeface="+mn-lt"/>
                <a:cs typeface="+mn-lt"/>
              </a:rPr>
              <a:t>innovative, sustainable, and scalable</a:t>
            </a:r>
            <a:r>
              <a:rPr lang="en-US" sz="2000" i="1">
                <a:solidFill>
                  <a:srgbClr val="00597C"/>
                </a:solidFill>
                <a:ea typeface="+mn-lt"/>
                <a:cs typeface="+mn-lt"/>
              </a:rPr>
              <a:t> </a:t>
            </a:r>
            <a:r>
              <a:rPr lang="en-US" sz="2000" i="1">
                <a:solidFill>
                  <a:schemeClr val="accent6">
                    <a:lumMod val="85000"/>
                    <a:lumOff val="15000"/>
                  </a:schemeClr>
                </a:solidFill>
                <a:ea typeface="+mn-lt"/>
                <a:cs typeface="+mn-lt"/>
              </a:rPr>
              <a:t>food security and food access initiatives with high potential to </a:t>
            </a:r>
            <a:r>
              <a:rPr lang="en-US" sz="2000" b="1" i="1">
                <a:solidFill>
                  <a:srgbClr val="00597C"/>
                </a:solidFill>
                <a:ea typeface="+mn-lt"/>
                <a:cs typeface="+mn-lt"/>
              </a:rPr>
              <a:t>maximize community-level impact</a:t>
            </a:r>
            <a:r>
              <a:rPr lang="en-US" sz="2000" i="1">
                <a:solidFill>
                  <a:schemeClr val="accent6">
                    <a:lumMod val="85000"/>
                    <a:lumOff val="15000"/>
                  </a:schemeClr>
                </a:solidFill>
                <a:ea typeface="+mn-lt"/>
                <a:cs typeface="+mn-lt"/>
              </a:rPr>
              <a:t>.</a:t>
            </a:r>
            <a:r>
              <a:rPr lang="en-US" sz="2000" i="1">
                <a:solidFill>
                  <a:srgbClr val="262626"/>
                </a:solidFill>
                <a:ea typeface="+mn-lt"/>
                <a:cs typeface="+mn-lt"/>
              </a:rPr>
              <a:t> Examples include, but are not limited to:</a:t>
            </a:r>
            <a:endParaRPr lang="en-US" sz="2000" i="1">
              <a:ea typeface="Calibri"/>
              <a:cs typeface="Calibri"/>
            </a:endParaRPr>
          </a:p>
        </p:txBody>
      </p:sp>
      <p:cxnSp>
        <p:nvCxnSpPr>
          <p:cNvPr id="21" name="Straight Connector 20">
            <a:extLst>
              <a:ext uri="{FF2B5EF4-FFF2-40B4-BE49-F238E27FC236}">
                <a16:creationId xmlns:a16="http://schemas.microsoft.com/office/drawing/2014/main" id="{0224CE0B-6147-6A46-9107-3774B8E18336}"/>
              </a:ext>
            </a:extLst>
          </p:cNvPr>
          <p:cNvCxnSpPr>
            <a:cxnSpLocks/>
          </p:cNvCxnSpPr>
          <p:nvPr/>
        </p:nvCxnSpPr>
        <p:spPr>
          <a:xfrm>
            <a:off x="660529" y="3730992"/>
            <a:ext cx="10967447" cy="0"/>
          </a:xfrm>
          <a:prstGeom prst="line">
            <a:avLst/>
          </a:prstGeom>
          <a:ln>
            <a:solidFill>
              <a:schemeClr val="accent2"/>
            </a:solidFill>
          </a:ln>
          <a:effectLst/>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CC0ACD22-76CC-101D-FF21-DBADE09A5902}"/>
              </a:ext>
            </a:extLst>
          </p:cNvPr>
          <p:cNvSpPr/>
          <p:nvPr/>
        </p:nvSpPr>
        <p:spPr>
          <a:xfrm>
            <a:off x="1340102" y="3903693"/>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6"/>
                </a:solidFill>
              </a:rPr>
              <a:t>Establishing or enhancing a mobile market, food pantry, or food co-op</a:t>
            </a:r>
          </a:p>
        </p:txBody>
      </p:sp>
      <p:sp>
        <p:nvSpPr>
          <p:cNvPr id="3" name="Rectangle 2">
            <a:extLst>
              <a:ext uri="{FF2B5EF4-FFF2-40B4-BE49-F238E27FC236}">
                <a16:creationId xmlns:a16="http://schemas.microsoft.com/office/drawing/2014/main" id="{0F7FE11A-4465-C833-348C-DE16463FB22B}"/>
              </a:ext>
            </a:extLst>
          </p:cNvPr>
          <p:cNvSpPr/>
          <p:nvPr/>
        </p:nvSpPr>
        <p:spPr>
          <a:xfrm>
            <a:off x="3771157" y="3903694"/>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6"/>
                </a:solidFill>
              </a:rPr>
              <a:t>Purchasing cold storage or other equipment</a:t>
            </a:r>
          </a:p>
        </p:txBody>
      </p:sp>
      <p:sp>
        <p:nvSpPr>
          <p:cNvPr id="5" name="Rectangle 4">
            <a:extLst>
              <a:ext uri="{FF2B5EF4-FFF2-40B4-BE49-F238E27FC236}">
                <a16:creationId xmlns:a16="http://schemas.microsoft.com/office/drawing/2014/main" id="{4DC16AB8-2616-A6A3-A990-3F6D7473C61A}"/>
              </a:ext>
            </a:extLst>
          </p:cNvPr>
          <p:cNvSpPr/>
          <p:nvPr/>
        </p:nvSpPr>
        <p:spPr>
          <a:xfrm>
            <a:off x="6202212" y="3903694"/>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6"/>
                </a:solidFill>
              </a:rPr>
              <a:t>Technical assistance to help residents to use nutrition benefits</a:t>
            </a:r>
          </a:p>
        </p:txBody>
      </p:sp>
      <p:sp>
        <p:nvSpPr>
          <p:cNvPr id="6" name="Rectangle 5">
            <a:extLst>
              <a:ext uri="{FF2B5EF4-FFF2-40B4-BE49-F238E27FC236}">
                <a16:creationId xmlns:a16="http://schemas.microsoft.com/office/drawing/2014/main" id="{42EF6CF9-04D0-D547-F6DA-5D9DE19FEC2B}"/>
              </a:ext>
            </a:extLst>
          </p:cNvPr>
          <p:cNvSpPr/>
          <p:nvPr/>
        </p:nvSpPr>
        <p:spPr>
          <a:xfrm>
            <a:off x="8783661" y="3907593"/>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6"/>
                </a:solidFill>
              </a:rPr>
              <a:t>Increasing access to local produce (e.g. via a farmers’ market, CSA, delivery)</a:t>
            </a:r>
          </a:p>
        </p:txBody>
      </p:sp>
      <p:sp>
        <p:nvSpPr>
          <p:cNvPr id="8" name="Rectangle 7">
            <a:extLst>
              <a:ext uri="{FF2B5EF4-FFF2-40B4-BE49-F238E27FC236}">
                <a16:creationId xmlns:a16="http://schemas.microsoft.com/office/drawing/2014/main" id="{B0B67027-A1D4-4062-D2D9-F8F5D4C16650}"/>
              </a:ext>
            </a:extLst>
          </p:cNvPr>
          <p:cNvSpPr/>
          <p:nvPr/>
        </p:nvSpPr>
        <p:spPr>
          <a:xfrm>
            <a:off x="2560720" y="5300424"/>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accent6"/>
                </a:solidFill>
              </a:rPr>
              <a:t>Expanding free food provision services for residents in need</a:t>
            </a:r>
          </a:p>
        </p:txBody>
      </p:sp>
      <p:sp>
        <p:nvSpPr>
          <p:cNvPr id="9" name="Rectangle 8">
            <a:extLst>
              <a:ext uri="{FF2B5EF4-FFF2-40B4-BE49-F238E27FC236}">
                <a16:creationId xmlns:a16="http://schemas.microsoft.com/office/drawing/2014/main" id="{436E7819-4BAD-3736-7240-82D968EB8016}"/>
              </a:ext>
            </a:extLst>
          </p:cNvPr>
          <p:cNvSpPr/>
          <p:nvPr/>
        </p:nvSpPr>
        <p:spPr>
          <a:xfrm>
            <a:off x="4944150" y="5300424"/>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6"/>
                </a:solidFill>
              </a:rPr>
              <a:t>Accelerating existing planning + implementation efforts</a:t>
            </a:r>
          </a:p>
        </p:txBody>
      </p:sp>
      <p:sp>
        <p:nvSpPr>
          <p:cNvPr id="10" name="Rectangle 9">
            <a:extLst>
              <a:ext uri="{FF2B5EF4-FFF2-40B4-BE49-F238E27FC236}">
                <a16:creationId xmlns:a16="http://schemas.microsoft.com/office/drawing/2014/main" id="{FBAD33F0-C1C7-DF3F-55F5-2D8AEF137C0F}"/>
              </a:ext>
            </a:extLst>
          </p:cNvPr>
          <p:cNvSpPr/>
          <p:nvPr/>
        </p:nvSpPr>
        <p:spPr>
          <a:xfrm>
            <a:off x="7327580" y="5295814"/>
            <a:ext cx="2046627" cy="12181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And many, many more!</a:t>
            </a:r>
          </a:p>
        </p:txBody>
      </p:sp>
      <p:sp>
        <p:nvSpPr>
          <p:cNvPr id="7" name="Rectangle 6">
            <a:extLst>
              <a:ext uri="{FF2B5EF4-FFF2-40B4-BE49-F238E27FC236}">
                <a16:creationId xmlns:a16="http://schemas.microsoft.com/office/drawing/2014/main" id="{0F283556-31EE-64E7-687B-8C66D5283DF6}"/>
              </a:ext>
            </a:extLst>
          </p:cNvPr>
          <p:cNvSpPr/>
          <p:nvPr/>
        </p:nvSpPr>
        <p:spPr>
          <a:xfrm>
            <a:off x="651002" y="1269409"/>
            <a:ext cx="10976974" cy="1478819"/>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200" b="1">
              <a:solidFill>
                <a:schemeClr val="bg1"/>
              </a:solidFill>
              <a:ea typeface="Calibri"/>
              <a:cs typeface="Calibri"/>
            </a:endParaRPr>
          </a:p>
          <a:p>
            <a:pPr algn="ctr"/>
            <a:r>
              <a:rPr lang="en-US" sz="2200" b="1">
                <a:solidFill>
                  <a:schemeClr val="bg1"/>
                </a:solidFill>
                <a:ea typeface="Calibri"/>
                <a:cs typeface="Calibri"/>
              </a:rPr>
              <a:t>Food Equity and Economic Development in New Jersey (FEED NJ) is a $30 million pilot program awarding grants between $50,000 and $500,000 for innovative projects that strengthen food access and food security in New Jersey’s most acute FDCs.</a:t>
            </a:r>
          </a:p>
          <a:p>
            <a:pPr algn="ctr"/>
            <a:endParaRPr lang="en-US" sz="1600">
              <a:solidFill>
                <a:schemeClr val="tx1"/>
              </a:solidFill>
              <a:ea typeface="Calibri"/>
              <a:cs typeface="Calibri"/>
            </a:endParaRPr>
          </a:p>
        </p:txBody>
      </p:sp>
    </p:spTree>
    <p:extLst>
      <p:ext uri="{BB962C8B-B14F-4D97-AF65-F5344CB8AC3E}">
        <p14:creationId xmlns:p14="http://schemas.microsoft.com/office/powerpoint/2010/main" val="1029445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0CE5F5-FC58-A23E-8ECA-B2453B80F850}"/>
              </a:ext>
            </a:extLst>
          </p:cNvPr>
          <p:cNvSpPr>
            <a:spLocks noGrp="1"/>
          </p:cNvSpPr>
          <p:nvPr>
            <p:ph type="body" sz="quarter" idx="10"/>
          </p:nvPr>
        </p:nvSpPr>
        <p:spPr>
          <a:xfrm>
            <a:off x="344387" y="6532075"/>
            <a:ext cx="6732587" cy="328614"/>
          </a:xfrm>
        </p:spPr>
        <p:txBody>
          <a:bodyPr/>
          <a:lstStyle/>
          <a:p>
            <a:endParaRPr lang="en-US"/>
          </a:p>
        </p:txBody>
      </p:sp>
      <p:sp>
        <p:nvSpPr>
          <p:cNvPr id="2" name="Title 1">
            <a:extLst>
              <a:ext uri="{FF2B5EF4-FFF2-40B4-BE49-F238E27FC236}">
                <a16:creationId xmlns:a16="http://schemas.microsoft.com/office/drawing/2014/main" id="{B38FEEDC-E320-4B1D-97A1-B78733661399}"/>
              </a:ext>
            </a:extLst>
          </p:cNvPr>
          <p:cNvSpPr>
            <a:spLocks noGrp="1"/>
          </p:cNvSpPr>
          <p:nvPr>
            <p:ph type="title"/>
          </p:nvPr>
        </p:nvSpPr>
        <p:spPr>
          <a:xfrm>
            <a:off x="344387" y="473459"/>
            <a:ext cx="8594130" cy="704890"/>
          </a:xfrm>
        </p:spPr>
        <p:txBody>
          <a:bodyPr>
            <a:noAutofit/>
          </a:bodyPr>
          <a:lstStyle/>
          <a:p>
            <a:r>
              <a:rPr lang="en-US" sz="3600">
                <a:solidFill>
                  <a:schemeClr val="tx2"/>
                </a:solidFill>
                <a:latin typeface="Calibri"/>
                <a:ea typeface="Calibri"/>
                <a:cs typeface="Arial"/>
              </a:rPr>
              <a:t>Tax Credit Purchase Eligibility Criteria</a:t>
            </a:r>
          </a:p>
        </p:txBody>
      </p:sp>
      <p:graphicFrame>
        <p:nvGraphicFramePr>
          <p:cNvPr id="3" name="Diagram 2">
            <a:extLst>
              <a:ext uri="{FF2B5EF4-FFF2-40B4-BE49-F238E27FC236}">
                <a16:creationId xmlns:a16="http://schemas.microsoft.com/office/drawing/2014/main" id="{9E53FB18-9D86-4232-80B9-F64465BD5746}"/>
              </a:ext>
            </a:extLst>
          </p:cNvPr>
          <p:cNvGraphicFramePr/>
          <p:nvPr>
            <p:extLst>
              <p:ext uri="{D42A27DB-BD31-4B8C-83A1-F6EECF244321}">
                <p14:modId xmlns:p14="http://schemas.microsoft.com/office/powerpoint/2010/main" val="1322753508"/>
              </p:ext>
            </p:extLst>
          </p:nvPr>
        </p:nvGraphicFramePr>
        <p:xfrm>
          <a:off x="596443" y="1271673"/>
          <a:ext cx="10855276" cy="4760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4703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6C58F-2220-6CEB-52C7-B36279C7E683}"/>
              </a:ext>
            </a:extLst>
          </p:cNvPr>
          <p:cNvSpPr>
            <a:spLocks noGrp="1"/>
          </p:cNvSpPr>
          <p:nvPr>
            <p:ph type="body" sz="quarter" idx="10"/>
          </p:nvPr>
        </p:nvSpPr>
        <p:spPr/>
        <p:txBody>
          <a:bodyPr/>
          <a:lstStyle/>
          <a:p>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CE3BB10-299E-4AB0-9C9B-37E2B41FED9B}"/>
              </a:ext>
            </a:extLst>
          </p:cNvPr>
          <p:cNvSpPr>
            <a:spLocks noGrp="1"/>
          </p:cNvSpPr>
          <p:nvPr>
            <p:ph type="title"/>
          </p:nvPr>
        </p:nvSpPr>
        <p:spPr>
          <a:xfrm>
            <a:off x="416382" y="435942"/>
            <a:ext cx="7136355" cy="704890"/>
          </a:xfrm>
        </p:spPr>
        <p:txBody>
          <a:bodyPr>
            <a:normAutofit/>
          </a:bodyPr>
          <a:lstStyle/>
          <a:p>
            <a:r>
              <a:rPr lang="en-US" sz="4000">
                <a:solidFill>
                  <a:schemeClr val="tx2"/>
                </a:solidFill>
                <a:latin typeface="Calibri"/>
                <a:ea typeface="Calibri"/>
                <a:cs typeface="Arial"/>
              </a:rPr>
              <a:t>Tax Credit Auction Timeline</a:t>
            </a:r>
          </a:p>
        </p:txBody>
      </p:sp>
      <p:graphicFrame>
        <p:nvGraphicFramePr>
          <p:cNvPr id="4" name="Diagram 3">
            <a:extLst>
              <a:ext uri="{FF2B5EF4-FFF2-40B4-BE49-F238E27FC236}">
                <a16:creationId xmlns:a16="http://schemas.microsoft.com/office/drawing/2014/main" id="{22EBA7F3-C9E1-49E5-A159-A73B086E4588}"/>
              </a:ext>
            </a:extLst>
          </p:cNvPr>
          <p:cNvGraphicFramePr/>
          <p:nvPr>
            <p:extLst>
              <p:ext uri="{D42A27DB-BD31-4B8C-83A1-F6EECF244321}">
                <p14:modId xmlns:p14="http://schemas.microsoft.com/office/powerpoint/2010/main" val="2194355404"/>
              </p:ext>
            </p:extLst>
          </p:nvPr>
        </p:nvGraphicFramePr>
        <p:xfrm>
          <a:off x="416382" y="1283084"/>
          <a:ext cx="1121145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2784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A496AD7-3522-4C0B-8F50-DB55BE2FE9FF}"/>
              </a:ext>
            </a:extLst>
          </p:cNvPr>
          <p:cNvGraphicFramePr/>
          <p:nvPr>
            <p:extLst>
              <p:ext uri="{D42A27DB-BD31-4B8C-83A1-F6EECF244321}">
                <p14:modId xmlns:p14="http://schemas.microsoft.com/office/powerpoint/2010/main" val="634033094"/>
              </p:ext>
            </p:extLst>
          </p:nvPr>
        </p:nvGraphicFramePr>
        <p:xfrm>
          <a:off x="629198" y="1634836"/>
          <a:ext cx="10933604" cy="4560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38FEEDC-E320-4B1D-97A1-B78733661399}"/>
              </a:ext>
            </a:extLst>
          </p:cNvPr>
          <p:cNvSpPr>
            <a:spLocks noGrp="1"/>
          </p:cNvSpPr>
          <p:nvPr>
            <p:ph type="title"/>
          </p:nvPr>
        </p:nvSpPr>
        <p:spPr/>
        <p:txBody>
          <a:bodyPr/>
          <a:lstStyle/>
          <a:p>
            <a:r>
              <a:rPr lang="en-US">
                <a:latin typeface="Calibri"/>
                <a:ea typeface="Calibri"/>
                <a:cs typeface="Arial"/>
              </a:rPr>
              <a:t>Determining Tax Credit Award Amounts</a:t>
            </a:r>
          </a:p>
        </p:txBody>
      </p:sp>
    </p:spTree>
    <p:extLst>
      <p:ext uri="{BB962C8B-B14F-4D97-AF65-F5344CB8AC3E}">
        <p14:creationId xmlns:p14="http://schemas.microsoft.com/office/powerpoint/2010/main" val="1467801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EEDC-E320-4B1D-97A1-B78733661399}"/>
              </a:ext>
            </a:extLst>
          </p:cNvPr>
          <p:cNvSpPr>
            <a:spLocks noGrp="1"/>
          </p:cNvSpPr>
          <p:nvPr>
            <p:ph type="title"/>
          </p:nvPr>
        </p:nvSpPr>
        <p:spPr/>
        <p:txBody>
          <a:bodyPr/>
          <a:lstStyle/>
          <a:p>
            <a:r>
              <a:rPr lang="en-US"/>
              <a:t>Determining Tax Credit Award Amounts</a:t>
            </a:r>
          </a:p>
        </p:txBody>
      </p:sp>
      <p:graphicFrame>
        <p:nvGraphicFramePr>
          <p:cNvPr id="3" name="Table 2">
            <a:extLst>
              <a:ext uri="{FF2B5EF4-FFF2-40B4-BE49-F238E27FC236}">
                <a16:creationId xmlns:a16="http://schemas.microsoft.com/office/drawing/2014/main" id="{9293FA98-D665-48B5-9286-FE6650A2A9D3}"/>
              </a:ext>
            </a:extLst>
          </p:cNvPr>
          <p:cNvGraphicFramePr>
            <a:graphicFrameLocks noGrp="1"/>
          </p:cNvGraphicFramePr>
          <p:nvPr/>
        </p:nvGraphicFramePr>
        <p:xfrm>
          <a:off x="2645925" y="2221342"/>
          <a:ext cx="8631604" cy="3131120"/>
        </p:xfrm>
        <a:graphic>
          <a:graphicData uri="http://schemas.openxmlformats.org/drawingml/2006/table">
            <a:tbl>
              <a:tblPr firstRow="1" firstCol="1" lastRow="1" bandRow="1">
                <a:tableStyleId>{5C22544A-7EE6-4342-B048-85BDC9FD1C3A}</a:tableStyleId>
              </a:tblPr>
              <a:tblGrid>
                <a:gridCol w="1130504">
                  <a:extLst>
                    <a:ext uri="{9D8B030D-6E8A-4147-A177-3AD203B41FA5}">
                      <a16:colId xmlns:a16="http://schemas.microsoft.com/office/drawing/2014/main" val="1647958801"/>
                    </a:ext>
                  </a:extLst>
                </a:gridCol>
                <a:gridCol w="1353798">
                  <a:extLst>
                    <a:ext uri="{9D8B030D-6E8A-4147-A177-3AD203B41FA5}">
                      <a16:colId xmlns:a16="http://schemas.microsoft.com/office/drawing/2014/main" val="1025956862"/>
                    </a:ext>
                  </a:extLst>
                </a:gridCol>
                <a:gridCol w="1559218">
                  <a:extLst>
                    <a:ext uri="{9D8B030D-6E8A-4147-A177-3AD203B41FA5}">
                      <a16:colId xmlns:a16="http://schemas.microsoft.com/office/drawing/2014/main" val="391837406"/>
                    </a:ext>
                  </a:extLst>
                </a:gridCol>
                <a:gridCol w="2279458">
                  <a:extLst>
                    <a:ext uri="{9D8B030D-6E8A-4147-A177-3AD203B41FA5}">
                      <a16:colId xmlns:a16="http://schemas.microsoft.com/office/drawing/2014/main" val="566691179"/>
                    </a:ext>
                  </a:extLst>
                </a:gridCol>
                <a:gridCol w="2308626">
                  <a:extLst>
                    <a:ext uri="{9D8B030D-6E8A-4147-A177-3AD203B41FA5}">
                      <a16:colId xmlns:a16="http://schemas.microsoft.com/office/drawing/2014/main" val="3470314402"/>
                    </a:ext>
                  </a:extLst>
                </a:gridCol>
              </a:tblGrid>
              <a:tr h="391390">
                <a:tc>
                  <a:txBody>
                    <a:bodyPr/>
                    <a:lstStyle/>
                    <a:p>
                      <a:pPr marL="0" marR="0" algn="l">
                        <a:spcBef>
                          <a:spcPts val="0"/>
                        </a:spcBef>
                        <a:spcAft>
                          <a:spcPts val="0"/>
                        </a:spcAft>
                      </a:pPr>
                      <a:r>
                        <a:rPr lang="en-US" sz="1800">
                          <a:effectLst/>
                          <a:uFill>
                            <a:solidFill>
                              <a:srgbClr val="000000"/>
                            </a:solidFill>
                          </a:uFill>
                          <a:latin typeface="+mn-lt"/>
                        </a:rPr>
                        <a:t>Bidder</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800">
                          <a:effectLst/>
                          <a:uFill>
                            <a:solidFill>
                              <a:srgbClr val="000000"/>
                            </a:solidFill>
                          </a:uFill>
                          <a:latin typeface="+mn-lt"/>
                        </a:rPr>
                        <a:t>Offer Price</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800">
                          <a:effectLst/>
                          <a:uFill>
                            <a:solidFill>
                              <a:srgbClr val="000000"/>
                            </a:solidFill>
                          </a:uFill>
                          <a:latin typeface="+mn-lt"/>
                        </a:rPr>
                        <a:t>Face Value</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800">
                          <a:effectLst/>
                          <a:uFill>
                            <a:solidFill>
                              <a:srgbClr val="000000"/>
                            </a:solidFill>
                          </a:uFill>
                          <a:latin typeface="+mn-lt"/>
                        </a:rPr>
                        <a:t>Total Purchase Offer</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800">
                          <a:solidFill>
                            <a:schemeClr val="bg1"/>
                          </a:solidFill>
                          <a:effectLst/>
                          <a:uFill>
                            <a:solidFill>
                              <a:srgbClr val="000000"/>
                            </a:solidFill>
                          </a:uFill>
                          <a:latin typeface="+mn-lt"/>
                          <a:ea typeface="Times New Roman" panose="02020603050405020304" pitchFamily="18" charset="0"/>
                          <a:cs typeface="Calibri" panose="020F0502020204030204" pitchFamily="34" charset="0"/>
                        </a:rPr>
                        <a:t>Tax Credits Awarded</a:t>
                      </a:r>
                    </a:p>
                  </a:txBody>
                  <a:tcPr marL="68580" marR="68580" marT="0" marB="0" anchor="ctr"/>
                </a:tc>
                <a:extLst>
                  <a:ext uri="{0D108BD9-81ED-4DB2-BD59-A6C34878D82A}">
                    <a16:rowId xmlns:a16="http://schemas.microsoft.com/office/drawing/2014/main" val="3517160866"/>
                  </a:ext>
                </a:extLst>
              </a:tr>
              <a:tr h="391390">
                <a:tc>
                  <a:txBody>
                    <a:bodyPr/>
                    <a:lstStyle/>
                    <a:p>
                      <a:pPr marL="0" marR="0" algn="ctr">
                        <a:spcBef>
                          <a:spcPts val="0"/>
                        </a:spcBef>
                        <a:spcAft>
                          <a:spcPts val="0"/>
                        </a:spcAft>
                      </a:pPr>
                      <a:r>
                        <a:rPr lang="en-US" sz="1800">
                          <a:effectLst/>
                          <a:uFill>
                            <a:solidFill>
                              <a:srgbClr val="000000"/>
                            </a:solidFill>
                          </a:uFill>
                          <a:latin typeface="+mn-lt"/>
                        </a:rPr>
                        <a:t>A</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$0.95</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$4,000,000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$3,800,000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solidFill>
                            <a:schemeClr val="tx1"/>
                          </a:solidFill>
                          <a:effectLst/>
                          <a:uFill>
                            <a:solidFill>
                              <a:srgbClr val="000000"/>
                            </a:solidFill>
                          </a:uFill>
                          <a:latin typeface="+mn-lt"/>
                          <a:ea typeface="Times New Roman" panose="02020603050405020304" pitchFamily="18" charset="0"/>
                          <a:cs typeface="Calibri" panose="020F0502020204030204" pitchFamily="34" charset="0"/>
                        </a:rPr>
                        <a:t>$4,000,000</a:t>
                      </a:r>
                    </a:p>
                  </a:txBody>
                  <a:tcPr marL="68580" marR="68580" marT="0" marB="0" anchor="ctr"/>
                </a:tc>
                <a:extLst>
                  <a:ext uri="{0D108BD9-81ED-4DB2-BD59-A6C34878D82A}">
                    <a16:rowId xmlns:a16="http://schemas.microsoft.com/office/drawing/2014/main" val="3080434937"/>
                  </a:ext>
                </a:extLst>
              </a:tr>
              <a:tr h="391390">
                <a:tc>
                  <a:txBody>
                    <a:bodyPr/>
                    <a:lstStyle/>
                    <a:p>
                      <a:pPr marL="0" marR="0" algn="ctr">
                        <a:spcBef>
                          <a:spcPts val="0"/>
                        </a:spcBef>
                        <a:spcAft>
                          <a:spcPts val="0"/>
                        </a:spcAft>
                      </a:pPr>
                      <a:r>
                        <a:rPr lang="en-US" sz="1800">
                          <a:effectLst/>
                          <a:uFill>
                            <a:solidFill>
                              <a:srgbClr val="000000"/>
                            </a:solidFill>
                          </a:uFill>
                          <a:latin typeface="+mn-lt"/>
                        </a:rPr>
                        <a:t>B</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$0.93</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$3,000,000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$2,790,000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solidFill>
                            <a:schemeClr val="tx1"/>
                          </a:solidFill>
                          <a:effectLst/>
                          <a:uFill>
                            <a:solidFill>
                              <a:srgbClr val="000000"/>
                            </a:solidFill>
                          </a:uFill>
                          <a:latin typeface="+mn-lt"/>
                          <a:ea typeface="Times New Roman" panose="02020603050405020304" pitchFamily="18" charset="0"/>
                          <a:cs typeface="Calibri" panose="020F0502020204030204" pitchFamily="34" charset="0"/>
                        </a:rPr>
                        <a:t>$3,000,000</a:t>
                      </a:r>
                    </a:p>
                  </a:txBody>
                  <a:tcPr marL="68580" marR="68580" marT="0" marB="0" anchor="ctr"/>
                </a:tc>
                <a:extLst>
                  <a:ext uri="{0D108BD9-81ED-4DB2-BD59-A6C34878D82A}">
                    <a16:rowId xmlns:a16="http://schemas.microsoft.com/office/drawing/2014/main" val="2005932282"/>
                  </a:ext>
                </a:extLst>
              </a:tr>
              <a:tr h="391390">
                <a:tc>
                  <a:txBody>
                    <a:bodyPr/>
                    <a:lstStyle/>
                    <a:p>
                      <a:pPr marL="0" marR="0" algn="ctr">
                        <a:spcBef>
                          <a:spcPts val="0"/>
                        </a:spcBef>
                        <a:spcAft>
                          <a:spcPts val="0"/>
                        </a:spcAft>
                      </a:pPr>
                      <a:r>
                        <a:rPr lang="en-US" sz="1800">
                          <a:effectLst/>
                          <a:uFill>
                            <a:solidFill>
                              <a:srgbClr val="000000"/>
                            </a:solidFill>
                          </a:uFill>
                          <a:latin typeface="+mn-lt"/>
                        </a:rPr>
                        <a:t>C</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$0.93</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$1,000,000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$930,000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solidFill>
                            <a:schemeClr val="tx1"/>
                          </a:solidFill>
                          <a:effectLst/>
                          <a:uFill>
                            <a:solidFill>
                              <a:srgbClr val="000000"/>
                            </a:solidFill>
                          </a:uFill>
                          <a:latin typeface="+mn-lt"/>
                          <a:ea typeface="Times New Roman" panose="02020603050405020304" pitchFamily="18" charset="0"/>
                          <a:cs typeface="Calibri" panose="020F0502020204030204" pitchFamily="34" charset="0"/>
                        </a:rPr>
                        <a:t>$1,000,000</a:t>
                      </a:r>
                    </a:p>
                  </a:txBody>
                  <a:tcPr marL="68580" marR="68580" marT="0" marB="0" anchor="ctr"/>
                </a:tc>
                <a:extLst>
                  <a:ext uri="{0D108BD9-81ED-4DB2-BD59-A6C34878D82A}">
                    <a16:rowId xmlns:a16="http://schemas.microsoft.com/office/drawing/2014/main" val="3850297570"/>
                  </a:ext>
                </a:extLst>
              </a:tr>
              <a:tr h="391390">
                <a:tc>
                  <a:txBody>
                    <a:bodyPr/>
                    <a:lstStyle/>
                    <a:p>
                      <a:pPr marL="0" marR="0" algn="ctr">
                        <a:spcBef>
                          <a:spcPts val="0"/>
                        </a:spcBef>
                        <a:spcAft>
                          <a:spcPts val="0"/>
                        </a:spcAft>
                      </a:pPr>
                      <a:r>
                        <a:rPr lang="en-US" sz="1800">
                          <a:effectLst/>
                          <a:uFill>
                            <a:solidFill>
                              <a:srgbClr val="000000"/>
                            </a:solidFill>
                          </a:uFill>
                          <a:latin typeface="+mn-lt"/>
                        </a:rPr>
                        <a:t>D</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$0.90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$3,000,000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$2,700,000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solidFill>
                            <a:schemeClr val="tx1"/>
                          </a:solidFill>
                          <a:effectLst/>
                          <a:uFill>
                            <a:solidFill>
                              <a:srgbClr val="000000"/>
                            </a:solidFill>
                          </a:uFill>
                          <a:latin typeface="+mn-lt"/>
                          <a:ea typeface="Times New Roman" panose="02020603050405020304" pitchFamily="18" charset="0"/>
                          <a:cs typeface="Calibri" panose="020F0502020204030204" pitchFamily="34" charset="0"/>
                        </a:rPr>
                        <a:t>$1,500,000</a:t>
                      </a:r>
                    </a:p>
                  </a:txBody>
                  <a:tcPr marL="68580" marR="68580" marT="0" marB="0" anchor="ctr"/>
                </a:tc>
                <a:extLst>
                  <a:ext uri="{0D108BD9-81ED-4DB2-BD59-A6C34878D82A}">
                    <a16:rowId xmlns:a16="http://schemas.microsoft.com/office/drawing/2014/main" val="3498449961"/>
                  </a:ext>
                </a:extLst>
              </a:tr>
              <a:tr h="391390">
                <a:tc>
                  <a:txBody>
                    <a:bodyPr/>
                    <a:lstStyle/>
                    <a:p>
                      <a:pPr marL="0" marR="0" algn="ctr">
                        <a:spcBef>
                          <a:spcPts val="0"/>
                        </a:spcBef>
                        <a:spcAft>
                          <a:spcPts val="0"/>
                        </a:spcAft>
                      </a:pPr>
                      <a:r>
                        <a:rPr lang="en-US" sz="1800">
                          <a:solidFill>
                            <a:schemeClr val="bg1"/>
                          </a:solidFill>
                          <a:effectLst/>
                          <a:uFill>
                            <a:solidFill>
                              <a:srgbClr val="000000"/>
                            </a:solidFill>
                          </a:uFill>
                          <a:latin typeface="+mn-lt"/>
                          <a:ea typeface="Times New Roman" panose="02020603050405020304" pitchFamily="18" charset="0"/>
                        </a:rPr>
                        <a:t>E</a:t>
                      </a: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$0.90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$1,000,000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$900,000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solidFill>
                            <a:schemeClr val="tx1"/>
                          </a:solidFill>
                          <a:effectLst/>
                          <a:uFill>
                            <a:solidFill>
                              <a:srgbClr val="000000"/>
                            </a:solidFill>
                          </a:uFill>
                          <a:latin typeface="+mn-lt"/>
                          <a:ea typeface="Times New Roman" panose="02020603050405020304" pitchFamily="18" charset="0"/>
                          <a:cs typeface="Calibri" panose="020F0502020204030204" pitchFamily="34" charset="0"/>
                        </a:rPr>
                        <a:t>$500,000</a:t>
                      </a:r>
                    </a:p>
                  </a:txBody>
                  <a:tcPr marL="68580" marR="68580" marT="0" marB="0" anchor="ctr"/>
                </a:tc>
                <a:extLst>
                  <a:ext uri="{0D108BD9-81ED-4DB2-BD59-A6C34878D82A}">
                    <a16:rowId xmlns:a16="http://schemas.microsoft.com/office/drawing/2014/main" val="1028294426"/>
                  </a:ext>
                </a:extLst>
              </a:tr>
              <a:tr h="391390">
                <a:tc>
                  <a:txBody>
                    <a:bodyPr/>
                    <a:lstStyle/>
                    <a:p>
                      <a:pPr marL="0" marR="0" algn="ctr">
                        <a:spcBef>
                          <a:spcPts val="0"/>
                        </a:spcBef>
                        <a:spcAft>
                          <a:spcPts val="0"/>
                        </a:spcAft>
                      </a:pPr>
                      <a:r>
                        <a:rPr lang="en-US" sz="1800">
                          <a:solidFill>
                            <a:schemeClr val="bg1"/>
                          </a:solidFill>
                          <a:effectLst/>
                          <a:uFill>
                            <a:solidFill>
                              <a:srgbClr val="000000"/>
                            </a:solidFill>
                          </a:uFill>
                          <a:latin typeface="+mn-lt"/>
                          <a:ea typeface="Times New Roman" panose="02020603050405020304" pitchFamily="18" charset="0"/>
                        </a:rPr>
                        <a:t>F</a:t>
                      </a: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$0.85</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$3,000,000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effectLst/>
                          <a:uFill>
                            <a:solidFill>
                              <a:srgbClr val="000000"/>
                            </a:solidFill>
                          </a:uFill>
                          <a:latin typeface="+mn-lt"/>
                        </a:rPr>
                        <a:t>$2,550,000</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a:solidFill>
                            <a:schemeClr val="tx1"/>
                          </a:solidFill>
                          <a:effectLst/>
                          <a:uFill>
                            <a:solidFill>
                              <a:srgbClr val="000000"/>
                            </a:solidFill>
                          </a:uFill>
                          <a:latin typeface="+mn-lt"/>
                          <a:ea typeface="Times New Roman" panose="02020603050405020304" pitchFamily="18" charset="0"/>
                          <a:cs typeface="Calibri" panose="020F0502020204030204" pitchFamily="34" charset="0"/>
                        </a:rPr>
                        <a:t>$0</a:t>
                      </a:r>
                    </a:p>
                  </a:txBody>
                  <a:tcPr marL="68580" marR="68580" marT="0" marB="0" anchor="ctr"/>
                </a:tc>
                <a:extLst>
                  <a:ext uri="{0D108BD9-81ED-4DB2-BD59-A6C34878D82A}">
                    <a16:rowId xmlns:a16="http://schemas.microsoft.com/office/drawing/2014/main" val="2496261316"/>
                  </a:ext>
                </a:extLst>
              </a:tr>
              <a:tr h="391390">
                <a:tc gridSpan="2">
                  <a:txBody>
                    <a:bodyPr/>
                    <a:lstStyle/>
                    <a:p>
                      <a:pPr marL="0" marR="0" algn="ctr">
                        <a:spcBef>
                          <a:spcPts val="0"/>
                        </a:spcBef>
                        <a:spcAft>
                          <a:spcPts val="0"/>
                        </a:spcAft>
                      </a:pPr>
                      <a:r>
                        <a:rPr lang="en-US" sz="1800">
                          <a:effectLst/>
                          <a:uFill>
                            <a:solidFill>
                              <a:srgbClr val="000000"/>
                            </a:solidFill>
                          </a:uFill>
                          <a:latin typeface="+mn-lt"/>
                        </a:rPr>
                        <a:t>TOTAL</a:t>
                      </a:r>
                      <a:endParaRPr lang="en-US" sz="1800">
                        <a:solidFill>
                          <a:srgbClr val="000000"/>
                        </a:solidFill>
                        <a:effectLst/>
                        <a:uFill>
                          <a:solidFill>
                            <a:srgbClr val="000000"/>
                          </a:solidFill>
                        </a:uFill>
                        <a:latin typeface="+mn-lt"/>
                        <a:ea typeface="Times New Roman" panose="02020603050405020304" pitchFamily="18" charset="0"/>
                      </a:endParaRPr>
                    </a:p>
                  </a:txBody>
                  <a:tcPr marL="68580" marR="68580" marT="0" marB="0" anchor="ctr"/>
                </a:tc>
                <a:tc hMerge="1">
                  <a:txBody>
                    <a:bodyPr/>
                    <a:lstStyle/>
                    <a:p>
                      <a:endParaRPr lang="en-US" sz="2400">
                        <a:solidFill>
                          <a:schemeClr val="bg1"/>
                        </a:solidFill>
                        <a:effectLst/>
                        <a:latin typeface="+mn-lt"/>
                      </a:endParaRPr>
                    </a:p>
                  </a:txBody>
                  <a:tcPr marL="68580" marR="68580" marT="0" marB="0" anchor="ctr"/>
                </a:tc>
                <a:tc>
                  <a:txBody>
                    <a:bodyPr/>
                    <a:lstStyle/>
                    <a:p>
                      <a:pPr marL="0" marR="0" algn="r">
                        <a:spcBef>
                          <a:spcPts val="0"/>
                        </a:spcBef>
                        <a:spcAft>
                          <a:spcPts val="0"/>
                        </a:spcAft>
                      </a:pPr>
                      <a:r>
                        <a:rPr lang="en-US" sz="1800" b="1">
                          <a:solidFill>
                            <a:schemeClr val="bg1"/>
                          </a:solidFill>
                          <a:effectLst/>
                          <a:uFill>
                            <a:solidFill>
                              <a:srgbClr val="000000"/>
                            </a:solidFill>
                          </a:uFill>
                          <a:latin typeface="+mn-lt"/>
                          <a:ea typeface="Times New Roman" panose="02020603050405020304" pitchFamily="18" charset="0"/>
                        </a:rPr>
                        <a:t>$15,000,000</a:t>
                      </a:r>
                    </a:p>
                  </a:txBody>
                  <a:tcPr marL="68580" marR="68580" marT="0" marB="0" anchor="ctr"/>
                </a:tc>
                <a:tc>
                  <a:txBody>
                    <a:bodyPr/>
                    <a:lstStyle/>
                    <a:p>
                      <a:pPr marL="0" marR="0" algn="r">
                        <a:spcBef>
                          <a:spcPts val="0"/>
                        </a:spcBef>
                        <a:spcAft>
                          <a:spcPts val="0"/>
                        </a:spcAft>
                      </a:pPr>
                      <a:r>
                        <a:rPr lang="en-US" sz="1800" b="1">
                          <a:solidFill>
                            <a:schemeClr val="bg1"/>
                          </a:solidFill>
                          <a:effectLst/>
                          <a:uFill>
                            <a:solidFill>
                              <a:srgbClr val="000000"/>
                            </a:solidFill>
                          </a:uFill>
                          <a:latin typeface="+mn-lt"/>
                          <a:ea typeface="Times New Roman" panose="02020603050405020304" pitchFamily="18" charset="0"/>
                        </a:rPr>
                        <a:t>$13,670,000</a:t>
                      </a:r>
                    </a:p>
                  </a:txBody>
                  <a:tcPr marL="68580" marR="68580" marT="0" marB="0" anchor="ctr"/>
                </a:tc>
                <a:tc>
                  <a:txBody>
                    <a:bodyPr/>
                    <a:lstStyle/>
                    <a:p>
                      <a:pPr marL="0" marR="0" algn="r">
                        <a:spcBef>
                          <a:spcPts val="0"/>
                        </a:spcBef>
                        <a:spcAft>
                          <a:spcPts val="0"/>
                        </a:spcAft>
                      </a:pPr>
                      <a:r>
                        <a:rPr lang="en-US" sz="1800" b="1">
                          <a:solidFill>
                            <a:schemeClr val="bg1"/>
                          </a:solidFill>
                          <a:effectLst/>
                          <a:uFill>
                            <a:solidFill>
                              <a:srgbClr val="000000"/>
                            </a:solidFill>
                          </a:uFill>
                          <a:latin typeface="+mn-lt"/>
                          <a:ea typeface="Times New Roman" panose="02020603050405020304" pitchFamily="18" charset="0"/>
                          <a:cs typeface="Calibri" panose="020F0502020204030204" pitchFamily="34" charset="0"/>
                        </a:rPr>
                        <a:t>$10,000,000</a:t>
                      </a:r>
                    </a:p>
                  </a:txBody>
                  <a:tcPr marL="68580" marR="68580" marT="0" marB="0" anchor="ctr"/>
                </a:tc>
                <a:extLst>
                  <a:ext uri="{0D108BD9-81ED-4DB2-BD59-A6C34878D82A}">
                    <a16:rowId xmlns:a16="http://schemas.microsoft.com/office/drawing/2014/main" val="18936945"/>
                  </a:ext>
                </a:extLst>
              </a:tr>
            </a:tbl>
          </a:graphicData>
        </a:graphic>
      </p:graphicFrame>
      <p:cxnSp>
        <p:nvCxnSpPr>
          <p:cNvPr id="8" name="Straight Connector 7">
            <a:extLst>
              <a:ext uri="{FF2B5EF4-FFF2-40B4-BE49-F238E27FC236}">
                <a16:creationId xmlns:a16="http://schemas.microsoft.com/office/drawing/2014/main" id="{368A3C25-8FBA-459B-A699-44249A86C1A6}"/>
              </a:ext>
            </a:extLst>
          </p:cNvPr>
          <p:cNvCxnSpPr>
            <a:cxnSpLocks/>
          </p:cNvCxnSpPr>
          <p:nvPr/>
        </p:nvCxnSpPr>
        <p:spPr>
          <a:xfrm>
            <a:off x="619470" y="4563703"/>
            <a:ext cx="10648331" cy="41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FE2547-D78E-4935-8451-1002A521E756}"/>
              </a:ext>
            </a:extLst>
          </p:cNvPr>
          <p:cNvSpPr txBox="1"/>
          <p:nvPr/>
        </p:nvSpPr>
        <p:spPr>
          <a:xfrm>
            <a:off x="570923" y="2995122"/>
            <a:ext cx="2104166" cy="369332"/>
          </a:xfrm>
          <a:prstGeom prst="rect">
            <a:avLst/>
          </a:prstGeom>
          <a:noFill/>
        </p:spPr>
        <p:txBody>
          <a:bodyPr wrap="square" rtlCol="0">
            <a:spAutoFit/>
          </a:bodyPr>
          <a:lstStyle/>
          <a:p>
            <a:r>
              <a:rPr lang="en-US"/>
              <a:t>Above clearing price</a:t>
            </a:r>
          </a:p>
        </p:txBody>
      </p:sp>
      <p:sp>
        <p:nvSpPr>
          <p:cNvPr id="10" name="TextBox 9">
            <a:extLst>
              <a:ext uri="{FF2B5EF4-FFF2-40B4-BE49-F238E27FC236}">
                <a16:creationId xmlns:a16="http://schemas.microsoft.com/office/drawing/2014/main" id="{3E64C085-D66C-4998-BE1F-9AD96ACEA883}"/>
              </a:ext>
            </a:extLst>
          </p:cNvPr>
          <p:cNvSpPr txBox="1"/>
          <p:nvPr/>
        </p:nvSpPr>
        <p:spPr>
          <a:xfrm>
            <a:off x="570923" y="4006831"/>
            <a:ext cx="1780652" cy="369332"/>
          </a:xfrm>
          <a:prstGeom prst="rect">
            <a:avLst/>
          </a:prstGeom>
          <a:noFill/>
        </p:spPr>
        <p:txBody>
          <a:bodyPr wrap="square" rtlCol="0">
            <a:spAutoFit/>
          </a:bodyPr>
          <a:lstStyle/>
          <a:p>
            <a:r>
              <a:rPr lang="en-US"/>
              <a:t>At clearing price</a:t>
            </a:r>
          </a:p>
        </p:txBody>
      </p:sp>
      <p:sp>
        <p:nvSpPr>
          <p:cNvPr id="11" name="TextBox 10">
            <a:extLst>
              <a:ext uri="{FF2B5EF4-FFF2-40B4-BE49-F238E27FC236}">
                <a16:creationId xmlns:a16="http://schemas.microsoft.com/office/drawing/2014/main" id="{9B572BBB-8EE2-4D9C-8320-35A84B2FCF00}"/>
              </a:ext>
            </a:extLst>
          </p:cNvPr>
          <p:cNvSpPr txBox="1"/>
          <p:nvPr/>
        </p:nvSpPr>
        <p:spPr>
          <a:xfrm>
            <a:off x="570923" y="4612802"/>
            <a:ext cx="2104166" cy="369332"/>
          </a:xfrm>
          <a:prstGeom prst="rect">
            <a:avLst/>
          </a:prstGeom>
          <a:noFill/>
        </p:spPr>
        <p:txBody>
          <a:bodyPr wrap="square" rtlCol="0">
            <a:spAutoFit/>
          </a:bodyPr>
          <a:lstStyle/>
          <a:p>
            <a:r>
              <a:rPr lang="en-US"/>
              <a:t>Below clearing price</a:t>
            </a:r>
          </a:p>
        </p:txBody>
      </p:sp>
      <p:cxnSp>
        <p:nvCxnSpPr>
          <p:cNvPr id="14" name="Straight Connector 13">
            <a:extLst>
              <a:ext uri="{FF2B5EF4-FFF2-40B4-BE49-F238E27FC236}">
                <a16:creationId xmlns:a16="http://schemas.microsoft.com/office/drawing/2014/main" id="{EDC11870-A603-41AE-AE65-33FAA78AB3D1}"/>
              </a:ext>
            </a:extLst>
          </p:cNvPr>
          <p:cNvCxnSpPr>
            <a:cxnSpLocks/>
          </p:cNvCxnSpPr>
          <p:nvPr/>
        </p:nvCxnSpPr>
        <p:spPr>
          <a:xfrm>
            <a:off x="619470" y="3786902"/>
            <a:ext cx="10648331" cy="41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A089704-9E76-45AB-8581-60196DA4992B}"/>
              </a:ext>
            </a:extLst>
          </p:cNvPr>
          <p:cNvSpPr txBox="1">
            <a:spLocks/>
          </p:cNvSpPr>
          <p:nvPr/>
        </p:nvSpPr>
        <p:spPr>
          <a:xfrm>
            <a:off x="619470" y="1491600"/>
            <a:ext cx="11039258" cy="680198"/>
          </a:xfrm>
          <a:prstGeom prst="rect">
            <a:avLst/>
          </a:prstGeom>
        </p:spPr>
        <p:txBody>
          <a:bodyPr vert="horz" lIns="91440" tIns="45720" rIns="91440" bIns="45720" rtlCol="0" anchor="ctr">
            <a:noAutofit/>
          </a:bodyPr>
          <a:lstStyle>
            <a:lvl1pPr algn="l" defTabSz="895255" rtl="0" eaLnBrk="1" fontAlgn="base" hangingPunct="1">
              <a:spcBef>
                <a:spcPct val="0"/>
              </a:spcBef>
              <a:spcAft>
                <a:spcPct val="0"/>
              </a:spcAft>
              <a:tabLst>
                <a:tab pos="269847" algn="l"/>
              </a:tabLst>
              <a:defRPr lang="en-US" sz="4000" b="1" baseline="0">
                <a:solidFill>
                  <a:schemeClr val="tx1"/>
                </a:solidFill>
                <a:latin typeface="+mn-lt"/>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a:lstStyle>
          <a:p>
            <a:r>
              <a:rPr lang="en-US" sz="2400" kern="0">
                <a:solidFill>
                  <a:schemeClr val="accent2"/>
                </a:solidFill>
              </a:rPr>
              <a:t>Example: $10 million available</a:t>
            </a:r>
          </a:p>
        </p:txBody>
      </p:sp>
    </p:spTree>
    <p:extLst>
      <p:ext uri="{BB962C8B-B14F-4D97-AF65-F5344CB8AC3E}">
        <p14:creationId xmlns:p14="http://schemas.microsoft.com/office/powerpoint/2010/main" val="177042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C4D40-CBE4-8C49-9B8C-361CA27CED0D}"/>
              </a:ext>
            </a:extLst>
          </p:cNvPr>
          <p:cNvSpPr/>
          <p:nvPr/>
        </p:nvSpPr>
        <p:spPr>
          <a:xfrm>
            <a:off x="1108854" y="1105176"/>
            <a:ext cx="10747524" cy="2308324"/>
          </a:xfrm>
          <a:prstGeom prst="rect">
            <a:avLst/>
          </a:prstGeom>
        </p:spPr>
        <p:txBody>
          <a:bodyPr wrap="square">
            <a:spAutoFit/>
          </a:bodyPr>
          <a:lstStyle/>
          <a:p>
            <a:r>
              <a:rPr lang="en-US" sz="2400">
                <a:solidFill>
                  <a:schemeClr val="tx2"/>
                </a:solidFill>
              </a:rPr>
              <a:t>Visit </a:t>
            </a:r>
            <a:r>
              <a:rPr lang="en-US" sz="2400">
                <a:hlinkClick r:id="rId2">
                  <a:extLst>
                    <a:ext uri="{A12FA001-AC4F-418D-AE19-62706E023703}">
                      <ahyp:hlinkClr xmlns:ahyp="http://schemas.microsoft.com/office/drawing/2018/hyperlinkcolor" val="tx"/>
                    </a:ext>
                  </a:extLst>
                </a:hlinkClick>
              </a:rPr>
              <a:t>https://www.njeda.gov/food-desert-relief-tax-credit-auction/</a:t>
            </a:r>
            <a:r>
              <a:rPr lang="en-US" sz="2400">
                <a:solidFill>
                  <a:schemeClr val="tx2"/>
                </a:solidFill>
              </a:rPr>
              <a:t> for resources:</a:t>
            </a:r>
            <a:endParaRPr lang="en-US" sz="2400" i="1">
              <a:solidFill>
                <a:schemeClr val="tx2"/>
              </a:solidFill>
            </a:endParaRPr>
          </a:p>
          <a:p>
            <a:pPr marL="342900" indent="-342900">
              <a:buFont typeface="Arial" panose="020B0604020202020204" pitchFamily="34" charset="0"/>
              <a:buChar char="•"/>
            </a:pPr>
            <a:r>
              <a:rPr lang="en-US" sz="2400">
                <a:solidFill>
                  <a:schemeClr val="tx2"/>
                </a:solidFill>
              </a:rPr>
              <a:t>Frequently Asked Questions </a:t>
            </a:r>
          </a:p>
          <a:p>
            <a:pPr marL="342900" indent="-342900">
              <a:buFont typeface="Arial" panose="020B0604020202020204" pitchFamily="34" charset="0"/>
              <a:buChar char="•"/>
            </a:pPr>
            <a:r>
              <a:rPr lang="en-US" sz="2400">
                <a:solidFill>
                  <a:schemeClr val="tx2"/>
                </a:solidFill>
              </a:rPr>
              <a:t>Detailed overview of the auction process</a:t>
            </a:r>
          </a:p>
          <a:p>
            <a:pPr marL="342900" indent="-342900">
              <a:buFont typeface="Arial" panose="020B0604020202020204" pitchFamily="34" charset="0"/>
              <a:buChar char="•"/>
            </a:pPr>
            <a:r>
              <a:rPr lang="en-US" sz="2400">
                <a:solidFill>
                  <a:schemeClr val="tx2"/>
                </a:solidFill>
              </a:rPr>
              <a:t>Application checklist</a:t>
            </a:r>
          </a:p>
          <a:p>
            <a:pPr marL="342900" indent="-342900">
              <a:buFont typeface="Arial" panose="020B0604020202020204" pitchFamily="34" charset="0"/>
              <a:buChar char="•"/>
            </a:pPr>
            <a:r>
              <a:rPr lang="en-US" sz="2400">
                <a:solidFill>
                  <a:schemeClr val="tx2"/>
                </a:solidFill>
              </a:rPr>
              <a:t>Sample application </a:t>
            </a:r>
          </a:p>
          <a:p>
            <a:pPr marL="342900" indent="-342900">
              <a:buFont typeface="Arial" panose="020B0604020202020204" pitchFamily="34" charset="0"/>
              <a:buChar char="•"/>
            </a:pPr>
            <a:r>
              <a:rPr lang="en-US" sz="2400">
                <a:solidFill>
                  <a:schemeClr val="tx2"/>
                </a:solidFill>
              </a:rPr>
              <a:t>Tax credit purchase agreement template</a:t>
            </a:r>
          </a:p>
        </p:txBody>
      </p:sp>
      <p:pic>
        <p:nvPicPr>
          <p:cNvPr id="31" name="Picture 30" descr="Icon&#10;&#10;Description automatically generated">
            <a:extLst>
              <a:ext uri="{FF2B5EF4-FFF2-40B4-BE49-F238E27FC236}">
                <a16:creationId xmlns:a16="http://schemas.microsoft.com/office/drawing/2014/main" id="{02FC07DD-6AAF-4CED-B483-5C7A75FB5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7" y="1242460"/>
            <a:ext cx="620630" cy="641764"/>
          </a:xfrm>
          <a:prstGeom prst="rect">
            <a:avLst/>
          </a:prstGeom>
        </p:spPr>
      </p:pic>
      <p:sp>
        <p:nvSpPr>
          <p:cNvPr id="2" name="Title 1">
            <a:extLst>
              <a:ext uri="{FF2B5EF4-FFF2-40B4-BE49-F238E27FC236}">
                <a16:creationId xmlns:a16="http://schemas.microsoft.com/office/drawing/2014/main" id="{BE66DB9E-D9A3-7542-A00C-41B73DCBFB78}"/>
              </a:ext>
            </a:extLst>
          </p:cNvPr>
          <p:cNvSpPr>
            <a:spLocks noGrp="1"/>
          </p:cNvSpPr>
          <p:nvPr>
            <p:ph type="title" idx="4294967295"/>
          </p:nvPr>
        </p:nvSpPr>
        <p:spPr>
          <a:xfrm>
            <a:off x="292100" y="273050"/>
            <a:ext cx="11899900" cy="682625"/>
          </a:xfrm>
          <a:prstGeom prst="rect">
            <a:avLst/>
          </a:prstGeom>
        </p:spPr>
        <p:txBody>
          <a:bodyPr>
            <a:noAutofit/>
          </a:bodyPr>
          <a:lstStyle/>
          <a:p>
            <a:r>
              <a:rPr lang="en-US" sz="3100">
                <a:solidFill>
                  <a:schemeClr val="tx2"/>
                </a:solidFill>
                <a:latin typeface="+mj-lt"/>
              </a:rPr>
              <a:t>To learn more about the Food Desert Relief Tax Credit Auction:</a:t>
            </a:r>
          </a:p>
        </p:txBody>
      </p:sp>
      <p:cxnSp>
        <p:nvCxnSpPr>
          <p:cNvPr id="27" name="Straight Connector 26">
            <a:extLst>
              <a:ext uri="{FF2B5EF4-FFF2-40B4-BE49-F238E27FC236}">
                <a16:creationId xmlns:a16="http://schemas.microsoft.com/office/drawing/2014/main" id="{AC177A73-4E28-1E48-881B-0870697355F2}"/>
              </a:ext>
            </a:extLst>
          </p:cNvPr>
          <p:cNvCxnSpPr>
            <a:cxnSpLocks/>
          </p:cNvCxnSpPr>
          <p:nvPr/>
        </p:nvCxnSpPr>
        <p:spPr>
          <a:xfrm>
            <a:off x="473244" y="3932311"/>
            <a:ext cx="11245512"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6DB6406-57C9-E040-A58F-7F87BFD3F580}"/>
              </a:ext>
            </a:extLst>
          </p:cNvPr>
          <p:cNvCxnSpPr>
            <a:cxnSpLocks/>
          </p:cNvCxnSpPr>
          <p:nvPr/>
        </p:nvCxnSpPr>
        <p:spPr>
          <a:xfrm>
            <a:off x="473244" y="950720"/>
            <a:ext cx="11245512"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478F08B4-3A23-3C47-B210-123DD2B857DD}"/>
              </a:ext>
            </a:extLst>
          </p:cNvPr>
          <p:cNvCxnSpPr>
            <a:cxnSpLocks/>
          </p:cNvCxnSpPr>
          <p:nvPr/>
        </p:nvCxnSpPr>
        <p:spPr>
          <a:xfrm>
            <a:off x="473244" y="5901194"/>
            <a:ext cx="11245512"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sp>
        <p:nvSpPr>
          <p:cNvPr id="48" name="Rectangle 47">
            <a:extLst>
              <a:ext uri="{FF2B5EF4-FFF2-40B4-BE49-F238E27FC236}">
                <a16:creationId xmlns:a16="http://schemas.microsoft.com/office/drawing/2014/main" id="{8600BF8D-B458-4BBC-862C-034CE58A62C7}"/>
              </a:ext>
            </a:extLst>
          </p:cNvPr>
          <p:cNvSpPr/>
          <p:nvPr/>
        </p:nvSpPr>
        <p:spPr>
          <a:xfrm>
            <a:off x="1108854" y="4179584"/>
            <a:ext cx="10832459" cy="1938992"/>
          </a:xfrm>
          <a:prstGeom prst="rect">
            <a:avLst/>
          </a:prstGeom>
        </p:spPr>
        <p:txBody>
          <a:bodyPr wrap="square">
            <a:spAutoFit/>
          </a:bodyPr>
          <a:lstStyle/>
          <a:p>
            <a:r>
              <a:rPr lang="en-US" sz="2400">
                <a:solidFill>
                  <a:schemeClr val="tx2"/>
                </a:solidFill>
              </a:rPr>
              <a:t>Email </a:t>
            </a:r>
            <a:r>
              <a:rPr lang="en-US" sz="2400">
                <a:hlinkClick r:id="rId4">
                  <a:extLst>
                    <a:ext uri="{A12FA001-AC4F-418D-AE19-62706E023703}">
                      <ahyp:hlinkClr xmlns:ahyp="http://schemas.microsoft.com/office/drawing/2018/hyperlinkcolor" val="tx"/>
                    </a:ext>
                  </a:extLst>
                </a:hlinkClick>
              </a:rPr>
              <a:t>FDRTCAuction@njeda.gov</a:t>
            </a:r>
            <a:r>
              <a:rPr lang="en-US" sz="2400">
                <a:solidFill>
                  <a:schemeClr val="tx2"/>
                </a:solidFill>
              </a:rPr>
              <a:t> with questions</a:t>
            </a:r>
          </a:p>
          <a:p>
            <a:pPr marL="342900" indent="-342900">
              <a:buFont typeface="Arial" panose="020B0604020202020204" pitchFamily="34" charset="0"/>
              <a:buChar char="•"/>
            </a:pPr>
            <a:r>
              <a:rPr lang="en-US" sz="2400" b="1">
                <a:solidFill>
                  <a:schemeClr val="tx2"/>
                </a:solidFill>
              </a:rPr>
              <a:t>Questions must be submitted by August 19 </a:t>
            </a:r>
            <a:r>
              <a:rPr lang="en-US" sz="2400">
                <a:solidFill>
                  <a:schemeClr val="tx2"/>
                </a:solidFill>
              </a:rPr>
              <a:t>at 5:00 PM </a:t>
            </a:r>
          </a:p>
          <a:p>
            <a:pPr marL="342900" indent="-342900">
              <a:buFont typeface="Arial" panose="020B0604020202020204" pitchFamily="34" charset="0"/>
              <a:buChar char="•"/>
            </a:pPr>
            <a:r>
              <a:rPr lang="en-US" sz="2400">
                <a:solidFill>
                  <a:schemeClr val="tx2"/>
                </a:solidFill>
              </a:rPr>
              <a:t>FAQ will be updated on a rolling basis with answers to submitted questions</a:t>
            </a:r>
          </a:p>
          <a:p>
            <a:pPr marL="342900" indent="-342900">
              <a:buFont typeface="Arial" panose="020B0604020202020204" pitchFamily="34" charset="0"/>
              <a:buChar char="•"/>
            </a:pPr>
            <a:r>
              <a:rPr lang="en-US" sz="2400">
                <a:solidFill>
                  <a:schemeClr val="tx2"/>
                </a:solidFill>
              </a:rPr>
              <a:t>Final FAQ update will be posted by August 26 at 5:00 PM</a:t>
            </a:r>
          </a:p>
          <a:p>
            <a:endParaRPr lang="en-US" sz="2400">
              <a:solidFill>
                <a:schemeClr val="tx2"/>
              </a:solidFill>
            </a:endParaRPr>
          </a:p>
        </p:txBody>
      </p:sp>
      <p:pic>
        <p:nvPicPr>
          <p:cNvPr id="16" name="Picture 15" descr="Icon&#10;&#10;Description automatically generated">
            <a:extLst>
              <a:ext uri="{FF2B5EF4-FFF2-40B4-BE49-F238E27FC236}">
                <a16:creationId xmlns:a16="http://schemas.microsoft.com/office/drawing/2014/main" id="{977E7F37-EBF0-48A2-A8F4-344630F01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373" y="4155371"/>
            <a:ext cx="641764" cy="641764"/>
          </a:xfrm>
          <a:prstGeom prst="rect">
            <a:avLst/>
          </a:prstGeom>
        </p:spPr>
      </p:pic>
    </p:spTree>
    <p:extLst>
      <p:ext uri="{BB962C8B-B14F-4D97-AF65-F5344CB8AC3E}">
        <p14:creationId xmlns:p14="http://schemas.microsoft.com/office/powerpoint/2010/main" val="490541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6571EF00-F7D9-46FB-B4C9-11277CBF1D5B}"/>
              </a:ext>
            </a:extLst>
          </p:cNvPr>
          <p:cNvPicPr>
            <a:picLocks noChangeAspect="1"/>
          </p:cNvPicPr>
          <p:nvPr/>
        </p:nvPicPr>
        <p:blipFill rotWithShape="1">
          <a:blip r:embed="rId2">
            <a:extLst>
              <a:ext uri="{28A0092B-C50C-407E-A947-70E740481C1C}">
                <a14:useLocalDpi xmlns:a14="http://schemas.microsoft.com/office/drawing/2010/main" val="0"/>
              </a:ext>
            </a:extLst>
          </a:blip>
          <a:srcRect l="10124" t="7934" r="132" b="1884"/>
          <a:stretch/>
        </p:blipFill>
        <p:spPr>
          <a:xfrm>
            <a:off x="-16330" y="-48986"/>
            <a:ext cx="12328073" cy="7051746"/>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13171" y="-57895"/>
            <a:ext cx="12331217" cy="7040603"/>
          </a:xfrm>
          <a:prstGeom prst="rect">
            <a:avLst/>
          </a:prstGeom>
          <a:solidFill>
            <a:srgbClr val="00597C">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1105F29F-B822-4CD0-B974-D5E67836D5CE}"/>
              </a:ext>
            </a:extLst>
          </p:cNvPr>
          <p:cNvCxnSpPr>
            <a:cxnSpLocks/>
          </p:cNvCxnSpPr>
          <p:nvPr/>
        </p:nvCxnSpPr>
        <p:spPr>
          <a:xfrm flipH="1">
            <a:off x="3509671" y="5014582"/>
            <a:ext cx="5172658" cy="0"/>
          </a:xfrm>
          <a:prstGeom prst="line">
            <a:avLst/>
          </a:prstGeom>
          <a:ln w="19050">
            <a:solidFill>
              <a:srgbClr val="84B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D06AB1-C2F4-443F-87C3-005A0ACBEF73}"/>
              </a:ext>
            </a:extLst>
          </p:cNvPr>
          <p:cNvPicPr>
            <a:picLocks noChangeAspect="1"/>
          </p:cNvPicPr>
          <p:nvPr/>
        </p:nvPicPr>
        <p:blipFill rotWithShape="1">
          <a:blip r:embed="rId3">
            <a:extLst>
              <a:ext uri="{28A0092B-C50C-407E-A947-70E740481C1C}">
                <a14:useLocalDpi xmlns:a14="http://schemas.microsoft.com/office/drawing/2010/main" val="0"/>
              </a:ext>
            </a:extLst>
          </a:blip>
          <a:srcRect l="27483" r="29451"/>
          <a:stretch/>
        </p:blipFill>
        <p:spPr>
          <a:xfrm>
            <a:off x="5042587" y="602829"/>
            <a:ext cx="2106827" cy="3261426"/>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824ABD03-41CD-49FA-B43B-C2B2BB0760E2}"/>
              </a:ext>
            </a:extLst>
          </p:cNvPr>
          <p:cNvSpPr txBox="1"/>
          <p:nvPr/>
        </p:nvSpPr>
        <p:spPr>
          <a:xfrm>
            <a:off x="2166001" y="6094740"/>
            <a:ext cx="7859999" cy="523220"/>
          </a:xfrm>
          <a:prstGeom prst="rect">
            <a:avLst/>
          </a:prstGeom>
          <a:noFill/>
        </p:spPr>
        <p:txBody>
          <a:bodyPr wrap="square" rtlCol="0">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@NewJerseyEDA  |  njeda.com	|  609.858.6767</a:t>
            </a:r>
          </a:p>
        </p:txBody>
      </p:sp>
      <p:grpSp>
        <p:nvGrpSpPr>
          <p:cNvPr id="3" name="Group 2">
            <a:extLst>
              <a:ext uri="{FF2B5EF4-FFF2-40B4-BE49-F238E27FC236}">
                <a16:creationId xmlns:a16="http://schemas.microsoft.com/office/drawing/2014/main" id="{968DC8AA-4621-9142-A3B5-D676C5502AF3}"/>
              </a:ext>
            </a:extLst>
          </p:cNvPr>
          <p:cNvGrpSpPr/>
          <p:nvPr/>
        </p:nvGrpSpPr>
        <p:grpSpPr>
          <a:xfrm>
            <a:off x="4086087" y="5326315"/>
            <a:ext cx="4019826" cy="636456"/>
            <a:chOff x="4503992" y="5326315"/>
            <a:chExt cx="4019826" cy="636456"/>
          </a:xfrm>
        </p:grpSpPr>
        <p:pic>
          <p:nvPicPr>
            <p:cNvPr id="70" name="Picture 69">
              <a:extLst>
                <a:ext uri="{FF2B5EF4-FFF2-40B4-BE49-F238E27FC236}">
                  <a16:creationId xmlns:a16="http://schemas.microsoft.com/office/drawing/2014/main" id="{26B03BEC-4028-4019-A9A2-5B4E4AECC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992" y="5326315"/>
              <a:ext cx="636456" cy="636456"/>
            </a:xfrm>
            <a:prstGeom prst="rect">
              <a:avLst/>
            </a:prstGeom>
          </p:spPr>
        </p:pic>
        <p:pic>
          <p:nvPicPr>
            <p:cNvPr id="72" name="Picture 71">
              <a:extLst>
                <a:ext uri="{FF2B5EF4-FFF2-40B4-BE49-F238E27FC236}">
                  <a16:creationId xmlns:a16="http://schemas.microsoft.com/office/drawing/2014/main" id="{15ACBA77-1B28-413E-BFBC-130AC138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518" y="5326315"/>
              <a:ext cx="636456" cy="636456"/>
            </a:xfrm>
            <a:prstGeom prst="rect">
              <a:avLst/>
            </a:prstGeom>
          </p:spPr>
        </p:pic>
        <p:pic>
          <p:nvPicPr>
            <p:cNvPr id="74" name="Picture 73">
              <a:extLst>
                <a:ext uri="{FF2B5EF4-FFF2-40B4-BE49-F238E27FC236}">
                  <a16:creationId xmlns:a16="http://schemas.microsoft.com/office/drawing/2014/main" id="{EAE690F1-C4CF-4B92-8175-F6F863D6D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9834" y="5326315"/>
              <a:ext cx="636456" cy="636456"/>
            </a:xfrm>
            <a:prstGeom prst="rect">
              <a:avLst/>
            </a:prstGeom>
          </p:spPr>
        </p:pic>
        <p:pic>
          <p:nvPicPr>
            <p:cNvPr id="76" name="Picture 75">
              <a:extLst>
                <a:ext uri="{FF2B5EF4-FFF2-40B4-BE49-F238E27FC236}">
                  <a16:creationId xmlns:a16="http://schemas.microsoft.com/office/drawing/2014/main" id="{19FA91E3-72E5-4F6A-855D-6CB2847653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362" y="5326315"/>
              <a:ext cx="636456" cy="636456"/>
            </a:xfrm>
            <a:prstGeom prst="rect">
              <a:avLst/>
            </a:prstGeom>
          </p:spPr>
        </p:pic>
        <p:pic>
          <p:nvPicPr>
            <p:cNvPr id="78" name="Picture 77">
              <a:extLst>
                <a:ext uri="{FF2B5EF4-FFF2-40B4-BE49-F238E27FC236}">
                  <a16:creationId xmlns:a16="http://schemas.microsoft.com/office/drawing/2014/main" id="{9C5E7EA5-F42E-4BE5-89EB-94DD262B3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5676" y="5326315"/>
              <a:ext cx="636456" cy="636456"/>
            </a:xfrm>
            <a:prstGeom prst="rect">
              <a:avLst/>
            </a:prstGeom>
          </p:spPr>
        </p:pic>
      </p:grpSp>
      <p:sp>
        <p:nvSpPr>
          <p:cNvPr id="39" name="Slide Number Placeholder 5">
            <a:extLst>
              <a:ext uri="{FF2B5EF4-FFF2-40B4-BE49-F238E27FC236}">
                <a16:creationId xmlns:a16="http://schemas.microsoft.com/office/drawing/2014/main" id="{B81020CE-ACBF-431C-B16C-358D590B6A7C}"/>
              </a:ext>
            </a:extLst>
          </p:cNvPr>
          <p:cNvSpPr txBox="1">
            <a:spLocks/>
          </p:cNvSpPr>
          <p:nvPr/>
        </p:nvSpPr>
        <p:spPr>
          <a:xfrm>
            <a:off x="10163992" y="6608630"/>
            <a:ext cx="2028008" cy="365125"/>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lumMod val="65000"/>
                </a:srgb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EB5FC90-66EC-422F-B001-0314563FBD0F}"/>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501448" y="6072051"/>
            <a:ext cx="1430383" cy="960120"/>
          </a:xfrm>
          <a:prstGeom prst="rect">
            <a:avLst/>
          </a:prstGeom>
        </p:spPr>
      </p:pic>
    </p:spTree>
    <p:extLst>
      <p:ext uri="{BB962C8B-B14F-4D97-AF65-F5344CB8AC3E}">
        <p14:creationId xmlns:p14="http://schemas.microsoft.com/office/powerpoint/2010/main" val="274077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0C27DF-C9B9-FC78-BD11-1B55B2518DB4}"/>
              </a:ext>
            </a:extLst>
          </p:cNvPr>
          <p:cNvSpPr>
            <a:spLocks noGrp="1"/>
          </p:cNvSpPr>
          <p:nvPr>
            <p:ph type="title" idx="4294967295"/>
          </p:nvPr>
        </p:nvSpPr>
        <p:spPr>
          <a:xfrm>
            <a:off x="433917" y="365125"/>
            <a:ext cx="10829925" cy="70802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tx2"/>
                </a:solidFill>
              </a:rPr>
              <a:t>2025 Tax Credit Auctions</a:t>
            </a:r>
            <a:endParaRPr lang="en-US" b="1">
              <a:solidFill>
                <a:schemeClr val="tx2"/>
              </a:solidFill>
              <a:latin typeface="+mn-lt"/>
              <a:ea typeface="Calibri"/>
              <a:cs typeface="Calibri"/>
            </a:endParaRPr>
          </a:p>
        </p:txBody>
      </p:sp>
      <p:graphicFrame>
        <p:nvGraphicFramePr>
          <p:cNvPr id="11" name="Table 6">
            <a:extLst>
              <a:ext uri="{FF2B5EF4-FFF2-40B4-BE49-F238E27FC236}">
                <a16:creationId xmlns:a16="http://schemas.microsoft.com/office/drawing/2014/main" id="{D4DC55EE-7101-AD40-746C-56E0D9F4B5E1}"/>
              </a:ext>
            </a:extLst>
          </p:cNvPr>
          <p:cNvGraphicFramePr>
            <a:graphicFrameLocks noGrp="1"/>
          </p:cNvGraphicFramePr>
          <p:nvPr>
            <p:extLst>
              <p:ext uri="{D42A27DB-BD31-4B8C-83A1-F6EECF244321}">
                <p14:modId xmlns:p14="http://schemas.microsoft.com/office/powerpoint/2010/main" val="1569781848"/>
              </p:ext>
            </p:extLst>
          </p:nvPr>
        </p:nvGraphicFramePr>
        <p:xfrm>
          <a:off x="605696" y="2018716"/>
          <a:ext cx="10828961" cy="3637730"/>
        </p:xfrm>
        <a:graphic>
          <a:graphicData uri="http://schemas.openxmlformats.org/drawingml/2006/table">
            <a:tbl>
              <a:tblPr firstRow="1" firstCol="1" bandRow="1">
                <a:tableStyleId>{5C22544A-7EE6-4342-B048-85BDC9FD1C3A}</a:tableStyleId>
              </a:tblPr>
              <a:tblGrid>
                <a:gridCol w="3777466">
                  <a:extLst>
                    <a:ext uri="{9D8B030D-6E8A-4147-A177-3AD203B41FA5}">
                      <a16:colId xmlns:a16="http://schemas.microsoft.com/office/drawing/2014/main" val="1160286295"/>
                    </a:ext>
                  </a:extLst>
                </a:gridCol>
                <a:gridCol w="3524036">
                  <a:extLst>
                    <a:ext uri="{9D8B030D-6E8A-4147-A177-3AD203B41FA5}">
                      <a16:colId xmlns:a16="http://schemas.microsoft.com/office/drawing/2014/main" val="320288778"/>
                    </a:ext>
                  </a:extLst>
                </a:gridCol>
                <a:gridCol w="3527459">
                  <a:extLst>
                    <a:ext uri="{9D8B030D-6E8A-4147-A177-3AD203B41FA5}">
                      <a16:colId xmlns:a16="http://schemas.microsoft.com/office/drawing/2014/main" val="1974090406"/>
                    </a:ext>
                  </a:extLst>
                </a:gridCol>
              </a:tblGrid>
              <a:tr h="332193">
                <a:tc>
                  <a:txBody>
                    <a:bodyPr/>
                    <a:lstStyle/>
                    <a:p>
                      <a:endParaRPr lang="en-US"/>
                    </a:p>
                  </a:txBody>
                  <a:tcPr>
                    <a:solidFill>
                      <a:schemeClr val="tx2"/>
                    </a:solidFill>
                  </a:tcPr>
                </a:tc>
                <a:tc>
                  <a:txBody>
                    <a:bodyPr/>
                    <a:lstStyle/>
                    <a:p>
                      <a:pPr algn="ctr"/>
                      <a:r>
                        <a:rPr lang="en-US">
                          <a:solidFill>
                            <a:schemeClr val="bg1"/>
                          </a:solidFill>
                        </a:rPr>
                        <a:t>Food Desert Relief</a:t>
                      </a:r>
                    </a:p>
                  </a:txBody>
                  <a:tcPr anchor="ctr">
                    <a:solidFill>
                      <a:schemeClr val="tx2"/>
                    </a:solidFill>
                  </a:tcPr>
                </a:tc>
                <a:tc>
                  <a:txBody>
                    <a:bodyPr/>
                    <a:lstStyle/>
                    <a:p>
                      <a:pPr algn="ctr"/>
                      <a:r>
                        <a:rPr lang="en-US"/>
                        <a:t>NJ Innovation Evergreen Fund</a:t>
                      </a:r>
                    </a:p>
                  </a:txBody>
                  <a:tcPr anchor="ctr">
                    <a:solidFill>
                      <a:schemeClr val="tx2"/>
                    </a:solidFill>
                  </a:tcPr>
                </a:tc>
                <a:extLst>
                  <a:ext uri="{0D108BD9-81ED-4DB2-BD59-A6C34878D82A}">
                    <a16:rowId xmlns:a16="http://schemas.microsoft.com/office/drawing/2014/main" val="2390104317"/>
                  </a:ext>
                </a:extLst>
              </a:tr>
              <a:tr h="365760">
                <a:tc>
                  <a:txBody>
                    <a:bodyPr/>
                    <a:lstStyle/>
                    <a:p>
                      <a:r>
                        <a:rPr lang="en-US" sz="1600"/>
                        <a:t>Use of proceeds</a:t>
                      </a:r>
                    </a:p>
                  </a:txBody>
                  <a:tcPr anchor="ctr">
                    <a:solidFill>
                      <a:schemeClr val="tx2"/>
                    </a:solidFill>
                  </a:tcPr>
                </a:tc>
                <a:tc>
                  <a:txBody>
                    <a:bodyPr/>
                    <a:lstStyle/>
                    <a:p>
                      <a:r>
                        <a:rPr lang="en-US" sz="1600">
                          <a:solidFill>
                            <a:srgbClr val="000000"/>
                          </a:solidFill>
                        </a:rPr>
                        <a:t>Grants, loans, or technical assistance to support NJ Food Desert Communities</a:t>
                      </a:r>
                    </a:p>
                  </a:txBody>
                  <a:tcPr marL="60960" marR="60960" marT="30480" marB="3048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0000"/>
                          </a:solidFill>
                        </a:rPr>
                        <a:t>Investments in NJ-based innovative high-growth businesses</a:t>
                      </a:r>
                    </a:p>
                  </a:txBody>
                  <a:tcPr marL="60960" marR="60960" marT="30480" marB="30480"/>
                </a:tc>
                <a:extLst>
                  <a:ext uri="{0D108BD9-81ED-4DB2-BD59-A6C34878D82A}">
                    <a16:rowId xmlns:a16="http://schemas.microsoft.com/office/drawing/2014/main" val="2174117060"/>
                  </a:ext>
                </a:extLst>
              </a:tr>
              <a:tr h="365760">
                <a:tc>
                  <a:txBody>
                    <a:bodyPr/>
                    <a:lstStyle/>
                    <a:p>
                      <a:r>
                        <a:rPr lang="en-US" sz="1600"/>
                        <a:t>Tax credit types</a:t>
                      </a:r>
                    </a:p>
                  </a:txBody>
                  <a:tcPr anchor="ctr">
                    <a:solidFill>
                      <a:schemeClr val="tx2"/>
                    </a:solidFill>
                  </a:tcPr>
                </a:tc>
                <a:tc>
                  <a:txBody>
                    <a:bodyPr/>
                    <a:lstStyle/>
                    <a:p>
                      <a:r>
                        <a:rPr lang="en-US" sz="1600">
                          <a:solidFill>
                            <a:srgbClr val="000000"/>
                          </a:solidFill>
                        </a:rPr>
                        <a:t>CBT &amp; IPT</a:t>
                      </a:r>
                    </a:p>
                  </a:txBody>
                  <a:tcPr anchor="ctr"/>
                </a:tc>
                <a:tc>
                  <a:txBody>
                    <a:bodyPr/>
                    <a:lstStyle/>
                    <a:p>
                      <a:r>
                        <a:rPr lang="en-US" sz="1600">
                          <a:solidFill>
                            <a:srgbClr val="000000"/>
                          </a:solidFill>
                        </a:rPr>
                        <a:t>CBT &amp; IPT</a:t>
                      </a:r>
                    </a:p>
                  </a:txBody>
                  <a:tcPr anchor="ctr"/>
                </a:tc>
                <a:extLst>
                  <a:ext uri="{0D108BD9-81ED-4DB2-BD59-A6C34878D82A}">
                    <a16:rowId xmlns:a16="http://schemas.microsoft.com/office/drawing/2014/main" val="764724027"/>
                  </a:ext>
                </a:extLst>
              </a:tr>
              <a:tr h="365760">
                <a:tc>
                  <a:txBody>
                    <a:bodyPr/>
                    <a:lstStyle/>
                    <a:p>
                      <a:r>
                        <a:rPr lang="en-US" sz="1600"/>
                        <a:t>Minimum tax credit request</a:t>
                      </a:r>
                    </a:p>
                  </a:txBody>
                  <a:tcPr anchor="ctr">
                    <a:solidFill>
                      <a:schemeClr val="tx2"/>
                    </a:solidFill>
                  </a:tcPr>
                </a:tc>
                <a:tc>
                  <a:txBody>
                    <a:bodyPr/>
                    <a:lstStyle/>
                    <a:p>
                      <a:r>
                        <a:rPr lang="en-US" sz="1600">
                          <a:solidFill>
                            <a:srgbClr val="000000"/>
                          </a:solidFill>
                        </a:rPr>
                        <a:t>$500,000</a:t>
                      </a:r>
                    </a:p>
                  </a:txBody>
                  <a:tcPr anchor="ctr"/>
                </a:tc>
                <a:tc>
                  <a:txBody>
                    <a:bodyPr/>
                    <a:lstStyle/>
                    <a:p>
                      <a:r>
                        <a:rPr lang="en-US" sz="1600">
                          <a:solidFill>
                            <a:srgbClr val="000000"/>
                          </a:solidFill>
                        </a:rPr>
                        <a:t>$500,000</a:t>
                      </a:r>
                    </a:p>
                  </a:txBody>
                  <a:tcPr anchor="ctr"/>
                </a:tc>
                <a:extLst>
                  <a:ext uri="{0D108BD9-81ED-4DB2-BD59-A6C34878D82A}">
                    <a16:rowId xmlns:a16="http://schemas.microsoft.com/office/drawing/2014/main" val="2433188930"/>
                  </a:ext>
                </a:extLst>
              </a:tr>
              <a:tr h="498290">
                <a:tc>
                  <a:txBody>
                    <a:bodyPr/>
                    <a:lstStyle/>
                    <a:p>
                      <a:r>
                        <a:rPr lang="en-US" sz="1600"/>
                        <a:t>Minimum price</a:t>
                      </a:r>
                    </a:p>
                  </a:txBody>
                  <a:tcPr anchor="ctr">
                    <a:solidFill>
                      <a:schemeClr val="tx2"/>
                    </a:solidFill>
                  </a:tcPr>
                </a:tc>
                <a:tc>
                  <a:txBody>
                    <a:bodyPr/>
                    <a:lstStyle/>
                    <a:p>
                      <a:r>
                        <a:rPr lang="en-US" sz="1600">
                          <a:solidFill>
                            <a:srgbClr val="000000"/>
                          </a:solidFill>
                        </a:rPr>
                        <a:t>$0.85</a:t>
                      </a:r>
                    </a:p>
                  </a:txBody>
                  <a:tcPr anchor="ctr"/>
                </a:tc>
                <a:tc>
                  <a:txBody>
                    <a:bodyPr/>
                    <a:lstStyle/>
                    <a:p>
                      <a:r>
                        <a:rPr lang="en-US" sz="1600">
                          <a:solidFill>
                            <a:srgbClr val="000000"/>
                          </a:solidFill>
                        </a:rPr>
                        <a:t>$0.75</a:t>
                      </a:r>
                    </a:p>
                  </a:txBody>
                  <a:tcPr anchor="ctr"/>
                </a:tc>
                <a:extLst>
                  <a:ext uri="{0D108BD9-81ED-4DB2-BD59-A6C34878D82A}">
                    <a16:rowId xmlns:a16="http://schemas.microsoft.com/office/drawing/2014/main" val="1211384874"/>
                  </a:ext>
                </a:extLst>
              </a:tr>
              <a:tr h="498290">
                <a:tc>
                  <a:txBody>
                    <a:bodyPr/>
                    <a:lstStyle/>
                    <a:p>
                      <a:r>
                        <a:rPr lang="en-US" sz="1600"/>
                        <a:t>Additional requirements</a:t>
                      </a:r>
                    </a:p>
                  </a:txBody>
                  <a:tcPr anchor="ctr">
                    <a:solidFill>
                      <a:schemeClr val="tx2"/>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0000"/>
                          </a:solidFill>
                        </a:rPr>
                        <a:t>No ongoing compliance beyond initial purchase required</a:t>
                      </a:r>
                    </a:p>
                  </a:txBody>
                  <a:tcPr marL="60960" marR="60960" marT="30480" marB="3048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0000"/>
                          </a:solidFill>
                        </a:rPr>
                        <a:t>Complete Strategic Commitment + serve on Advisory Board</a:t>
                      </a:r>
                    </a:p>
                  </a:txBody>
                  <a:tcPr marL="60960" marR="60960" marT="30480" marB="30480"/>
                </a:tc>
                <a:extLst>
                  <a:ext uri="{0D108BD9-81ED-4DB2-BD59-A6C34878D82A}">
                    <a16:rowId xmlns:a16="http://schemas.microsoft.com/office/drawing/2014/main" val="3952154136"/>
                  </a:ext>
                </a:extLst>
              </a:tr>
              <a:tr h="365760">
                <a:tc>
                  <a:txBody>
                    <a:bodyPr/>
                    <a:lstStyle/>
                    <a:p>
                      <a:r>
                        <a:rPr lang="en-US" sz="1600"/>
                        <a:t>Tax credits sold to date</a:t>
                      </a:r>
                    </a:p>
                  </a:txBody>
                  <a:tcPr anchor="ctr">
                    <a:solidFill>
                      <a:schemeClr val="tx2"/>
                    </a:solidFill>
                  </a:tcPr>
                </a:tc>
                <a:tc>
                  <a:txBody>
                    <a:bodyPr/>
                    <a:lstStyle/>
                    <a:p>
                      <a:r>
                        <a:rPr lang="en-US" sz="1600">
                          <a:solidFill>
                            <a:srgbClr val="000000"/>
                          </a:solidFill>
                        </a:rPr>
                        <a:t>$15M in 2023; $20M in 2024</a:t>
                      </a:r>
                    </a:p>
                  </a:txBody>
                  <a:tcPr anchor="ctr"/>
                </a:tc>
                <a:tc>
                  <a:txBody>
                    <a:bodyPr/>
                    <a:lstStyle/>
                    <a:p>
                      <a:r>
                        <a:rPr lang="en-US" sz="1600">
                          <a:solidFill>
                            <a:srgbClr val="000000"/>
                          </a:solidFill>
                        </a:rPr>
                        <a:t>$50M in 2022</a:t>
                      </a:r>
                    </a:p>
                  </a:txBody>
                  <a:tcPr anchor="ctr"/>
                </a:tc>
                <a:extLst>
                  <a:ext uri="{0D108BD9-81ED-4DB2-BD59-A6C34878D82A}">
                    <a16:rowId xmlns:a16="http://schemas.microsoft.com/office/drawing/2014/main" val="94547231"/>
                  </a:ext>
                </a:extLst>
              </a:tr>
              <a:tr h="365760">
                <a:tc>
                  <a:txBody>
                    <a:bodyPr/>
                    <a:lstStyle/>
                    <a:p>
                      <a:r>
                        <a:rPr lang="en-US" sz="1600"/>
                        <a:t>Website for more information</a:t>
                      </a:r>
                    </a:p>
                  </a:txBody>
                  <a:tcPr anchor="ctr">
                    <a:solidFill>
                      <a:schemeClr val="tx2"/>
                    </a:solidFill>
                  </a:tcPr>
                </a:tc>
                <a:tc>
                  <a:txBody>
                    <a:bodyPr/>
                    <a:lstStyle/>
                    <a:p>
                      <a:r>
                        <a:rPr lang="en-US" sz="1600">
                          <a:solidFill>
                            <a:srgbClr val="000000"/>
                          </a:solidFill>
                          <a:hlinkClick r:id="rId2">
                            <a:extLst>
                              <a:ext uri="{A12FA001-AC4F-418D-AE19-62706E023703}">
                                <ahyp:hlinkClr xmlns:ahyp="http://schemas.microsoft.com/office/drawing/2018/hyperlinkcolor" val="tx"/>
                              </a:ext>
                            </a:extLst>
                          </a:hlinkClick>
                        </a:rPr>
                        <a:t>https://www.njeda.gov/food-desert-relief-tax-credit-auction/</a:t>
                      </a:r>
                      <a:r>
                        <a:rPr lang="en-US" sz="1600">
                          <a:solidFill>
                            <a:srgbClr val="000000"/>
                          </a:solidFill>
                        </a:rPr>
                        <a:t> </a:t>
                      </a:r>
                    </a:p>
                  </a:txBody>
                  <a:tcPr anchor="ctr"/>
                </a:tc>
                <a:tc>
                  <a:txBody>
                    <a:bodyPr/>
                    <a:lstStyle/>
                    <a:p>
                      <a:r>
                        <a:rPr lang="en-US" sz="1600" b="0">
                          <a:solidFill>
                            <a:srgbClr val="000000"/>
                          </a:solidFill>
                          <a:hlinkClick r:id="rId3">
                            <a:extLst>
                              <a:ext uri="{A12FA001-AC4F-418D-AE19-62706E023703}">
                                <ahyp:hlinkClr xmlns:ahyp="http://schemas.microsoft.com/office/drawing/2018/hyperlinkcolor" val="tx"/>
                              </a:ext>
                            </a:extLst>
                          </a:hlinkClick>
                        </a:rPr>
                        <a:t>https://www.njeda.gov/evergreen-corporate-tax-credit-auction/</a:t>
                      </a:r>
                      <a:r>
                        <a:rPr lang="en-US" sz="1600" b="0">
                          <a:solidFill>
                            <a:srgbClr val="000000"/>
                          </a:solidFill>
                        </a:rPr>
                        <a:t> </a:t>
                      </a:r>
                    </a:p>
                  </a:txBody>
                  <a:tcPr anchor="ctr"/>
                </a:tc>
                <a:extLst>
                  <a:ext uri="{0D108BD9-81ED-4DB2-BD59-A6C34878D82A}">
                    <a16:rowId xmlns:a16="http://schemas.microsoft.com/office/drawing/2014/main" val="2339292235"/>
                  </a:ext>
                </a:extLst>
              </a:tr>
            </a:tbl>
          </a:graphicData>
        </a:graphic>
      </p:graphicFrame>
      <p:sp>
        <p:nvSpPr>
          <p:cNvPr id="13" name="TextBox 12">
            <a:extLst>
              <a:ext uri="{FF2B5EF4-FFF2-40B4-BE49-F238E27FC236}">
                <a16:creationId xmlns:a16="http://schemas.microsoft.com/office/drawing/2014/main" id="{C9F79069-22A9-04E3-EEDF-AFEC5B84E971}"/>
              </a:ext>
            </a:extLst>
          </p:cNvPr>
          <p:cNvSpPr txBox="1"/>
          <p:nvPr/>
        </p:nvSpPr>
        <p:spPr>
          <a:xfrm>
            <a:off x="431145" y="1073150"/>
            <a:ext cx="10828961" cy="707886"/>
          </a:xfrm>
          <a:prstGeom prst="rect">
            <a:avLst/>
          </a:prstGeom>
          <a:noFill/>
        </p:spPr>
        <p:txBody>
          <a:bodyPr wrap="square" rtlCol="0">
            <a:spAutoFit/>
          </a:bodyPr>
          <a:lstStyle/>
          <a:p>
            <a:r>
              <a:rPr lang="en-US" sz="2000">
                <a:solidFill>
                  <a:srgbClr val="000000"/>
                </a:solidFill>
              </a:rPr>
              <a:t>NJEDA will hold two tax credit auctions simultaneously in Q3 2025. Based on their needs and preferences, companies may choose to participate in either or both auctions.</a:t>
            </a:r>
          </a:p>
        </p:txBody>
      </p:sp>
    </p:spTree>
    <p:extLst>
      <p:ext uri="{BB962C8B-B14F-4D97-AF65-F5344CB8AC3E}">
        <p14:creationId xmlns:p14="http://schemas.microsoft.com/office/powerpoint/2010/main" val="355298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195" y="-4752"/>
            <a:ext cx="12099925" cy="6975212"/>
            <a:chOff x="0" y="0"/>
            <a:chExt cx="6186311" cy="3539274"/>
          </a:xfrm>
        </p:grpSpPr>
        <p:sp>
          <p:nvSpPr>
            <p:cNvPr id="3" name="Freeform 3"/>
            <p:cNvSpPr/>
            <p:nvPr/>
          </p:nvSpPr>
          <p:spPr>
            <a:xfrm>
              <a:off x="0" y="0"/>
              <a:ext cx="6186311" cy="3539274"/>
            </a:xfrm>
            <a:custGeom>
              <a:avLst/>
              <a:gdLst/>
              <a:ahLst/>
              <a:cxnLst/>
              <a:rect l="l" t="t" r="r" b="b"/>
              <a:pathLst>
                <a:path w="6186311" h="3539274">
                  <a:moveTo>
                    <a:pt x="0" y="0"/>
                  </a:moveTo>
                  <a:lnTo>
                    <a:pt x="6186311" y="0"/>
                  </a:lnTo>
                  <a:lnTo>
                    <a:pt x="6186311" y="3539274"/>
                  </a:lnTo>
                  <a:lnTo>
                    <a:pt x="0" y="3539274"/>
                  </a:lnTo>
                  <a:close/>
                </a:path>
              </a:pathLst>
            </a:custGeom>
            <a:solidFill>
              <a:srgbClr val="00597C"/>
            </a:solidFill>
          </p:spPr>
          <p:txBody>
            <a:bodyPr/>
            <a:lstStyle/>
            <a:p>
              <a:endParaRPr lang="en-US"/>
            </a:p>
          </p:txBody>
        </p:sp>
      </p:grpSp>
      <p:sp>
        <p:nvSpPr>
          <p:cNvPr id="4" name="AutoShape 4"/>
          <p:cNvSpPr/>
          <p:nvPr/>
        </p:nvSpPr>
        <p:spPr>
          <a:xfrm rot="-4227458">
            <a:off x="-1897373" y="472456"/>
            <a:ext cx="8779601" cy="1808841"/>
          </a:xfrm>
          <a:prstGeom prst="rect">
            <a:avLst/>
          </a:prstGeom>
          <a:solidFill>
            <a:srgbClr val="0078AE"/>
          </a:solidFill>
        </p:spPr>
        <p:txBody>
          <a:bodyPr/>
          <a:lstStyle/>
          <a:p>
            <a:endParaRPr lang="en-US"/>
          </a:p>
        </p:txBody>
      </p:sp>
      <p:grpSp>
        <p:nvGrpSpPr>
          <p:cNvPr id="5" name="Group 5"/>
          <p:cNvGrpSpPr/>
          <p:nvPr/>
        </p:nvGrpSpPr>
        <p:grpSpPr>
          <a:xfrm>
            <a:off x="-2294661" y="-2159353"/>
            <a:ext cx="5136576" cy="10791608"/>
            <a:chOff x="0" y="0"/>
            <a:chExt cx="10273152" cy="21583216"/>
          </a:xfrm>
        </p:grpSpPr>
        <p:sp>
          <p:nvSpPr>
            <p:cNvPr id="6" name="AutoShape 6"/>
            <p:cNvSpPr/>
            <p:nvPr/>
          </p:nvSpPr>
          <p:spPr>
            <a:xfrm rot="-6233333">
              <a:off x="-2962516" y="10620281"/>
              <a:ext cx="15870831" cy="5257133"/>
            </a:xfrm>
            <a:prstGeom prst="rect">
              <a:avLst/>
            </a:prstGeom>
            <a:solidFill>
              <a:srgbClr val="FAFEFF"/>
            </a:solidFill>
          </p:spPr>
          <p:txBody>
            <a:bodyPr/>
            <a:lstStyle/>
            <a:p>
              <a:endParaRPr lang="en-US"/>
            </a:p>
          </p:txBody>
        </p:sp>
        <p:sp>
          <p:nvSpPr>
            <p:cNvPr id="7" name="AutoShape 7"/>
            <p:cNvSpPr/>
            <p:nvPr/>
          </p:nvSpPr>
          <p:spPr>
            <a:xfrm rot="-4110353">
              <a:off x="-2754669" y="5813593"/>
              <a:ext cx="15782491" cy="4825983"/>
            </a:xfrm>
            <a:prstGeom prst="rect">
              <a:avLst/>
            </a:prstGeom>
            <a:solidFill>
              <a:srgbClr val="84BD00"/>
            </a:solidFill>
          </p:spPr>
          <p:txBody>
            <a:bodyPr/>
            <a:lstStyle/>
            <a:p>
              <a:endParaRPr lang="en-US"/>
            </a:p>
          </p:txBody>
        </p:sp>
      </p:grpSp>
      <p:sp>
        <p:nvSpPr>
          <p:cNvPr id="10" name="TextBox 9">
            <a:extLst>
              <a:ext uri="{FF2B5EF4-FFF2-40B4-BE49-F238E27FC236}">
                <a16:creationId xmlns:a16="http://schemas.microsoft.com/office/drawing/2014/main" id="{F3513458-0BB8-46DB-8555-F2FEFC445327}"/>
              </a:ext>
            </a:extLst>
          </p:cNvPr>
          <p:cNvSpPr txBox="1"/>
          <p:nvPr/>
        </p:nvSpPr>
        <p:spPr>
          <a:xfrm>
            <a:off x="6306025" y="2495723"/>
            <a:ext cx="5872829" cy="1323439"/>
          </a:xfrm>
          <a:prstGeom prst="rect">
            <a:avLst/>
          </a:prstGeom>
          <a:noFill/>
        </p:spPr>
        <p:txBody>
          <a:bodyPr wrap="square" rtlCol="0">
            <a:spAutoFit/>
          </a:bodyPr>
          <a:lstStyle/>
          <a:p>
            <a:r>
              <a:rPr lang="en-US" sz="4000">
                <a:solidFill>
                  <a:schemeClr val="bg1"/>
                </a:solidFill>
                <a:latin typeface="Segoe UI Semibold" panose="020B0702040204020203" pitchFamily="34" charset="0"/>
                <a:cs typeface="Segoe UI Semibold" panose="020B0702040204020203" pitchFamily="34" charset="0"/>
              </a:rPr>
              <a:t>New Jersey Innovation </a:t>
            </a:r>
            <a:br>
              <a:rPr lang="en-US" sz="4000">
                <a:solidFill>
                  <a:schemeClr val="bg1"/>
                </a:solidFill>
                <a:latin typeface="Segoe UI Semibold" panose="020B0702040204020203" pitchFamily="34" charset="0"/>
                <a:cs typeface="Segoe UI Semibold" panose="020B0702040204020203" pitchFamily="34" charset="0"/>
              </a:rPr>
            </a:br>
            <a:r>
              <a:rPr lang="en-US" sz="4000">
                <a:solidFill>
                  <a:schemeClr val="bg1"/>
                </a:solidFill>
                <a:latin typeface="Segoe UI Semibold" panose="020B0702040204020203" pitchFamily="34" charset="0"/>
                <a:cs typeface="Segoe UI Semibold" panose="020B0702040204020203" pitchFamily="34" charset="0"/>
              </a:rPr>
              <a:t>Evergreen Fund </a:t>
            </a:r>
          </a:p>
        </p:txBody>
      </p:sp>
      <p:sp>
        <p:nvSpPr>
          <p:cNvPr id="11" name="TextBox 10">
            <a:extLst>
              <a:ext uri="{FF2B5EF4-FFF2-40B4-BE49-F238E27FC236}">
                <a16:creationId xmlns:a16="http://schemas.microsoft.com/office/drawing/2014/main" id="{CCD03ADA-FCA7-4FA5-9755-AFF64A794DF5}"/>
              </a:ext>
            </a:extLst>
          </p:cNvPr>
          <p:cNvSpPr txBox="1"/>
          <p:nvPr/>
        </p:nvSpPr>
        <p:spPr>
          <a:xfrm>
            <a:off x="6306025" y="3829894"/>
            <a:ext cx="8062226" cy="523220"/>
          </a:xfrm>
          <a:prstGeom prst="rect">
            <a:avLst/>
          </a:prstGeom>
          <a:noFill/>
        </p:spPr>
        <p:txBody>
          <a:bodyPr wrap="square" rtlCol="0">
            <a:spAutoFit/>
          </a:bodyPr>
          <a:lstStyle/>
          <a:p>
            <a:r>
              <a:rPr lang="en-US" sz="2800">
                <a:solidFill>
                  <a:schemeClr val="bg1"/>
                </a:solidFill>
                <a:latin typeface="Calibri Light" panose="020F0302020204030204" pitchFamily="34" charset="0"/>
                <a:cs typeface="Calibri Light" panose="020F0302020204030204" pitchFamily="34" charset="0"/>
              </a:rPr>
              <a:t>Corporate Tax Credit Auction Overview</a:t>
            </a:r>
          </a:p>
        </p:txBody>
      </p:sp>
      <p:pic>
        <p:nvPicPr>
          <p:cNvPr id="14" name="Picture 13">
            <a:extLst>
              <a:ext uri="{FF2B5EF4-FFF2-40B4-BE49-F238E27FC236}">
                <a16:creationId xmlns:a16="http://schemas.microsoft.com/office/drawing/2014/main" id="{4A51C4E3-5575-476B-B825-E4FFD67FBD6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966960" y="5941997"/>
            <a:ext cx="1696720" cy="648456"/>
          </a:xfrm>
          <a:prstGeom prst="rect">
            <a:avLst/>
          </a:prstGeom>
        </p:spPr>
      </p:pic>
      <p:pic>
        <p:nvPicPr>
          <p:cNvPr id="13" name="Picture 12" descr="Logo&#10;&#10;Description automatically generated">
            <a:extLst>
              <a:ext uri="{FF2B5EF4-FFF2-40B4-BE49-F238E27FC236}">
                <a16:creationId xmlns:a16="http://schemas.microsoft.com/office/drawing/2014/main" id="{22716755-C171-4889-AD64-E67D37703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279" y="1295523"/>
            <a:ext cx="3380420" cy="43746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23E3-E991-9173-CDE3-A69B81FEE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AB5F1-4C59-4EB4-A015-681ECB15946D}"/>
              </a:ext>
            </a:extLst>
          </p:cNvPr>
          <p:cNvSpPr>
            <a:spLocks noGrp="1"/>
          </p:cNvSpPr>
          <p:nvPr>
            <p:ph type="title" idx="4294967295"/>
          </p:nvPr>
        </p:nvSpPr>
        <p:spPr>
          <a:xfrm>
            <a:off x="168728" y="320040"/>
            <a:ext cx="10515600" cy="577949"/>
          </a:xfrm>
        </p:spPr>
        <p:txBody>
          <a:bodyPr vert="horz" lIns="91440" tIns="45720" rIns="91440" bIns="45720" rtlCol="0" anchor="t">
            <a:noAutofit/>
          </a:bodyPr>
          <a:lstStyle/>
          <a:p>
            <a:r>
              <a:rPr lang="en-US" sz="2400" b="1">
                <a:solidFill>
                  <a:schemeClr val="accent1"/>
                </a:solidFill>
              </a:rPr>
              <a:t>New Jersey  Innovation Economy</a:t>
            </a:r>
          </a:p>
        </p:txBody>
      </p:sp>
      <p:sp>
        <p:nvSpPr>
          <p:cNvPr id="19" name="Arrow: Right 18">
            <a:extLst>
              <a:ext uri="{FF2B5EF4-FFF2-40B4-BE49-F238E27FC236}">
                <a16:creationId xmlns:a16="http://schemas.microsoft.com/office/drawing/2014/main" id="{07AE9376-ED72-853A-6F44-D7B7A54E7577}"/>
              </a:ext>
            </a:extLst>
          </p:cNvPr>
          <p:cNvSpPr/>
          <p:nvPr/>
        </p:nvSpPr>
        <p:spPr>
          <a:xfrm>
            <a:off x="2929264" y="2162846"/>
            <a:ext cx="2364090" cy="405093"/>
          </a:xfrm>
          <a:prstGeom prst="rightArrow">
            <a:avLst>
              <a:gd name="adj1" fmla="val 46345"/>
              <a:gd name="adj2" fmla="val 40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A145DA6-235D-3D1E-337E-A9676DBD98E1}"/>
              </a:ext>
            </a:extLst>
          </p:cNvPr>
          <p:cNvSpPr/>
          <p:nvPr/>
        </p:nvSpPr>
        <p:spPr>
          <a:xfrm>
            <a:off x="6498071" y="2162846"/>
            <a:ext cx="2213309" cy="405093"/>
          </a:xfrm>
          <a:prstGeom prst="rightArrow">
            <a:avLst>
              <a:gd name="adj1" fmla="val 46345"/>
              <a:gd name="adj2" fmla="val 40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lide Number Placeholder 4">
            <a:extLst>
              <a:ext uri="{FF2B5EF4-FFF2-40B4-BE49-F238E27FC236}">
                <a16:creationId xmlns:a16="http://schemas.microsoft.com/office/drawing/2014/main" id="{B2E25526-3959-C3B6-C24C-EE57C17A441B}"/>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5</a:t>
            </a:fld>
            <a:endParaRPr lang="en-US" sz="1100" b="1"/>
          </a:p>
        </p:txBody>
      </p:sp>
      <p:sp>
        <p:nvSpPr>
          <p:cNvPr id="3" name="Oval 2">
            <a:extLst>
              <a:ext uri="{FF2B5EF4-FFF2-40B4-BE49-F238E27FC236}">
                <a16:creationId xmlns:a16="http://schemas.microsoft.com/office/drawing/2014/main" id="{283BEE03-C629-9013-AB70-898F95E09B35}"/>
              </a:ext>
            </a:extLst>
          </p:cNvPr>
          <p:cNvSpPr/>
          <p:nvPr/>
        </p:nvSpPr>
        <p:spPr>
          <a:xfrm>
            <a:off x="3150157" y="490237"/>
            <a:ext cx="5891685" cy="5877525"/>
          </a:xfrm>
          <a:prstGeom prst="ellipse">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1554A85-7DE7-B8AC-B646-F105E4C50833}"/>
              </a:ext>
            </a:extLst>
          </p:cNvPr>
          <p:cNvPicPr>
            <a:picLocks noChangeAspect="1"/>
          </p:cNvPicPr>
          <p:nvPr/>
        </p:nvPicPr>
        <p:blipFill>
          <a:blip r:embed="rId2"/>
          <a:stretch>
            <a:fillRect/>
          </a:stretch>
        </p:blipFill>
        <p:spPr>
          <a:xfrm>
            <a:off x="3485388" y="822198"/>
            <a:ext cx="5221224" cy="5213604"/>
          </a:xfrm>
          <a:prstGeom prst="rect">
            <a:avLst/>
          </a:prstGeom>
        </p:spPr>
      </p:pic>
    </p:spTree>
    <p:extLst>
      <p:ext uri="{BB962C8B-B14F-4D97-AF65-F5344CB8AC3E}">
        <p14:creationId xmlns:p14="http://schemas.microsoft.com/office/powerpoint/2010/main" val="222746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A348-8D8E-448B-894F-BCAA5F0DB8B6}"/>
              </a:ext>
            </a:extLst>
          </p:cNvPr>
          <p:cNvSpPr>
            <a:spLocks noGrp="1"/>
          </p:cNvSpPr>
          <p:nvPr>
            <p:ph type="title" idx="4294967295"/>
          </p:nvPr>
        </p:nvSpPr>
        <p:spPr>
          <a:xfrm>
            <a:off x="168728" y="320040"/>
            <a:ext cx="10515600" cy="577949"/>
          </a:xfrm>
        </p:spPr>
        <p:txBody>
          <a:bodyPr vert="horz" lIns="91440" tIns="45720" rIns="91440" bIns="45720" rtlCol="0" anchor="t">
            <a:noAutofit/>
          </a:bodyPr>
          <a:lstStyle/>
          <a:p>
            <a:r>
              <a:rPr lang="en-US" sz="2000" b="1">
                <a:solidFill>
                  <a:schemeClr val="accent1"/>
                </a:solidFill>
              </a:rPr>
              <a:t>Key Features of the Evergreen Program</a:t>
            </a:r>
          </a:p>
        </p:txBody>
      </p:sp>
      <p:sp>
        <p:nvSpPr>
          <p:cNvPr id="15" name="Freeform: Shape 14">
            <a:extLst>
              <a:ext uri="{FF2B5EF4-FFF2-40B4-BE49-F238E27FC236}">
                <a16:creationId xmlns:a16="http://schemas.microsoft.com/office/drawing/2014/main" id="{2BA1C984-AD3A-4517-A090-1EDAC0CD7AD8}"/>
              </a:ext>
            </a:extLst>
          </p:cNvPr>
          <p:cNvSpPr/>
          <p:nvPr/>
        </p:nvSpPr>
        <p:spPr>
          <a:xfrm>
            <a:off x="1054200" y="1143488"/>
            <a:ext cx="2364090" cy="2443809"/>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 name="connsiteX5" fmla="*/ 1143000 w 2286000"/>
              <a:gd name="connsiteY5" fmla="*/ 297180 h 2286000"/>
              <a:gd name="connsiteX6" fmla="*/ 292608 w 2286000"/>
              <a:gd name="connsiteY6" fmla="*/ 1143000 h 2286000"/>
              <a:gd name="connsiteX7" fmla="*/ 1143000 w 2286000"/>
              <a:gd name="connsiteY7" fmla="*/ 1988820 h 2286000"/>
              <a:gd name="connsiteX8" fmla="*/ 1993392 w 2286000"/>
              <a:gd name="connsiteY8" fmla="*/ 1143000 h 2286000"/>
              <a:gd name="connsiteX9" fmla="*/ 1143000 w 2286000"/>
              <a:gd name="connsiteY9" fmla="*/ 29718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moveTo>
                  <a:pt x="1143000" y="297180"/>
                </a:moveTo>
                <a:cubicBezTo>
                  <a:pt x="673341" y="297180"/>
                  <a:pt x="292608" y="675867"/>
                  <a:pt x="292608" y="1143000"/>
                </a:cubicBezTo>
                <a:cubicBezTo>
                  <a:pt x="292608" y="1610133"/>
                  <a:pt x="673341" y="1988820"/>
                  <a:pt x="1143000" y="1988820"/>
                </a:cubicBezTo>
                <a:cubicBezTo>
                  <a:pt x="1612659" y="1988820"/>
                  <a:pt x="1993392" y="1610133"/>
                  <a:pt x="1993392" y="1143000"/>
                </a:cubicBezTo>
                <a:cubicBezTo>
                  <a:pt x="1993392" y="675867"/>
                  <a:pt x="1612659" y="297180"/>
                  <a:pt x="1143000" y="297180"/>
                </a:cubicBezTo>
                <a:close/>
              </a:path>
            </a:pathLst>
          </a:cu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BD6CF6-9865-44D4-9E9C-8102599E3F26}"/>
              </a:ext>
            </a:extLst>
          </p:cNvPr>
          <p:cNvSpPr/>
          <p:nvPr/>
        </p:nvSpPr>
        <p:spPr>
          <a:xfrm>
            <a:off x="4749506" y="1143488"/>
            <a:ext cx="2364090" cy="2443809"/>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 name="connsiteX5" fmla="*/ 1143000 w 2286000"/>
              <a:gd name="connsiteY5" fmla="*/ 297180 h 2286000"/>
              <a:gd name="connsiteX6" fmla="*/ 292608 w 2286000"/>
              <a:gd name="connsiteY6" fmla="*/ 1143000 h 2286000"/>
              <a:gd name="connsiteX7" fmla="*/ 1143000 w 2286000"/>
              <a:gd name="connsiteY7" fmla="*/ 1988820 h 2286000"/>
              <a:gd name="connsiteX8" fmla="*/ 1993392 w 2286000"/>
              <a:gd name="connsiteY8" fmla="*/ 1143000 h 2286000"/>
              <a:gd name="connsiteX9" fmla="*/ 1143000 w 2286000"/>
              <a:gd name="connsiteY9" fmla="*/ 29718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moveTo>
                  <a:pt x="1143000" y="297180"/>
                </a:moveTo>
                <a:cubicBezTo>
                  <a:pt x="673341" y="297180"/>
                  <a:pt x="292608" y="675867"/>
                  <a:pt x="292608" y="1143000"/>
                </a:cubicBezTo>
                <a:cubicBezTo>
                  <a:pt x="292608" y="1610133"/>
                  <a:pt x="673341" y="1988820"/>
                  <a:pt x="1143000" y="1988820"/>
                </a:cubicBezTo>
                <a:cubicBezTo>
                  <a:pt x="1612659" y="1988820"/>
                  <a:pt x="1993392" y="1610133"/>
                  <a:pt x="1993392" y="1143000"/>
                </a:cubicBezTo>
                <a:cubicBezTo>
                  <a:pt x="1993392" y="675867"/>
                  <a:pt x="1612659" y="297180"/>
                  <a:pt x="1143000" y="29718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372AFE3-A486-41C1-98BC-FA116EE73810}"/>
              </a:ext>
            </a:extLst>
          </p:cNvPr>
          <p:cNvSpPr/>
          <p:nvPr/>
        </p:nvSpPr>
        <p:spPr>
          <a:xfrm>
            <a:off x="8448054" y="1143488"/>
            <a:ext cx="2364090" cy="2443809"/>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 name="connsiteX5" fmla="*/ 1143000 w 2286000"/>
              <a:gd name="connsiteY5" fmla="*/ 297180 h 2286000"/>
              <a:gd name="connsiteX6" fmla="*/ 292608 w 2286000"/>
              <a:gd name="connsiteY6" fmla="*/ 1143000 h 2286000"/>
              <a:gd name="connsiteX7" fmla="*/ 1143000 w 2286000"/>
              <a:gd name="connsiteY7" fmla="*/ 1988820 h 2286000"/>
              <a:gd name="connsiteX8" fmla="*/ 1993392 w 2286000"/>
              <a:gd name="connsiteY8" fmla="*/ 1143000 h 2286000"/>
              <a:gd name="connsiteX9" fmla="*/ 1143000 w 2286000"/>
              <a:gd name="connsiteY9" fmla="*/ 29718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moveTo>
                  <a:pt x="1143000" y="297180"/>
                </a:moveTo>
                <a:cubicBezTo>
                  <a:pt x="673341" y="297180"/>
                  <a:pt x="292608" y="675867"/>
                  <a:pt x="292608" y="1143000"/>
                </a:cubicBezTo>
                <a:cubicBezTo>
                  <a:pt x="292608" y="1610133"/>
                  <a:pt x="673341" y="1988820"/>
                  <a:pt x="1143000" y="1988820"/>
                </a:cubicBezTo>
                <a:cubicBezTo>
                  <a:pt x="1612659" y="1988820"/>
                  <a:pt x="1993392" y="1610133"/>
                  <a:pt x="1993392" y="1143000"/>
                </a:cubicBezTo>
                <a:cubicBezTo>
                  <a:pt x="1993392" y="675867"/>
                  <a:pt x="1612659" y="297180"/>
                  <a:pt x="1143000" y="2971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FD52B104-5687-41F1-9C99-28C0E8918808}"/>
              </a:ext>
            </a:extLst>
          </p:cNvPr>
          <p:cNvSpPr/>
          <p:nvPr/>
        </p:nvSpPr>
        <p:spPr>
          <a:xfrm>
            <a:off x="2929264" y="2162846"/>
            <a:ext cx="2364090" cy="405093"/>
          </a:xfrm>
          <a:prstGeom prst="rightArrow">
            <a:avLst>
              <a:gd name="adj1" fmla="val 46345"/>
              <a:gd name="adj2" fmla="val 40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81FE904-D757-4CE1-AAE3-77239444933B}"/>
              </a:ext>
            </a:extLst>
          </p:cNvPr>
          <p:cNvSpPr/>
          <p:nvPr/>
        </p:nvSpPr>
        <p:spPr>
          <a:xfrm>
            <a:off x="6498071" y="2162846"/>
            <a:ext cx="2213309" cy="405093"/>
          </a:xfrm>
          <a:prstGeom prst="rightArrow">
            <a:avLst>
              <a:gd name="adj1" fmla="val 46345"/>
              <a:gd name="adj2" fmla="val 40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ustomIcon">
            <a:extLst>
              <a:ext uri="{FF2B5EF4-FFF2-40B4-BE49-F238E27FC236}">
                <a16:creationId xmlns:a16="http://schemas.microsoft.com/office/drawing/2014/main" id="{84E2DE00-4F01-49DA-A2B4-2923A4ED9799}"/>
              </a:ext>
            </a:extLst>
          </p:cNvPr>
          <p:cNvPicPr>
            <a:picLocks/>
          </p:cNvPicPr>
          <p:nvPr>
            <p:custDataLst>
              <p:tags r:id="rId1"/>
            </p:custData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9037" y="1895805"/>
            <a:ext cx="813070" cy="799814"/>
          </a:xfrm>
          <a:prstGeom prst="rect">
            <a:avLst/>
          </a:prstGeom>
        </p:spPr>
      </p:pic>
      <p:pic>
        <p:nvPicPr>
          <p:cNvPr id="23" name="CustomIcon">
            <a:extLst>
              <a:ext uri="{FF2B5EF4-FFF2-40B4-BE49-F238E27FC236}">
                <a16:creationId xmlns:a16="http://schemas.microsoft.com/office/drawing/2014/main" id="{4A11EEE2-0A56-4CB4-99AA-D2B5E7FF0B97}"/>
              </a:ext>
            </a:extLst>
          </p:cNvPr>
          <p:cNvPicPr>
            <a:picLocks/>
          </p:cNvPicPr>
          <p:nvPr>
            <p:custDataLst>
              <p:tags r:id="rId2"/>
            </p:custDataLst>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46209" y="1894927"/>
            <a:ext cx="775422" cy="801569"/>
          </a:xfrm>
          <a:prstGeom prst="rect">
            <a:avLst/>
          </a:prstGeom>
        </p:spPr>
      </p:pic>
      <p:pic>
        <p:nvPicPr>
          <p:cNvPr id="24" name="CustomIcon">
            <a:extLst>
              <a:ext uri="{FF2B5EF4-FFF2-40B4-BE49-F238E27FC236}">
                <a16:creationId xmlns:a16="http://schemas.microsoft.com/office/drawing/2014/main" id="{B8703A77-CF3B-42E7-B831-443F3EA2742F}"/>
              </a:ext>
            </a:extLst>
          </p:cNvPr>
          <p:cNvPicPr>
            <a:picLocks/>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6848" y="1894927"/>
            <a:ext cx="775422" cy="801569"/>
          </a:xfrm>
          <a:prstGeom prst="rect">
            <a:avLst/>
          </a:prstGeom>
        </p:spPr>
      </p:pic>
      <p:sp>
        <p:nvSpPr>
          <p:cNvPr id="25" name="TextBox 24">
            <a:extLst>
              <a:ext uri="{FF2B5EF4-FFF2-40B4-BE49-F238E27FC236}">
                <a16:creationId xmlns:a16="http://schemas.microsoft.com/office/drawing/2014/main" id="{10A57CCC-AA27-496E-9736-41408619FE27}"/>
              </a:ext>
            </a:extLst>
          </p:cNvPr>
          <p:cNvSpPr txBox="1"/>
          <p:nvPr/>
        </p:nvSpPr>
        <p:spPr>
          <a:xfrm>
            <a:off x="203226" y="3844108"/>
            <a:ext cx="1386840" cy="400110"/>
          </a:xfrm>
          <a:prstGeom prst="rect">
            <a:avLst/>
          </a:prstGeom>
          <a:noFill/>
        </p:spPr>
        <p:txBody>
          <a:bodyPr wrap="square" rtlCol="0">
            <a:spAutoFit/>
          </a:bodyPr>
          <a:lstStyle/>
          <a:p>
            <a:r>
              <a:rPr lang="en-US" sz="2000">
                <a:solidFill>
                  <a:schemeClr val="tx2"/>
                </a:solidFill>
                <a:latin typeface="Franklin Gothic Demi" panose="020B0703020102020204" pitchFamily="34" charset="0"/>
              </a:rPr>
              <a:t>STEP 1</a:t>
            </a:r>
          </a:p>
        </p:txBody>
      </p:sp>
      <p:sp>
        <p:nvSpPr>
          <p:cNvPr id="26" name="TextBox 25">
            <a:extLst>
              <a:ext uri="{FF2B5EF4-FFF2-40B4-BE49-F238E27FC236}">
                <a16:creationId xmlns:a16="http://schemas.microsoft.com/office/drawing/2014/main" id="{DF78E4FE-AE23-4C6D-9F54-10CEA1570F5C}"/>
              </a:ext>
            </a:extLst>
          </p:cNvPr>
          <p:cNvSpPr txBox="1"/>
          <p:nvPr/>
        </p:nvSpPr>
        <p:spPr>
          <a:xfrm>
            <a:off x="1209836" y="3692812"/>
            <a:ext cx="2682115" cy="646331"/>
          </a:xfrm>
          <a:prstGeom prst="rect">
            <a:avLst/>
          </a:prstGeom>
          <a:noFill/>
        </p:spPr>
        <p:txBody>
          <a:bodyPr wrap="square" rtlCol="0">
            <a:spAutoFit/>
          </a:bodyPr>
          <a:lstStyle/>
          <a:p>
            <a:r>
              <a:rPr lang="en-US" b="1">
                <a:solidFill>
                  <a:schemeClr val="accent6">
                    <a:lumMod val="25000"/>
                  </a:schemeClr>
                </a:solidFill>
              </a:rPr>
              <a:t>RAISE $300M TO CAPITALIZE THE NJIEF </a:t>
            </a:r>
          </a:p>
        </p:txBody>
      </p:sp>
      <p:sp>
        <p:nvSpPr>
          <p:cNvPr id="28" name="Rectangle 27">
            <a:extLst>
              <a:ext uri="{FF2B5EF4-FFF2-40B4-BE49-F238E27FC236}">
                <a16:creationId xmlns:a16="http://schemas.microsoft.com/office/drawing/2014/main" id="{269277FC-AE90-497B-BF7F-51D0A42074E8}"/>
              </a:ext>
            </a:extLst>
          </p:cNvPr>
          <p:cNvSpPr/>
          <p:nvPr/>
        </p:nvSpPr>
        <p:spPr>
          <a:xfrm>
            <a:off x="1077690" y="4346556"/>
            <a:ext cx="2817486" cy="1908215"/>
          </a:xfrm>
          <a:prstGeom prst="rect">
            <a:avLst/>
          </a:prstGeom>
        </p:spPr>
        <p:txBody>
          <a:bodyPr wrap="square" lIns="91440" tIns="45720" rIns="91440" bIns="45720" anchor="t">
            <a:spAutoFit/>
          </a:bodyPr>
          <a:lstStyle/>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rPr>
              <a:t>Public money, raised through annual tax credit auctions.</a:t>
            </a:r>
            <a:endParaRPr lang="en-US">
              <a:solidFill>
                <a:schemeClr val="accent6">
                  <a:lumMod val="25000"/>
                </a:schemeClr>
              </a:solidFill>
              <a:cs typeface="Calibri"/>
            </a:endParaRPr>
          </a:p>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rPr>
              <a:t>Minimum bid price established of no less than 75%. </a:t>
            </a:r>
          </a:p>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rPr>
              <a:t>Ecosystem engagement through strategic commitment and advisory board participation.</a:t>
            </a:r>
            <a:endParaRPr lang="en-US" sz="1400">
              <a:solidFill>
                <a:schemeClr val="accent6">
                  <a:lumMod val="25000"/>
                </a:schemeClr>
              </a:solidFill>
              <a:cs typeface="Calibri" panose="020F0502020204030204"/>
            </a:endParaRPr>
          </a:p>
        </p:txBody>
      </p:sp>
      <p:cxnSp>
        <p:nvCxnSpPr>
          <p:cNvPr id="37" name="Straight Connector 36">
            <a:extLst>
              <a:ext uri="{FF2B5EF4-FFF2-40B4-BE49-F238E27FC236}">
                <a16:creationId xmlns:a16="http://schemas.microsoft.com/office/drawing/2014/main" id="{C5F5E29D-A9DB-4359-863A-162DFF940472}"/>
              </a:ext>
            </a:extLst>
          </p:cNvPr>
          <p:cNvCxnSpPr/>
          <p:nvPr/>
        </p:nvCxnSpPr>
        <p:spPr>
          <a:xfrm>
            <a:off x="1191385" y="3815563"/>
            <a:ext cx="0" cy="45720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0FB85687-A937-433F-A585-ED302D9CBCA9}"/>
              </a:ext>
            </a:extLst>
          </p:cNvPr>
          <p:cNvSpPr txBox="1"/>
          <p:nvPr/>
        </p:nvSpPr>
        <p:spPr>
          <a:xfrm>
            <a:off x="8149285" y="3749543"/>
            <a:ext cx="1386840" cy="400110"/>
          </a:xfrm>
          <a:prstGeom prst="rect">
            <a:avLst/>
          </a:prstGeom>
          <a:noFill/>
        </p:spPr>
        <p:txBody>
          <a:bodyPr wrap="square" rtlCol="0">
            <a:spAutoFit/>
          </a:bodyPr>
          <a:lstStyle/>
          <a:p>
            <a:r>
              <a:rPr lang="en-US" sz="2000">
                <a:solidFill>
                  <a:schemeClr val="tx2"/>
                </a:solidFill>
                <a:latin typeface="Franklin Gothic Demi" panose="020B0703020102020204" pitchFamily="34" charset="0"/>
              </a:rPr>
              <a:t>STEP 3</a:t>
            </a:r>
          </a:p>
        </p:txBody>
      </p:sp>
      <p:sp>
        <p:nvSpPr>
          <p:cNvPr id="34" name="TextBox 33">
            <a:extLst>
              <a:ext uri="{FF2B5EF4-FFF2-40B4-BE49-F238E27FC236}">
                <a16:creationId xmlns:a16="http://schemas.microsoft.com/office/drawing/2014/main" id="{A98A880F-BAD8-48C1-8686-18D261F4F819}"/>
              </a:ext>
            </a:extLst>
          </p:cNvPr>
          <p:cNvSpPr txBox="1"/>
          <p:nvPr/>
        </p:nvSpPr>
        <p:spPr>
          <a:xfrm>
            <a:off x="9169286" y="3788308"/>
            <a:ext cx="2679192" cy="369332"/>
          </a:xfrm>
          <a:prstGeom prst="rect">
            <a:avLst/>
          </a:prstGeom>
          <a:noFill/>
        </p:spPr>
        <p:txBody>
          <a:bodyPr wrap="square" rtlCol="0">
            <a:spAutoFit/>
          </a:bodyPr>
          <a:lstStyle/>
          <a:p>
            <a:r>
              <a:rPr lang="en-US" b="1">
                <a:solidFill>
                  <a:schemeClr val="accent6">
                    <a:lumMod val="25000"/>
                  </a:schemeClr>
                </a:solidFill>
              </a:rPr>
              <a:t>QUALIFY INVESTMENTS</a:t>
            </a:r>
          </a:p>
        </p:txBody>
      </p:sp>
      <p:sp>
        <p:nvSpPr>
          <p:cNvPr id="35" name="Rectangle 34">
            <a:extLst>
              <a:ext uri="{FF2B5EF4-FFF2-40B4-BE49-F238E27FC236}">
                <a16:creationId xmlns:a16="http://schemas.microsoft.com/office/drawing/2014/main" id="{6DFC2220-6E3C-4853-9968-574C94F9DDAF}"/>
              </a:ext>
            </a:extLst>
          </p:cNvPr>
          <p:cNvSpPr/>
          <p:nvPr/>
        </p:nvSpPr>
        <p:spPr>
          <a:xfrm>
            <a:off x="9141273" y="4213508"/>
            <a:ext cx="2477395" cy="3139321"/>
          </a:xfrm>
          <a:prstGeom prst="rect">
            <a:avLst/>
          </a:prstGeom>
        </p:spPr>
        <p:txBody>
          <a:bodyPr wrap="square" lIns="91440" tIns="45720" rIns="91440" bIns="45720" anchor="t">
            <a:spAutoFit/>
          </a:bodyPr>
          <a:lstStyle/>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rPr>
              <a:t>Qualified Venture Firms can access up to $25M per year in matching funds from Evergreen to co-invest into NJ-based companies.</a:t>
            </a:r>
          </a:p>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cs typeface="Calibri"/>
              </a:rPr>
              <a:t>9 Program investments approved representing $15M of capital.</a:t>
            </a:r>
            <a:endParaRPr lang="en-US" sz="1400">
              <a:solidFill>
                <a:schemeClr val="accent6">
                  <a:lumMod val="25000"/>
                </a:schemeClr>
              </a:solidFill>
            </a:endParaRPr>
          </a:p>
          <a:p>
            <a:pPr marL="285750" lvl="2" indent="-285750" algn="just">
              <a:spcAft>
                <a:spcPts val="1200"/>
              </a:spcAft>
              <a:buClr>
                <a:schemeClr val="tx1"/>
              </a:buClr>
              <a:buFont typeface="Calibri" panose="020F0502020204030204" pitchFamily="34" charset="0"/>
              <a:buChar char="–"/>
            </a:pPr>
            <a:endParaRPr lang="en-US" sz="1400">
              <a:solidFill>
                <a:schemeClr val="accent6">
                  <a:lumMod val="25000"/>
                </a:schemeClr>
              </a:solidFill>
            </a:endParaRPr>
          </a:p>
          <a:p>
            <a:pPr marL="0" lvl="2" algn="just">
              <a:spcAft>
                <a:spcPts val="1200"/>
              </a:spcAft>
              <a:buClr>
                <a:schemeClr val="tx1"/>
              </a:buClr>
            </a:pPr>
            <a:endParaRPr lang="en-US" sz="1400">
              <a:solidFill>
                <a:schemeClr val="accent6">
                  <a:lumMod val="25000"/>
                </a:schemeClr>
              </a:solidFill>
            </a:endParaRPr>
          </a:p>
          <a:p>
            <a:pPr marL="285750" lvl="2" indent="-285750" algn="just">
              <a:spcAft>
                <a:spcPts val="1200"/>
              </a:spcAft>
              <a:buClr>
                <a:schemeClr val="tx1"/>
              </a:buClr>
              <a:buFont typeface="Calibri" panose="020F0502020204030204" pitchFamily="34" charset="0"/>
              <a:buChar char="–"/>
            </a:pPr>
            <a:endParaRPr lang="en-US"/>
          </a:p>
        </p:txBody>
      </p:sp>
      <p:cxnSp>
        <p:nvCxnSpPr>
          <p:cNvPr id="38" name="Straight Connector 37">
            <a:extLst>
              <a:ext uri="{FF2B5EF4-FFF2-40B4-BE49-F238E27FC236}">
                <a16:creationId xmlns:a16="http://schemas.microsoft.com/office/drawing/2014/main" id="{D24BB1E8-D53E-487A-9E12-6C04EF8360C7}"/>
              </a:ext>
            </a:extLst>
          </p:cNvPr>
          <p:cNvCxnSpPr>
            <a:cxnSpLocks/>
          </p:cNvCxnSpPr>
          <p:nvPr/>
        </p:nvCxnSpPr>
        <p:spPr>
          <a:xfrm>
            <a:off x="9137444" y="3720998"/>
            <a:ext cx="1" cy="406510"/>
          </a:xfrm>
          <a:prstGeom prst="line">
            <a:avLst/>
          </a:prstGeom>
          <a:ln w="38100"/>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CE1619A9-FBDA-49A1-A48F-D6252B74E3BA}"/>
              </a:ext>
            </a:extLst>
          </p:cNvPr>
          <p:cNvSpPr txBox="1"/>
          <p:nvPr/>
        </p:nvSpPr>
        <p:spPr>
          <a:xfrm>
            <a:off x="4163084" y="3836707"/>
            <a:ext cx="1032641" cy="400110"/>
          </a:xfrm>
          <a:prstGeom prst="rect">
            <a:avLst/>
          </a:prstGeom>
          <a:noFill/>
        </p:spPr>
        <p:txBody>
          <a:bodyPr wrap="square" rtlCol="0">
            <a:spAutoFit/>
          </a:bodyPr>
          <a:lstStyle/>
          <a:p>
            <a:r>
              <a:rPr lang="en-US" sz="2000">
                <a:solidFill>
                  <a:schemeClr val="tx2"/>
                </a:solidFill>
                <a:latin typeface="Franklin Gothic Demi" panose="020B0703020102020204" pitchFamily="34" charset="0"/>
              </a:rPr>
              <a:t>STEP 2</a:t>
            </a:r>
          </a:p>
        </p:txBody>
      </p:sp>
      <p:sp>
        <p:nvSpPr>
          <p:cNvPr id="31" name="TextBox 30">
            <a:extLst>
              <a:ext uri="{FF2B5EF4-FFF2-40B4-BE49-F238E27FC236}">
                <a16:creationId xmlns:a16="http://schemas.microsoft.com/office/drawing/2014/main" id="{B3573766-0B5E-491A-A70B-4D7B243CC35B}"/>
              </a:ext>
            </a:extLst>
          </p:cNvPr>
          <p:cNvSpPr txBox="1"/>
          <p:nvPr/>
        </p:nvSpPr>
        <p:spPr>
          <a:xfrm>
            <a:off x="5151243" y="3788865"/>
            <a:ext cx="2679192" cy="369332"/>
          </a:xfrm>
          <a:prstGeom prst="rect">
            <a:avLst/>
          </a:prstGeom>
          <a:noFill/>
        </p:spPr>
        <p:txBody>
          <a:bodyPr wrap="square" rtlCol="0">
            <a:spAutoFit/>
          </a:bodyPr>
          <a:lstStyle/>
          <a:p>
            <a:r>
              <a:rPr lang="en-US" b="1">
                <a:solidFill>
                  <a:schemeClr val="accent6">
                    <a:lumMod val="25000"/>
                  </a:schemeClr>
                </a:solidFill>
              </a:rPr>
              <a:t>QUALIFY VENTURE FUNDS</a:t>
            </a:r>
          </a:p>
        </p:txBody>
      </p:sp>
      <p:sp>
        <p:nvSpPr>
          <p:cNvPr id="32" name="Rectangle 31">
            <a:extLst>
              <a:ext uri="{FF2B5EF4-FFF2-40B4-BE49-F238E27FC236}">
                <a16:creationId xmlns:a16="http://schemas.microsoft.com/office/drawing/2014/main" id="{BA518869-4456-45CA-9D12-4C4DA8F2F794}"/>
              </a:ext>
            </a:extLst>
          </p:cNvPr>
          <p:cNvSpPr/>
          <p:nvPr/>
        </p:nvSpPr>
        <p:spPr>
          <a:xfrm>
            <a:off x="5135325" y="4237699"/>
            <a:ext cx="2683015" cy="1908215"/>
          </a:xfrm>
          <a:prstGeom prst="rect">
            <a:avLst/>
          </a:prstGeom>
        </p:spPr>
        <p:txBody>
          <a:bodyPr wrap="square" lIns="91440" tIns="45720" rIns="91440" bIns="45720" anchor="t">
            <a:spAutoFit/>
          </a:bodyPr>
          <a:lstStyle/>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rPr>
              <a:t>Partner with institutional venture capital firms eligible to access NJIEF capital.</a:t>
            </a:r>
            <a:endParaRPr lang="en-US"/>
          </a:p>
          <a:p>
            <a:pPr marL="285750" lvl="2" indent="-285750" algn="just">
              <a:spcAft>
                <a:spcPts val="1200"/>
              </a:spcAft>
              <a:buClr>
                <a:schemeClr val="tx1"/>
              </a:buClr>
              <a:buFont typeface="Wingdings" panose="05000000000000000000" pitchFamily="2" charset="2"/>
              <a:buChar char="Ø"/>
            </a:pPr>
            <a:r>
              <a:rPr lang="en-US" sz="1400">
                <a:solidFill>
                  <a:schemeClr val="accent6">
                    <a:lumMod val="25000"/>
                  </a:schemeClr>
                </a:solidFill>
              </a:rPr>
              <a:t>Currently partnered with 24 Qualified Venture Firms managing over $5.8B in AUM.</a:t>
            </a:r>
            <a:endParaRPr lang="en-US" sz="1400">
              <a:solidFill>
                <a:schemeClr val="accent6">
                  <a:lumMod val="25000"/>
                </a:schemeClr>
              </a:solidFill>
              <a:cs typeface="Calibri"/>
            </a:endParaRPr>
          </a:p>
          <a:p>
            <a:pPr marL="228600" lvl="2" indent="-228600" algn="just">
              <a:spcAft>
                <a:spcPts val="1200"/>
              </a:spcAft>
              <a:buClr>
                <a:schemeClr val="accent2"/>
              </a:buClr>
              <a:buFont typeface="Wingdings" panose="05000000000000000000" pitchFamily="2" charset="2"/>
              <a:buChar char="§"/>
            </a:pPr>
            <a:endParaRPr lang="en-US" sz="1400">
              <a:solidFill>
                <a:schemeClr val="accent6">
                  <a:lumMod val="25000"/>
                </a:schemeClr>
              </a:solidFill>
              <a:cs typeface="Calibri"/>
            </a:endParaRPr>
          </a:p>
        </p:txBody>
      </p:sp>
      <p:cxnSp>
        <p:nvCxnSpPr>
          <p:cNvPr id="39" name="Straight Connector 38">
            <a:extLst>
              <a:ext uri="{FF2B5EF4-FFF2-40B4-BE49-F238E27FC236}">
                <a16:creationId xmlns:a16="http://schemas.microsoft.com/office/drawing/2014/main" id="{0E014CE4-2387-45BD-BF17-5273CF1F14D9}"/>
              </a:ext>
            </a:extLst>
          </p:cNvPr>
          <p:cNvCxnSpPr>
            <a:cxnSpLocks/>
          </p:cNvCxnSpPr>
          <p:nvPr/>
        </p:nvCxnSpPr>
        <p:spPr>
          <a:xfrm>
            <a:off x="5153895" y="3807965"/>
            <a:ext cx="1" cy="409314"/>
          </a:xfrm>
          <a:prstGeom prst="line">
            <a:avLst/>
          </a:prstGeom>
          <a:ln w="38100"/>
        </p:spPr>
        <p:style>
          <a:lnRef idx="1">
            <a:schemeClr val="dk1"/>
          </a:lnRef>
          <a:fillRef idx="0">
            <a:schemeClr val="dk1"/>
          </a:fillRef>
          <a:effectRef idx="0">
            <a:schemeClr val="dk1"/>
          </a:effectRef>
          <a:fontRef idx="minor">
            <a:schemeClr val="tx1"/>
          </a:fontRef>
        </p:style>
      </p:cxnSp>
      <p:sp>
        <p:nvSpPr>
          <p:cNvPr id="45" name="Freeform: Shape 44">
            <a:extLst>
              <a:ext uri="{FF2B5EF4-FFF2-40B4-BE49-F238E27FC236}">
                <a16:creationId xmlns:a16="http://schemas.microsoft.com/office/drawing/2014/main" id="{1D31CC30-7969-420F-8F8F-2B0EB6906F4D}"/>
              </a:ext>
            </a:extLst>
          </p:cNvPr>
          <p:cNvSpPr/>
          <p:nvPr/>
        </p:nvSpPr>
        <p:spPr>
          <a:xfrm>
            <a:off x="1863070" y="1935288"/>
            <a:ext cx="285210" cy="361815"/>
          </a:xfrm>
          <a:custGeom>
            <a:avLst/>
            <a:gdLst>
              <a:gd name="connsiteX0" fmla="*/ 14288 w 85725"/>
              <a:gd name="connsiteY0" fmla="*/ 71533 h 104775"/>
              <a:gd name="connsiteX1" fmla="*/ 14288 w 85725"/>
              <a:gd name="connsiteY1" fmla="*/ 71533 h 104775"/>
              <a:gd name="connsiteX2" fmla="*/ 33338 w 85725"/>
              <a:gd name="connsiteY2" fmla="*/ 90583 h 104775"/>
              <a:gd name="connsiteX3" fmla="*/ 54864 w 85725"/>
              <a:gd name="connsiteY3" fmla="*/ 90583 h 104775"/>
              <a:gd name="connsiteX4" fmla="*/ 71438 w 85725"/>
              <a:gd name="connsiteY4" fmla="*/ 74009 h 104775"/>
              <a:gd name="connsiteX5" fmla="*/ 71438 w 85725"/>
              <a:gd name="connsiteY5" fmla="*/ 73914 h 104775"/>
              <a:gd name="connsiteX6" fmla="*/ 60103 w 85725"/>
              <a:gd name="connsiteY6" fmla="*/ 58198 h 104775"/>
              <a:gd name="connsiteX7" fmla="*/ 25622 w 85725"/>
              <a:gd name="connsiteY7" fmla="*/ 46672 h 104775"/>
              <a:gd name="connsiteX8" fmla="*/ 14288 w 85725"/>
              <a:gd name="connsiteY8" fmla="*/ 30956 h 104775"/>
              <a:gd name="connsiteX9" fmla="*/ 14288 w 85725"/>
              <a:gd name="connsiteY9" fmla="*/ 30861 h 104775"/>
              <a:gd name="connsiteX10" fmla="*/ 30861 w 85725"/>
              <a:gd name="connsiteY10" fmla="*/ 14288 h 104775"/>
              <a:gd name="connsiteX11" fmla="*/ 52388 w 85725"/>
              <a:gd name="connsiteY11" fmla="*/ 14288 h 104775"/>
              <a:gd name="connsiteX12" fmla="*/ 71438 w 85725"/>
              <a:gd name="connsiteY12" fmla="*/ 33338 h 104775"/>
              <a:gd name="connsiteX13" fmla="*/ 71438 w 85725"/>
              <a:gd name="connsiteY13" fmla="*/ 3333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04775">
                <a:moveTo>
                  <a:pt x="14288" y="71533"/>
                </a:moveTo>
                <a:lnTo>
                  <a:pt x="14288" y="71533"/>
                </a:lnTo>
                <a:cubicBezTo>
                  <a:pt x="14288" y="82010"/>
                  <a:pt x="22860" y="90583"/>
                  <a:pt x="33338" y="90583"/>
                </a:cubicBezTo>
                <a:lnTo>
                  <a:pt x="54864" y="90583"/>
                </a:lnTo>
                <a:cubicBezTo>
                  <a:pt x="64008" y="90583"/>
                  <a:pt x="71438" y="83153"/>
                  <a:pt x="71438" y="74009"/>
                </a:cubicBezTo>
                <a:lnTo>
                  <a:pt x="71438" y="73914"/>
                </a:lnTo>
                <a:cubicBezTo>
                  <a:pt x="71438" y="66770"/>
                  <a:pt x="66865" y="60484"/>
                  <a:pt x="60103" y="58198"/>
                </a:cubicBezTo>
                <a:lnTo>
                  <a:pt x="25622" y="46672"/>
                </a:lnTo>
                <a:cubicBezTo>
                  <a:pt x="18859" y="44387"/>
                  <a:pt x="14288" y="38100"/>
                  <a:pt x="14288" y="30956"/>
                </a:cubicBezTo>
                <a:lnTo>
                  <a:pt x="14288" y="30861"/>
                </a:lnTo>
                <a:cubicBezTo>
                  <a:pt x="14288" y="21717"/>
                  <a:pt x="21717" y="14288"/>
                  <a:pt x="30861" y="14288"/>
                </a:cubicBezTo>
                <a:lnTo>
                  <a:pt x="52388" y="14288"/>
                </a:lnTo>
                <a:cubicBezTo>
                  <a:pt x="62865" y="14288"/>
                  <a:pt x="71438" y="22860"/>
                  <a:pt x="71438" y="33338"/>
                </a:cubicBezTo>
                <a:lnTo>
                  <a:pt x="71438" y="33338"/>
                </a:lnTo>
              </a:path>
            </a:pathLst>
          </a:custGeom>
          <a:noFill/>
          <a:ln w="38100" cap="flat">
            <a:solidFill>
              <a:schemeClr val="accent6">
                <a:lumMod val="25000"/>
              </a:schemeClr>
            </a:solidFill>
            <a:prstDash val="solid"/>
            <a:miter/>
          </a:ln>
        </p:spPr>
        <p:txBody>
          <a:bodyPr rtlCol="0" anchor="ctr"/>
          <a:lstStyle/>
          <a:p>
            <a:endParaRPr lang="en-US"/>
          </a:p>
        </p:txBody>
      </p:sp>
      <p:cxnSp>
        <p:nvCxnSpPr>
          <p:cNvPr id="47" name="Straight Connector 46">
            <a:extLst>
              <a:ext uri="{FF2B5EF4-FFF2-40B4-BE49-F238E27FC236}">
                <a16:creationId xmlns:a16="http://schemas.microsoft.com/office/drawing/2014/main" id="{5E9F6AAE-2442-4248-9379-1131E10C3698}"/>
              </a:ext>
            </a:extLst>
          </p:cNvPr>
          <p:cNvCxnSpPr>
            <a:cxnSpLocks/>
          </p:cNvCxnSpPr>
          <p:nvPr/>
        </p:nvCxnSpPr>
        <p:spPr>
          <a:xfrm>
            <a:off x="2014484" y="1932634"/>
            <a:ext cx="1" cy="349598"/>
          </a:xfrm>
          <a:prstGeom prst="line">
            <a:avLst/>
          </a:prstGeom>
          <a:ln w="38100">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D097EB92-7BFF-47B1-BB5E-794B19025434}"/>
              </a:ext>
            </a:extLst>
          </p:cNvPr>
          <p:cNvSpPr/>
          <p:nvPr/>
        </p:nvSpPr>
        <p:spPr>
          <a:xfrm>
            <a:off x="1863070" y="1931115"/>
            <a:ext cx="285210" cy="361815"/>
          </a:xfrm>
          <a:custGeom>
            <a:avLst/>
            <a:gdLst>
              <a:gd name="connsiteX0" fmla="*/ 14288 w 85725"/>
              <a:gd name="connsiteY0" fmla="*/ 71533 h 104775"/>
              <a:gd name="connsiteX1" fmla="*/ 14288 w 85725"/>
              <a:gd name="connsiteY1" fmla="*/ 71533 h 104775"/>
              <a:gd name="connsiteX2" fmla="*/ 33338 w 85725"/>
              <a:gd name="connsiteY2" fmla="*/ 90583 h 104775"/>
              <a:gd name="connsiteX3" fmla="*/ 54864 w 85725"/>
              <a:gd name="connsiteY3" fmla="*/ 90583 h 104775"/>
              <a:gd name="connsiteX4" fmla="*/ 71438 w 85725"/>
              <a:gd name="connsiteY4" fmla="*/ 74009 h 104775"/>
              <a:gd name="connsiteX5" fmla="*/ 71438 w 85725"/>
              <a:gd name="connsiteY5" fmla="*/ 73914 h 104775"/>
              <a:gd name="connsiteX6" fmla="*/ 60103 w 85725"/>
              <a:gd name="connsiteY6" fmla="*/ 58198 h 104775"/>
              <a:gd name="connsiteX7" fmla="*/ 25622 w 85725"/>
              <a:gd name="connsiteY7" fmla="*/ 46672 h 104775"/>
              <a:gd name="connsiteX8" fmla="*/ 14288 w 85725"/>
              <a:gd name="connsiteY8" fmla="*/ 30956 h 104775"/>
              <a:gd name="connsiteX9" fmla="*/ 14288 w 85725"/>
              <a:gd name="connsiteY9" fmla="*/ 30861 h 104775"/>
              <a:gd name="connsiteX10" fmla="*/ 30861 w 85725"/>
              <a:gd name="connsiteY10" fmla="*/ 14288 h 104775"/>
              <a:gd name="connsiteX11" fmla="*/ 52388 w 85725"/>
              <a:gd name="connsiteY11" fmla="*/ 14288 h 104775"/>
              <a:gd name="connsiteX12" fmla="*/ 71438 w 85725"/>
              <a:gd name="connsiteY12" fmla="*/ 33338 h 104775"/>
              <a:gd name="connsiteX13" fmla="*/ 71438 w 85725"/>
              <a:gd name="connsiteY13" fmla="*/ 3333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04775">
                <a:moveTo>
                  <a:pt x="14288" y="71533"/>
                </a:moveTo>
                <a:lnTo>
                  <a:pt x="14288" y="71533"/>
                </a:lnTo>
                <a:cubicBezTo>
                  <a:pt x="14288" y="82010"/>
                  <a:pt x="22860" y="90583"/>
                  <a:pt x="33338" y="90583"/>
                </a:cubicBezTo>
                <a:lnTo>
                  <a:pt x="54864" y="90583"/>
                </a:lnTo>
                <a:cubicBezTo>
                  <a:pt x="64008" y="90583"/>
                  <a:pt x="71438" y="83153"/>
                  <a:pt x="71438" y="74009"/>
                </a:cubicBezTo>
                <a:lnTo>
                  <a:pt x="71438" y="73914"/>
                </a:lnTo>
                <a:cubicBezTo>
                  <a:pt x="71438" y="66770"/>
                  <a:pt x="66865" y="60484"/>
                  <a:pt x="60103" y="58198"/>
                </a:cubicBezTo>
                <a:lnTo>
                  <a:pt x="25622" y="46672"/>
                </a:lnTo>
                <a:cubicBezTo>
                  <a:pt x="18859" y="44387"/>
                  <a:pt x="14288" y="38100"/>
                  <a:pt x="14288" y="30956"/>
                </a:cubicBezTo>
                <a:lnTo>
                  <a:pt x="14288" y="30861"/>
                </a:lnTo>
                <a:cubicBezTo>
                  <a:pt x="14288" y="21717"/>
                  <a:pt x="21717" y="14288"/>
                  <a:pt x="30861" y="14288"/>
                </a:cubicBezTo>
                <a:lnTo>
                  <a:pt x="52388" y="14288"/>
                </a:lnTo>
                <a:cubicBezTo>
                  <a:pt x="62865" y="14288"/>
                  <a:pt x="71438" y="22860"/>
                  <a:pt x="71438" y="33338"/>
                </a:cubicBezTo>
                <a:lnTo>
                  <a:pt x="71438" y="33338"/>
                </a:lnTo>
              </a:path>
            </a:pathLst>
          </a:custGeom>
          <a:noFill/>
          <a:ln w="38100" cap="flat">
            <a:solidFill>
              <a:schemeClr val="accent6">
                <a:lumMod val="25000"/>
              </a:schemeClr>
            </a:solidFill>
            <a:prstDash val="solid"/>
            <a:miter/>
          </a:ln>
        </p:spPr>
        <p:txBody>
          <a:bodyPr rtlCol="0" anchor="ctr"/>
          <a:lstStyle/>
          <a:p>
            <a:endParaRPr lang="en-US"/>
          </a:p>
        </p:txBody>
      </p:sp>
      <p:cxnSp>
        <p:nvCxnSpPr>
          <p:cNvPr id="52" name="Straight Connector 51">
            <a:extLst>
              <a:ext uri="{FF2B5EF4-FFF2-40B4-BE49-F238E27FC236}">
                <a16:creationId xmlns:a16="http://schemas.microsoft.com/office/drawing/2014/main" id="{72F50A02-4C70-43B9-B216-7C459BE1D6BA}"/>
              </a:ext>
            </a:extLst>
          </p:cNvPr>
          <p:cNvCxnSpPr>
            <a:cxnSpLocks/>
          </p:cNvCxnSpPr>
          <p:nvPr/>
        </p:nvCxnSpPr>
        <p:spPr>
          <a:xfrm>
            <a:off x="2014484" y="1928461"/>
            <a:ext cx="1" cy="349598"/>
          </a:xfrm>
          <a:prstGeom prst="line">
            <a:avLst/>
          </a:prstGeom>
          <a:ln w="38100">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sp>
        <p:nvSpPr>
          <p:cNvPr id="41" name="Slide Number Placeholder 4">
            <a:extLst>
              <a:ext uri="{FF2B5EF4-FFF2-40B4-BE49-F238E27FC236}">
                <a16:creationId xmlns:a16="http://schemas.microsoft.com/office/drawing/2014/main" id="{140B8C67-4791-4DA7-BF89-F23A93D0FB0E}"/>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6</a:t>
            </a:fld>
            <a:endParaRPr lang="en-US" sz="1100" b="1"/>
          </a:p>
        </p:txBody>
      </p:sp>
      <p:sp>
        <p:nvSpPr>
          <p:cNvPr id="29" name="Rectangle 28">
            <a:extLst>
              <a:ext uri="{FF2B5EF4-FFF2-40B4-BE49-F238E27FC236}">
                <a16:creationId xmlns:a16="http://schemas.microsoft.com/office/drawing/2014/main" id="{68EC4924-73B4-47A6-9525-FEF80C6E17BB}"/>
              </a:ext>
            </a:extLst>
          </p:cNvPr>
          <p:cNvSpPr/>
          <p:nvPr/>
        </p:nvSpPr>
        <p:spPr>
          <a:xfrm>
            <a:off x="203226" y="730526"/>
            <a:ext cx="3959837" cy="559632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749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7D3FB-696B-38DC-F62E-FFBA210D6DD8}"/>
            </a:ext>
          </a:extLst>
        </p:cNvPr>
        <p:cNvGrpSpPr/>
        <p:nvPr/>
      </p:nvGrpSpPr>
      <p:grpSpPr>
        <a:xfrm>
          <a:off x="0" y="0"/>
          <a:ext cx="0" cy="0"/>
          <a:chOff x="0" y="0"/>
          <a:chExt cx="0" cy="0"/>
        </a:xfrm>
      </p:grpSpPr>
      <p:sp>
        <p:nvSpPr>
          <p:cNvPr id="80" name="TextBox 79">
            <a:extLst>
              <a:ext uri="{FF2B5EF4-FFF2-40B4-BE49-F238E27FC236}">
                <a16:creationId xmlns:a16="http://schemas.microsoft.com/office/drawing/2014/main" id="{AA297638-196A-8A2C-7750-06DD13966488}"/>
              </a:ext>
            </a:extLst>
          </p:cNvPr>
          <p:cNvSpPr txBox="1"/>
          <p:nvPr/>
        </p:nvSpPr>
        <p:spPr>
          <a:xfrm>
            <a:off x="6822986" y="1493508"/>
            <a:ext cx="477243" cy="338554"/>
          </a:xfrm>
          <a:prstGeom prst="rect">
            <a:avLst/>
          </a:prstGeom>
          <a:noFill/>
        </p:spPr>
        <p:txBody>
          <a:bodyPr wrap="square" rtlCol="0">
            <a:spAutoFit/>
          </a:bodyPr>
          <a:lstStyle/>
          <a:p>
            <a:r>
              <a:rPr lang="en-US" sz="1600" b="1">
                <a:solidFill>
                  <a:schemeClr val="bg2"/>
                </a:solidFill>
              </a:rPr>
              <a:t>NJ</a:t>
            </a:r>
          </a:p>
        </p:txBody>
      </p:sp>
      <p:sp>
        <p:nvSpPr>
          <p:cNvPr id="22" name="Title 1">
            <a:extLst>
              <a:ext uri="{FF2B5EF4-FFF2-40B4-BE49-F238E27FC236}">
                <a16:creationId xmlns:a16="http://schemas.microsoft.com/office/drawing/2014/main" id="{E049D865-3F50-5DEA-F2C4-D33F2899AD70}"/>
              </a:ext>
            </a:extLst>
          </p:cNvPr>
          <p:cNvSpPr txBox="1">
            <a:spLocks/>
          </p:cNvSpPr>
          <p:nvPr/>
        </p:nvSpPr>
        <p:spPr>
          <a:xfrm>
            <a:off x="137234" y="329828"/>
            <a:ext cx="10515600" cy="5779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kern="0">
                <a:solidFill>
                  <a:schemeClr val="tx2"/>
                </a:solidFill>
                <a:latin typeface="Calibri" panose="020F0502020204030204"/>
              </a:rPr>
              <a:t>2025 NJ Innovation Evergreen Fund Tax Credit Auction Highlights </a:t>
            </a:r>
          </a:p>
        </p:txBody>
      </p:sp>
      <p:sp>
        <p:nvSpPr>
          <p:cNvPr id="7" name="Rectangle 6">
            <a:extLst>
              <a:ext uri="{FF2B5EF4-FFF2-40B4-BE49-F238E27FC236}">
                <a16:creationId xmlns:a16="http://schemas.microsoft.com/office/drawing/2014/main" id="{66C359C1-BA8B-E400-0D63-03E687E7B055}"/>
              </a:ext>
            </a:extLst>
          </p:cNvPr>
          <p:cNvSpPr/>
          <p:nvPr/>
        </p:nvSpPr>
        <p:spPr>
          <a:xfrm>
            <a:off x="213852" y="907777"/>
            <a:ext cx="11217879" cy="5786199"/>
          </a:xfrm>
          <a:prstGeom prst="rect">
            <a:avLst/>
          </a:prstGeom>
        </p:spPr>
        <p:txBody>
          <a:bodyPr wrap="square" lIns="91440" tIns="45720" rIns="91440" bIns="45720" anchor="t">
            <a:spAutoFit/>
          </a:bodyPr>
          <a:lstStyle/>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2025 Auction Amount:</a:t>
            </a:r>
            <a:r>
              <a:rPr lang="en-US" sz="2000">
                <a:solidFill>
                  <a:schemeClr val="accent6">
                    <a:lumMod val="25000"/>
                  </a:schemeClr>
                </a:solidFill>
              </a:rPr>
              <a:t> $50M of tax credits.</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Timing: </a:t>
            </a:r>
            <a:r>
              <a:rPr lang="en-US" sz="2000">
                <a:solidFill>
                  <a:schemeClr val="accent6">
                    <a:lumMod val="25000"/>
                  </a:schemeClr>
                </a:solidFill>
              </a:rPr>
              <a:t>Applications open on September 2</a:t>
            </a:r>
            <a:r>
              <a:rPr lang="en-US" sz="2000" baseline="30000">
                <a:solidFill>
                  <a:schemeClr val="accent6">
                    <a:lumMod val="25000"/>
                  </a:schemeClr>
                </a:solidFill>
              </a:rPr>
              <a:t>nd</a:t>
            </a:r>
            <a:r>
              <a:rPr lang="en-US" sz="2000">
                <a:solidFill>
                  <a:schemeClr val="accent6">
                    <a:lumMod val="25000"/>
                  </a:schemeClr>
                </a:solidFill>
              </a:rPr>
              <a:t> and close on October 3</a:t>
            </a:r>
            <a:r>
              <a:rPr lang="en-US" sz="2000" baseline="30000">
                <a:solidFill>
                  <a:schemeClr val="accent6">
                    <a:lumMod val="25000"/>
                  </a:schemeClr>
                </a:solidFill>
              </a:rPr>
              <a:t>rd</a:t>
            </a:r>
            <a:r>
              <a:rPr lang="en-US" sz="2000">
                <a:solidFill>
                  <a:schemeClr val="accent6">
                    <a:lumMod val="25000"/>
                  </a:schemeClr>
                </a:solidFill>
              </a:rPr>
              <a:t>.</a:t>
            </a:r>
            <a:endParaRPr lang="en-US" sz="2000" b="1">
              <a:solidFill>
                <a:schemeClr val="accent6">
                  <a:lumMod val="25000"/>
                </a:schemeClr>
              </a:solidFill>
            </a:endParaRP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Minimum bid price:</a:t>
            </a:r>
            <a:r>
              <a:rPr lang="en-US" sz="2000">
                <a:solidFill>
                  <a:schemeClr val="accent6">
                    <a:lumMod val="25000"/>
                  </a:schemeClr>
                </a:solidFill>
              </a:rPr>
              <a:t> 75% of par value.</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Applicable Tax Credit Types: </a:t>
            </a:r>
            <a:r>
              <a:rPr lang="en-US" sz="2000">
                <a:solidFill>
                  <a:schemeClr val="accent6">
                    <a:lumMod val="25000"/>
                  </a:schemeClr>
                </a:solidFill>
              </a:rPr>
              <a:t>NJ Corporation Business Tax (CBT) and Insurance Premium Tax (IPT).</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Eligibility: </a:t>
            </a:r>
            <a:r>
              <a:rPr lang="en-US" sz="2000">
                <a:solidFill>
                  <a:schemeClr val="accent6">
                    <a:lumMod val="25000"/>
                  </a:schemeClr>
                </a:solidFill>
              </a:rPr>
              <a:t>Companies operating in NJ subject to CBT or IPT liability in the State.</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Minimum amount of tax credits requested: </a:t>
            </a:r>
            <a:r>
              <a:rPr lang="en-US" sz="2000">
                <a:solidFill>
                  <a:schemeClr val="accent6">
                    <a:lumMod val="25000"/>
                  </a:schemeClr>
                </a:solidFill>
              </a:rPr>
              <a:t>$500,000</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Carryforward: </a:t>
            </a:r>
            <a:r>
              <a:rPr lang="en-US" sz="2000">
                <a:solidFill>
                  <a:schemeClr val="accent6">
                    <a:lumMod val="25000"/>
                  </a:schemeClr>
                </a:solidFill>
              </a:rPr>
              <a:t>Tax credits may be carried forward for up to 7 years.</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Use of Proceeds:</a:t>
            </a:r>
            <a:r>
              <a:rPr lang="en-US" sz="2000">
                <a:solidFill>
                  <a:schemeClr val="accent6">
                    <a:lumMod val="25000"/>
                  </a:schemeClr>
                </a:solidFill>
              </a:rPr>
              <a:t> Fund investments in NJ innovative high-growth businesses.</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Additional Requirements:</a:t>
            </a:r>
            <a:r>
              <a:rPr lang="en-US" sz="2000">
                <a:solidFill>
                  <a:schemeClr val="accent6">
                    <a:lumMod val="25000"/>
                  </a:schemeClr>
                </a:solidFill>
              </a:rPr>
              <a:t> Strategic commitment to support the State’s innovation ecosystem and nominate representative to serve on Evergreen Fund’s Advisory Board.</a:t>
            </a: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Scoring: </a:t>
            </a:r>
            <a:r>
              <a:rPr lang="en-US" sz="2000">
                <a:solidFill>
                  <a:schemeClr val="accent6">
                    <a:lumMod val="25000"/>
                  </a:schemeClr>
                </a:solidFill>
              </a:rPr>
              <a:t>Bids scored based on financial bid price and strategic commitment score. </a:t>
            </a:r>
            <a:endParaRPr lang="en-US" sz="2000" b="1">
              <a:solidFill>
                <a:schemeClr val="accent6">
                  <a:lumMod val="25000"/>
                </a:schemeClr>
              </a:solidFill>
            </a:endParaRPr>
          </a:p>
          <a:p>
            <a:pPr marL="285750" lvl="2" indent="-285750" algn="just">
              <a:spcAft>
                <a:spcPts val="1200"/>
              </a:spcAft>
              <a:buClr>
                <a:schemeClr val="tx1"/>
              </a:buClr>
              <a:buFont typeface="Wingdings" panose="05000000000000000000" pitchFamily="2" charset="2"/>
              <a:buChar char="Ø"/>
            </a:pPr>
            <a:r>
              <a:rPr lang="en-US" sz="2000" b="1">
                <a:solidFill>
                  <a:schemeClr val="accent6">
                    <a:lumMod val="25000"/>
                  </a:schemeClr>
                </a:solidFill>
              </a:rPr>
              <a:t>Oversubscription Process: </a:t>
            </a:r>
            <a:r>
              <a:rPr lang="en-US" sz="2000">
                <a:solidFill>
                  <a:schemeClr val="accent6">
                    <a:lumMod val="25000"/>
                  </a:schemeClr>
                </a:solidFill>
              </a:rPr>
              <a:t>Best and final bids followed by proration of awards.</a:t>
            </a:r>
            <a:endParaRPr lang="en-US" sz="2000" b="1">
              <a:solidFill>
                <a:schemeClr val="accent6">
                  <a:lumMod val="25000"/>
                </a:schemeClr>
              </a:solidFill>
            </a:endParaRPr>
          </a:p>
          <a:p>
            <a:pPr marL="0" lvl="2" algn="just">
              <a:spcAft>
                <a:spcPts val="1200"/>
              </a:spcAft>
              <a:buClr>
                <a:schemeClr val="tx1"/>
              </a:buClr>
            </a:pPr>
            <a:endParaRPr lang="en-US" sz="2000" b="1">
              <a:solidFill>
                <a:schemeClr val="accent6">
                  <a:lumMod val="25000"/>
                </a:schemeClr>
              </a:solidFill>
            </a:endParaRPr>
          </a:p>
        </p:txBody>
      </p:sp>
      <p:sp>
        <p:nvSpPr>
          <p:cNvPr id="9" name="Slide Number Placeholder 8">
            <a:extLst>
              <a:ext uri="{FF2B5EF4-FFF2-40B4-BE49-F238E27FC236}">
                <a16:creationId xmlns:a16="http://schemas.microsoft.com/office/drawing/2014/main" id="{F4E6080C-818C-F1DC-FEA1-390D12FFCB1F}"/>
              </a:ext>
            </a:extLst>
          </p:cNvPr>
          <p:cNvSpPr>
            <a:spLocks noGrp="1"/>
          </p:cNvSpPr>
          <p:nvPr>
            <p:ph type="sldNum" sz="quarter" idx="12"/>
          </p:nvPr>
        </p:nvSpPr>
        <p:spPr/>
        <p:txBody>
          <a:bodyPr/>
          <a:lstStyle/>
          <a:p>
            <a:fld id="{63AFD206-E8CB-4706-8118-0A9E0CCD64B9}" type="slidenum">
              <a:rPr lang="en-US" smtClean="0"/>
              <a:pPr/>
              <a:t>7</a:t>
            </a:fld>
            <a:endParaRPr lang="en-US"/>
          </a:p>
        </p:txBody>
      </p:sp>
    </p:spTree>
    <p:extLst>
      <p:ext uri="{BB962C8B-B14F-4D97-AF65-F5344CB8AC3E}">
        <p14:creationId xmlns:p14="http://schemas.microsoft.com/office/powerpoint/2010/main" val="59008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
            <a:extLst>
              <a:ext uri="{FF2B5EF4-FFF2-40B4-BE49-F238E27FC236}">
                <a16:creationId xmlns:a16="http://schemas.microsoft.com/office/drawing/2014/main" id="{140B8C67-4791-4DA7-BF89-F23A93D0FB0E}"/>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8</a:t>
            </a:fld>
            <a:endParaRPr lang="en-US" sz="1100" b="1"/>
          </a:p>
        </p:txBody>
      </p:sp>
      <p:pic>
        <p:nvPicPr>
          <p:cNvPr id="6" name="Picture 5">
            <a:extLst>
              <a:ext uri="{FF2B5EF4-FFF2-40B4-BE49-F238E27FC236}">
                <a16:creationId xmlns:a16="http://schemas.microsoft.com/office/drawing/2014/main" id="{C4A6FDA4-4098-6329-4E17-6E5DCE8F9ADE}"/>
              </a:ext>
            </a:extLst>
          </p:cNvPr>
          <p:cNvPicPr>
            <a:picLocks noChangeAspect="1"/>
          </p:cNvPicPr>
          <p:nvPr/>
        </p:nvPicPr>
        <p:blipFill>
          <a:blip r:embed="rId2"/>
          <a:stretch>
            <a:fillRect/>
          </a:stretch>
        </p:blipFill>
        <p:spPr>
          <a:xfrm>
            <a:off x="1973185" y="3582678"/>
            <a:ext cx="7578880" cy="2770846"/>
          </a:xfrm>
          <a:prstGeom prst="rect">
            <a:avLst/>
          </a:prstGeom>
        </p:spPr>
      </p:pic>
      <p:pic>
        <p:nvPicPr>
          <p:cNvPr id="10" name="Picture 9" descr="Story of the Verizon Logo – WOO Branding">
            <a:extLst>
              <a:ext uri="{FF2B5EF4-FFF2-40B4-BE49-F238E27FC236}">
                <a16:creationId xmlns:a16="http://schemas.microsoft.com/office/drawing/2014/main" id="{E3AA798C-8EB5-1F70-55AB-D78D9BA571F3}"/>
              </a:ext>
            </a:extLst>
          </p:cNvPr>
          <p:cNvPicPr>
            <a:picLocks noChangeAspect="1"/>
          </p:cNvPicPr>
          <p:nvPr/>
        </p:nvPicPr>
        <p:blipFill>
          <a:blip r:embed="rId3"/>
          <a:stretch>
            <a:fillRect/>
          </a:stretch>
        </p:blipFill>
        <p:spPr>
          <a:xfrm>
            <a:off x="301083" y="1369928"/>
            <a:ext cx="2743199" cy="870596"/>
          </a:xfrm>
          <a:prstGeom prst="rect">
            <a:avLst/>
          </a:prstGeom>
        </p:spPr>
      </p:pic>
      <p:pic>
        <p:nvPicPr>
          <p:cNvPr id="12" name="Picture 11" descr="Comcast | Ultimate Pop Culture Wiki | Fandom">
            <a:extLst>
              <a:ext uri="{FF2B5EF4-FFF2-40B4-BE49-F238E27FC236}">
                <a16:creationId xmlns:a16="http://schemas.microsoft.com/office/drawing/2014/main" id="{CFDC9C66-92F9-82FD-DFA6-8CA780ABBB58}"/>
              </a:ext>
            </a:extLst>
          </p:cNvPr>
          <p:cNvPicPr>
            <a:picLocks noChangeAspect="1"/>
          </p:cNvPicPr>
          <p:nvPr/>
        </p:nvPicPr>
        <p:blipFill>
          <a:blip r:embed="rId4"/>
          <a:stretch>
            <a:fillRect/>
          </a:stretch>
        </p:blipFill>
        <p:spPr>
          <a:xfrm>
            <a:off x="2696150" y="1635816"/>
            <a:ext cx="2343614" cy="1330690"/>
          </a:xfrm>
          <a:prstGeom prst="rect">
            <a:avLst/>
          </a:prstGeom>
        </p:spPr>
      </p:pic>
      <p:pic>
        <p:nvPicPr>
          <p:cNvPr id="14" name="Picture 13" descr="Daiichi Sankyo - Wikipedia">
            <a:extLst>
              <a:ext uri="{FF2B5EF4-FFF2-40B4-BE49-F238E27FC236}">
                <a16:creationId xmlns:a16="http://schemas.microsoft.com/office/drawing/2014/main" id="{FCEE8A06-BF7F-66DE-49E9-92FB3A9A832C}"/>
              </a:ext>
            </a:extLst>
          </p:cNvPr>
          <p:cNvPicPr>
            <a:picLocks noChangeAspect="1"/>
          </p:cNvPicPr>
          <p:nvPr/>
        </p:nvPicPr>
        <p:blipFill>
          <a:blip r:embed="rId5"/>
          <a:stretch>
            <a:fillRect/>
          </a:stretch>
        </p:blipFill>
        <p:spPr>
          <a:xfrm>
            <a:off x="7640835" y="1800506"/>
            <a:ext cx="1089103" cy="980769"/>
          </a:xfrm>
          <a:prstGeom prst="rect">
            <a:avLst/>
          </a:prstGeom>
        </p:spPr>
      </p:pic>
      <p:pic>
        <p:nvPicPr>
          <p:cNvPr id="20" name="Picture 19" descr="Cross River Bank Review 2024 | Bankrate">
            <a:extLst>
              <a:ext uri="{FF2B5EF4-FFF2-40B4-BE49-F238E27FC236}">
                <a16:creationId xmlns:a16="http://schemas.microsoft.com/office/drawing/2014/main" id="{19C4FB5E-D1E1-D11B-FEF0-6CCA4F6092DA}"/>
              </a:ext>
            </a:extLst>
          </p:cNvPr>
          <p:cNvPicPr>
            <a:picLocks noChangeAspect="1"/>
          </p:cNvPicPr>
          <p:nvPr/>
        </p:nvPicPr>
        <p:blipFill>
          <a:blip r:embed="rId6"/>
          <a:stretch>
            <a:fillRect/>
          </a:stretch>
        </p:blipFill>
        <p:spPr>
          <a:xfrm>
            <a:off x="5197593" y="1325635"/>
            <a:ext cx="1795346" cy="608993"/>
          </a:xfrm>
          <a:prstGeom prst="rect">
            <a:avLst/>
          </a:prstGeom>
        </p:spPr>
      </p:pic>
      <p:pic>
        <p:nvPicPr>
          <p:cNvPr id="36" name="Picture 35" descr="Intermodal Chassis Provider and Pool Manager - TRAC Intermodal">
            <a:extLst>
              <a:ext uri="{FF2B5EF4-FFF2-40B4-BE49-F238E27FC236}">
                <a16:creationId xmlns:a16="http://schemas.microsoft.com/office/drawing/2014/main" id="{D5672A2B-7020-6D49-E9DC-C6B9D3F45431}"/>
              </a:ext>
            </a:extLst>
          </p:cNvPr>
          <p:cNvPicPr>
            <a:picLocks noChangeAspect="1"/>
          </p:cNvPicPr>
          <p:nvPr/>
        </p:nvPicPr>
        <p:blipFill>
          <a:blip r:embed="rId7"/>
          <a:stretch>
            <a:fillRect/>
          </a:stretch>
        </p:blipFill>
        <p:spPr>
          <a:xfrm>
            <a:off x="9353134" y="1449817"/>
            <a:ext cx="1609493" cy="707392"/>
          </a:xfrm>
          <a:prstGeom prst="rect">
            <a:avLst/>
          </a:prstGeom>
        </p:spPr>
      </p:pic>
      <p:pic>
        <p:nvPicPr>
          <p:cNvPr id="42" name="Picture 41" descr="Home - Haleon">
            <a:extLst>
              <a:ext uri="{FF2B5EF4-FFF2-40B4-BE49-F238E27FC236}">
                <a16:creationId xmlns:a16="http://schemas.microsoft.com/office/drawing/2014/main" id="{C1C81E01-33D4-5209-C7DD-E3AE4ABA2000}"/>
              </a:ext>
            </a:extLst>
          </p:cNvPr>
          <p:cNvPicPr>
            <a:picLocks noChangeAspect="1"/>
          </p:cNvPicPr>
          <p:nvPr/>
        </p:nvPicPr>
        <p:blipFill>
          <a:blip r:embed="rId8"/>
          <a:stretch>
            <a:fillRect/>
          </a:stretch>
        </p:blipFill>
        <p:spPr>
          <a:xfrm>
            <a:off x="4979216" y="2774733"/>
            <a:ext cx="2120587" cy="613048"/>
          </a:xfrm>
          <a:prstGeom prst="rect">
            <a:avLst/>
          </a:prstGeom>
        </p:spPr>
      </p:pic>
      <p:pic>
        <p:nvPicPr>
          <p:cNvPr id="44" name="Picture 43" descr="Home - Holman Collision">
            <a:extLst>
              <a:ext uri="{FF2B5EF4-FFF2-40B4-BE49-F238E27FC236}">
                <a16:creationId xmlns:a16="http://schemas.microsoft.com/office/drawing/2014/main" id="{3437095F-7CFB-BB12-0618-D589AD4F6C26}"/>
              </a:ext>
            </a:extLst>
          </p:cNvPr>
          <p:cNvPicPr>
            <a:picLocks noChangeAspect="1"/>
          </p:cNvPicPr>
          <p:nvPr/>
        </p:nvPicPr>
        <p:blipFill>
          <a:blip r:embed="rId9"/>
          <a:stretch>
            <a:fillRect/>
          </a:stretch>
        </p:blipFill>
        <p:spPr>
          <a:xfrm>
            <a:off x="9002704" y="2692434"/>
            <a:ext cx="2743197" cy="636791"/>
          </a:xfrm>
          <a:prstGeom prst="rect">
            <a:avLst/>
          </a:prstGeom>
        </p:spPr>
      </p:pic>
      <p:pic>
        <p:nvPicPr>
          <p:cNvPr id="48" name="Picture 47" descr="CGI | Atlanta Technology Professionals">
            <a:extLst>
              <a:ext uri="{FF2B5EF4-FFF2-40B4-BE49-F238E27FC236}">
                <a16:creationId xmlns:a16="http://schemas.microsoft.com/office/drawing/2014/main" id="{AEEEEB08-CE8C-669F-7FA8-7C598F89CB01}"/>
              </a:ext>
            </a:extLst>
          </p:cNvPr>
          <p:cNvPicPr>
            <a:picLocks noChangeAspect="1"/>
          </p:cNvPicPr>
          <p:nvPr/>
        </p:nvPicPr>
        <p:blipFill>
          <a:blip r:embed="rId10"/>
          <a:stretch>
            <a:fillRect/>
          </a:stretch>
        </p:blipFill>
        <p:spPr>
          <a:xfrm>
            <a:off x="834190" y="2553396"/>
            <a:ext cx="1149017" cy="909000"/>
          </a:xfrm>
          <a:prstGeom prst="rect">
            <a:avLst/>
          </a:prstGeom>
        </p:spPr>
      </p:pic>
      <p:sp>
        <p:nvSpPr>
          <p:cNvPr id="2" name="Title 1">
            <a:extLst>
              <a:ext uri="{FF2B5EF4-FFF2-40B4-BE49-F238E27FC236}">
                <a16:creationId xmlns:a16="http://schemas.microsoft.com/office/drawing/2014/main" id="{FF314F78-7E67-995D-E55F-CDCD59F6603F}"/>
              </a:ext>
            </a:extLst>
          </p:cNvPr>
          <p:cNvSpPr txBox="1">
            <a:spLocks/>
          </p:cNvSpPr>
          <p:nvPr/>
        </p:nvSpPr>
        <p:spPr>
          <a:xfrm>
            <a:off x="137234" y="329828"/>
            <a:ext cx="10515600" cy="5779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kern="0">
                <a:solidFill>
                  <a:schemeClr val="tx2"/>
                </a:solidFill>
                <a:latin typeface="Calibri" panose="020F0502020204030204"/>
              </a:rPr>
              <a:t>2022 Program Tax Credit Results</a:t>
            </a:r>
          </a:p>
        </p:txBody>
      </p:sp>
    </p:spTree>
    <p:extLst>
      <p:ext uri="{BB962C8B-B14F-4D97-AF65-F5344CB8AC3E}">
        <p14:creationId xmlns:p14="http://schemas.microsoft.com/office/powerpoint/2010/main" val="1180861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299713A-F42D-4BE6-B9B0-48F5908DF6C0}"/>
              </a:ext>
            </a:extLst>
          </p:cNvPr>
          <p:cNvSpPr/>
          <p:nvPr/>
        </p:nvSpPr>
        <p:spPr>
          <a:xfrm>
            <a:off x="9009370" y="1112929"/>
            <a:ext cx="3182630" cy="3199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856400-B1ED-405C-BA67-07289C961AD8}"/>
              </a:ext>
            </a:extLst>
          </p:cNvPr>
          <p:cNvSpPr/>
          <p:nvPr/>
        </p:nvSpPr>
        <p:spPr>
          <a:xfrm>
            <a:off x="144811" y="288796"/>
            <a:ext cx="12322492" cy="492443"/>
          </a:xfrm>
          <a:prstGeom prst="rect">
            <a:avLst/>
          </a:prstGeom>
        </p:spPr>
        <p:txBody>
          <a:bodyPr wrap="square">
            <a:spAutoFit/>
          </a:bodyPr>
          <a:lstStyle/>
          <a:p>
            <a:pPr marL="114300" marR="0" lvl="1" indent="0" algn="l" defTabSz="914400" rtl="0" eaLnBrk="1" fontAlgn="auto" latinLnBrk="0" hangingPunct="1">
              <a:lnSpc>
                <a:spcPct val="100000"/>
              </a:lnSpc>
              <a:spcBef>
                <a:spcPts val="1200"/>
              </a:spcBef>
              <a:spcAft>
                <a:spcPts val="0"/>
              </a:spcAft>
              <a:buClr>
                <a:srgbClr val="799B3E"/>
              </a:buClr>
              <a:buSzTx/>
              <a:buFontTx/>
              <a:buNone/>
              <a:tabLst/>
              <a:defRPr/>
            </a:pPr>
            <a:r>
              <a:rPr lang="en-US" sz="2600" b="1">
                <a:solidFill>
                  <a:schemeClr val="tx2"/>
                </a:solidFill>
                <a:latin typeface="Calibri" panose="020F0502020204030204"/>
              </a:rPr>
              <a:t>Strategic Commitment Support for NJ’s Innovation Ecosystem</a:t>
            </a:r>
            <a:endParaRPr kumimoji="0" lang="en-US" sz="2600"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31" name="Slide Number Placeholder 4">
            <a:extLst>
              <a:ext uri="{FF2B5EF4-FFF2-40B4-BE49-F238E27FC236}">
                <a16:creationId xmlns:a16="http://schemas.microsoft.com/office/drawing/2014/main" id="{70A70513-4B93-4D52-B088-C775A12F4AE3}"/>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pPr/>
              <a:t>9</a:t>
            </a:fld>
            <a:endParaRPr lang="en-US" sz="1100" b="1"/>
          </a:p>
        </p:txBody>
      </p:sp>
      <p:sp>
        <p:nvSpPr>
          <p:cNvPr id="5" name="TextBox 4">
            <a:extLst>
              <a:ext uri="{FF2B5EF4-FFF2-40B4-BE49-F238E27FC236}">
                <a16:creationId xmlns:a16="http://schemas.microsoft.com/office/drawing/2014/main" id="{3A366D76-978A-453F-8A2D-5422A4207F6A}"/>
              </a:ext>
            </a:extLst>
          </p:cNvPr>
          <p:cNvSpPr txBox="1"/>
          <p:nvPr/>
        </p:nvSpPr>
        <p:spPr>
          <a:xfrm>
            <a:off x="59872" y="6540127"/>
            <a:ext cx="5606022" cy="261610"/>
          </a:xfrm>
          <a:prstGeom prst="rect">
            <a:avLst/>
          </a:prstGeom>
          <a:noFill/>
        </p:spPr>
        <p:txBody>
          <a:bodyPr wrap="none" rtlCol="0">
            <a:spAutoFit/>
          </a:bodyPr>
          <a:lstStyle/>
          <a:p>
            <a:r>
              <a:rPr lang="en-US" sz="1100">
                <a:solidFill>
                  <a:schemeClr val="bg1"/>
                </a:solidFill>
              </a:rPr>
              <a:t>*Additional Examples: </a:t>
            </a:r>
            <a:r>
              <a:rPr lang="en-US" sz="1100" b="1" u="sng">
                <a:solidFill>
                  <a:schemeClr val="bg1"/>
                </a:solidFill>
              </a:rPr>
              <a:t>www.njeda.com/evergreen-corporate-tax-credit-bidder-january-2022</a:t>
            </a:r>
            <a:r>
              <a:rPr lang="en-US" sz="1100" b="1">
                <a:solidFill>
                  <a:schemeClr val="bg1"/>
                </a:solidFill>
              </a:rPr>
              <a:t> </a:t>
            </a:r>
          </a:p>
        </p:txBody>
      </p:sp>
      <p:sp>
        <p:nvSpPr>
          <p:cNvPr id="21" name="Slide Number Placeholder 4">
            <a:extLst>
              <a:ext uri="{FF2B5EF4-FFF2-40B4-BE49-F238E27FC236}">
                <a16:creationId xmlns:a16="http://schemas.microsoft.com/office/drawing/2014/main" id="{3F4FCC3A-C1C1-4E90-8514-0AA14A1B6E3C}"/>
              </a:ext>
            </a:extLst>
          </p:cNvPr>
          <p:cNvSpPr txBox="1">
            <a:spLocks/>
          </p:cNvSpPr>
          <p:nvPr/>
        </p:nvSpPr>
        <p:spPr>
          <a:xfrm>
            <a:off x="10104120" y="6397601"/>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smtClean="0">
                <a:solidFill>
                  <a:schemeClr val="bg1"/>
                </a:solidFill>
              </a:rPr>
              <a:pPr/>
              <a:t>9</a:t>
            </a:fld>
            <a:endParaRPr lang="en-US" sz="1100" b="1">
              <a:solidFill>
                <a:schemeClr val="bg1"/>
              </a:solidFill>
            </a:endParaRPr>
          </a:p>
        </p:txBody>
      </p:sp>
      <p:pic>
        <p:nvPicPr>
          <p:cNvPr id="9" name="Picture 8">
            <a:extLst>
              <a:ext uri="{FF2B5EF4-FFF2-40B4-BE49-F238E27FC236}">
                <a16:creationId xmlns:a16="http://schemas.microsoft.com/office/drawing/2014/main" id="{3FF6C8E8-06BC-4303-A0E2-75C636A3EB84}"/>
              </a:ext>
            </a:extLst>
          </p:cNvPr>
          <p:cNvPicPr>
            <a:picLocks noChangeAspect="1"/>
          </p:cNvPicPr>
          <p:nvPr/>
        </p:nvPicPr>
        <p:blipFill>
          <a:blip r:embed="rId3"/>
          <a:stretch>
            <a:fillRect/>
          </a:stretch>
        </p:blipFill>
        <p:spPr>
          <a:xfrm>
            <a:off x="435035" y="1213623"/>
            <a:ext cx="1250803" cy="300380"/>
          </a:xfrm>
          <a:prstGeom prst="rect">
            <a:avLst/>
          </a:prstGeom>
        </p:spPr>
      </p:pic>
      <p:pic>
        <p:nvPicPr>
          <p:cNvPr id="10" name="Picture 9">
            <a:extLst>
              <a:ext uri="{FF2B5EF4-FFF2-40B4-BE49-F238E27FC236}">
                <a16:creationId xmlns:a16="http://schemas.microsoft.com/office/drawing/2014/main" id="{39A813B0-A88A-4F35-8E13-B5DBABF89815}"/>
              </a:ext>
            </a:extLst>
          </p:cNvPr>
          <p:cNvPicPr>
            <a:picLocks noChangeAspect="1"/>
          </p:cNvPicPr>
          <p:nvPr/>
        </p:nvPicPr>
        <p:blipFill>
          <a:blip r:embed="rId4"/>
          <a:stretch>
            <a:fillRect/>
          </a:stretch>
        </p:blipFill>
        <p:spPr>
          <a:xfrm>
            <a:off x="407955" y="1707940"/>
            <a:ext cx="1052397" cy="444131"/>
          </a:xfrm>
          <a:prstGeom prst="rect">
            <a:avLst/>
          </a:prstGeom>
        </p:spPr>
      </p:pic>
      <p:pic>
        <p:nvPicPr>
          <p:cNvPr id="8" name="Picture 7">
            <a:extLst>
              <a:ext uri="{FF2B5EF4-FFF2-40B4-BE49-F238E27FC236}">
                <a16:creationId xmlns:a16="http://schemas.microsoft.com/office/drawing/2014/main" id="{1E16721F-7CA8-493C-8AE2-056D3235A400}"/>
              </a:ext>
            </a:extLst>
          </p:cNvPr>
          <p:cNvPicPr>
            <a:picLocks noChangeAspect="1"/>
          </p:cNvPicPr>
          <p:nvPr/>
        </p:nvPicPr>
        <p:blipFill>
          <a:blip r:embed="rId5"/>
          <a:stretch>
            <a:fillRect/>
          </a:stretch>
        </p:blipFill>
        <p:spPr>
          <a:xfrm>
            <a:off x="364286" y="5196602"/>
            <a:ext cx="1037828" cy="308688"/>
          </a:xfrm>
          <a:prstGeom prst="rect">
            <a:avLst/>
          </a:prstGeom>
        </p:spPr>
      </p:pic>
      <p:pic>
        <p:nvPicPr>
          <p:cNvPr id="13" name="Picture 12">
            <a:extLst>
              <a:ext uri="{FF2B5EF4-FFF2-40B4-BE49-F238E27FC236}">
                <a16:creationId xmlns:a16="http://schemas.microsoft.com/office/drawing/2014/main" id="{C1ED66E6-DD27-4190-ABD3-B4C66413C466}"/>
              </a:ext>
            </a:extLst>
          </p:cNvPr>
          <p:cNvPicPr>
            <a:picLocks noChangeAspect="1"/>
          </p:cNvPicPr>
          <p:nvPr/>
        </p:nvPicPr>
        <p:blipFill>
          <a:blip r:embed="rId6"/>
          <a:stretch>
            <a:fillRect/>
          </a:stretch>
        </p:blipFill>
        <p:spPr>
          <a:xfrm>
            <a:off x="325291" y="3858832"/>
            <a:ext cx="1571844" cy="362001"/>
          </a:xfrm>
          <a:prstGeom prst="rect">
            <a:avLst/>
          </a:prstGeom>
        </p:spPr>
      </p:pic>
      <p:pic>
        <p:nvPicPr>
          <p:cNvPr id="15" name="Picture 14">
            <a:extLst>
              <a:ext uri="{FF2B5EF4-FFF2-40B4-BE49-F238E27FC236}">
                <a16:creationId xmlns:a16="http://schemas.microsoft.com/office/drawing/2014/main" id="{C6D19C9B-8F75-449F-BAA8-E95FD29171C5}"/>
              </a:ext>
            </a:extLst>
          </p:cNvPr>
          <p:cNvPicPr>
            <a:picLocks noChangeAspect="1"/>
          </p:cNvPicPr>
          <p:nvPr/>
        </p:nvPicPr>
        <p:blipFill>
          <a:blip r:embed="rId7"/>
          <a:stretch>
            <a:fillRect/>
          </a:stretch>
        </p:blipFill>
        <p:spPr>
          <a:xfrm>
            <a:off x="447558" y="3068455"/>
            <a:ext cx="743538" cy="387589"/>
          </a:xfrm>
          <a:prstGeom prst="rect">
            <a:avLst/>
          </a:prstGeom>
        </p:spPr>
      </p:pic>
      <p:pic>
        <p:nvPicPr>
          <p:cNvPr id="19" name="Picture 18">
            <a:extLst>
              <a:ext uri="{FF2B5EF4-FFF2-40B4-BE49-F238E27FC236}">
                <a16:creationId xmlns:a16="http://schemas.microsoft.com/office/drawing/2014/main" id="{3CD5659B-75ED-43C3-8855-48098CC48B7F}"/>
              </a:ext>
            </a:extLst>
          </p:cNvPr>
          <p:cNvPicPr>
            <a:picLocks noChangeAspect="1"/>
          </p:cNvPicPr>
          <p:nvPr/>
        </p:nvPicPr>
        <p:blipFill>
          <a:blip r:embed="rId8"/>
          <a:stretch>
            <a:fillRect/>
          </a:stretch>
        </p:blipFill>
        <p:spPr>
          <a:xfrm>
            <a:off x="365254" y="4583138"/>
            <a:ext cx="1442098" cy="308508"/>
          </a:xfrm>
          <a:prstGeom prst="rect">
            <a:avLst/>
          </a:prstGeom>
        </p:spPr>
      </p:pic>
      <p:pic>
        <p:nvPicPr>
          <p:cNvPr id="22" name="Picture 21">
            <a:extLst>
              <a:ext uri="{FF2B5EF4-FFF2-40B4-BE49-F238E27FC236}">
                <a16:creationId xmlns:a16="http://schemas.microsoft.com/office/drawing/2014/main" id="{8D91156E-2AA9-4C2D-A76C-B0D99D73233F}"/>
              </a:ext>
            </a:extLst>
          </p:cNvPr>
          <p:cNvPicPr>
            <a:picLocks noChangeAspect="1"/>
          </p:cNvPicPr>
          <p:nvPr/>
        </p:nvPicPr>
        <p:blipFill>
          <a:blip r:embed="rId9"/>
          <a:stretch>
            <a:fillRect/>
          </a:stretch>
        </p:blipFill>
        <p:spPr>
          <a:xfrm>
            <a:off x="447143" y="2389310"/>
            <a:ext cx="1052398" cy="350678"/>
          </a:xfrm>
          <a:prstGeom prst="rect">
            <a:avLst/>
          </a:prstGeom>
        </p:spPr>
      </p:pic>
      <p:sp>
        <p:nvSpPr>
          <p:cNvPr id="30" name="TextBox 29">
            <a:extLst>
              <a:ext uri="{FF2B5EF4-FFF2-40B4-BE49-F238E27FC236}">
                <a16:creationId xmlns:a16="http://schemas.microsoft.com/office/drawing/2014/main" id="{104297CB-59A3-4FFC-BC74-A1836117B62F}"/>
              </a:ext>
            </a:extLst>
          </p:cNvPr>
          <p:cNvSpPr txBox="1"/>
          <p:nvPr/>
        </p:nvSpPr>
        <p:spPr>
          <a:xfrm>
            <a:off x="2021148" y="1184183"/>
            <a:ext cx="6832076" cy="738664"/>
          </a:xfrm>
          <a:prstGeom prst="rect">
            <a:avLst/>
          </a:prstGeom>
          <a:solidFill>
            <a:schemeClr val="bg1"/>
          </a:solidFill>
          <a:ln>
            <a:noFill/>
          </a:ln>
        </p:spPr>
        <p:txBody>
          <a:bodyPr wrap="square" lIns="91440" tIns="45720" rIns="91440" bIns="45720" anchor="t">
            <a:spAutoFit/>
          </a:bodyPr>
          <a:lstStyle/>
          <a:p>
            <a:r>
              <a:rPr lang="en-US" sz="1400">
                <a:solidFill>
                  <a:srgbClr val="000000"/>
                </a:solidFill>
                <a:latin typeface="Calibri"/>
                <a:cs typeface="Calibri Light"/>
              </a:rPr>
              <a:t>$750,000 in direct funding to support startup incubation through the Better Future Labs, </a:t>
            </a:r>
            <a:br>
              <a:rPr lang="en-US" sz="1400">
                <a:solidFill>
                  <a:srgbClr val="000000"/>
                </a:solidFill>
                <a:latin typeface="Calibri"/>
                <a:cs typeface="Calibri Light"/>
              </a:rPr>
            </a:br>
            <a:r>
              <a:rPr lang="en-US" sz="1400">
                <a:solidFill>
                  <a:srgbClr val="000000"/>
                </a:solidFill>
                <a:latin typeface="Calibri"/>
                <a:cs typeface="Calibri Light"/>
              </a:rPr>
              <a:t>executive mentorship hours to founders, office space for events and co-working offices, and more.</a:t>
            </a:r>
          </a:p>
        </p:txBody>
      </p:sp>
      <p:sp>
        <p:nvSpPr>
          <p:cNvPr id="32" name="TextBox 31">
            <a:extLst>
              <a:ext uri="{FF2B5EF4-FFF2-40B4-BE49-F238E27FC236}">
                <a16:creationId xmlns:a16="http://schemas.microsoft.com/office/drawing/2014/main" id="{9FA6E376-B9D0-4ABF-812C-667166AC364B}"/>
              </a:ext>
            </a:extLst>
          </p:cNvPr>
          <p:cNvSpPr txBox="1"/>
          <p:nvPr/>
        </p:nvSpPr>
        <p:spPr>
          <a:xfrm>
            <a:off x="2042167" y="1954491"/>
            <a:ext cx="6106510" cy="315471"/>
          </a:xfrm>
          <a:prstGeom prst="rect">
            <a:avLst/>
          </a:prstGeom>
          <a:solidFill>
            <a:schemeClr val="bg1"/>
          </a:solidFill>
          <a:ln>
            <a:noFill/>
          </a:ln>
        </p:spPr>
        <p:txBody>
          <a:bodyPr wrap="square" lIns="91440" tIns="45720" rIns="91440" bIns="45720" anchor="t">
            <a:spAutoFit/>
          </a:bodyPr>
          <a:lstStyle/>
          <a:p>
            <a:pPr algn="l" fontAlgn="b"/>
            <a:r>
              <a:rPr lang="en-US" sz="1400" b="0" i="0">
                <a:solidFill>
                  <a:srgbClr val="000000"/>
                </a:solidFill>
                <a:effectLst/>
                <a:latin typeface="Calibri"/>
                <a:cs typeface="Calibri Light"/>
              </a:rPr>
              <a:t>$1,000,000 in grant funding to NJ innovation ecosystem organizations.</a:t>
            </a:r>
          </a:p>
        </p:txBody>
      </p:sp>
      <p:pic>
        <p:nvPicPr>
          <p:cNvPr id="4" name="Picture 3">
            <a:extLst>
              <a:ext uri="{FF2B5EF4-FFF2-40B4-BE49-F238E27FC236}">
                <a16:creationId xmlns:a16="http://schemas.microsoft.com/office/drawing/2014/main" id="{421EC05D-398E-4A50-9D00-E38F610C63D3}"/>
              </a:ext>
            </a:extLst>
          </p:cNvPr>
          <p:cNvPicPr>
            <a:picLocks noChangeAspect="1"/>
          </p:cNvPicPr>
          <p:nvPr/>
        </p:nvPicPr>
        <p:blipFill>
          <a:blip r:embed="rId10"/>
          <a:stretch>
            <a:fillRect/>
          </a:stretch>
        </p:blipFill>
        <p:spPr>
          <a:xfrm>
            <a:off x="374904" y="5719656"/>
            <a:ext cx="1052397" cy="531259"/>
          </a:xfrm>
          <a:prstGeom prst="rect">
            <a:avLst/>
          </a:prstGeom>
        </p:spPr>
      </p:pic>
      <p:sp>
        <p:nvSpPr>
          <p:cNvPr id="38" name="TextBox 37">
            <a:extLst>
              <a:ext uri="{FF2B5EF4-FFF2-40B4-BE49-F238E27FC236}">
                <a16:creationId xmlns:a16="http://schemas.microsoft.com/office/drawing/2014/main" id="{F74AE561-9645-415F-BD61-35FB8E2D188A}"/>
              </a:ext>
            </a:extLst>
          </p:cNvPr>
          <p:cNvSpPr txBox="1"/>
          <p:nvPr/>
        </p:nvSpPr>
        <p:spPr>
          <a:xfrm>
            <a:off x="2042143" y="2443357"/>
            <a:ext cx="7136993" cy="538609"/>
          </a:xfrm>
          <a:prstGeom prst="rect">
            <a:avLst/>
          </a:prstGeom>
          <a:noFill/>
        </p:spPr>
        <p:txBody>
          <a:bodyPr wrap="square" lIns="91440" tIns="45720" rIns="91440" bIns="45720" anchor="t">
            <a:spAutoFit/>
          </a:bodyPr>
          <a:lstStyle/>
          <a:p>
            <a:pPr algn="l" fontAlgn="b"/>
            <a:r>
              <a:rPr lang="en-US" sz="1400">
                <a:solidFill>
                  <a:srgbClr val="000000"/>
                </a:solidFill>
                <a:latin typeface="Calibri"/>
                <a:cs typeface="Calibri"/>
              </a:rPr>
              <a:t>L</a:t>
            </a:r>
            <a:r>
              <a:rPr lang="en-US" sz="1400" b="0" i="0" u="none" strike="noStrike">
                <a:solidFill>
                  <a:srgbClr val="000000"/>
                </a:solidFill>
                <a:effectLst/>
                <a:latin typeface="Calibri"/>
                <a:cs typeface="Calibri"/>
              </a:rPr>
              <a:t>aunch an executive mentorship program for low-income and underrepresented startup founders.</a:t>
            </a:r>
          </a:p>
        </p:txBody>
      </p:sp>
      <p:sp>
        <p:nvSpPr>
          <p:cNvPr id="40" name="TextBox 39">
            <a:extLst>
              <a:ext uri="{FF2B5EF4-FFF2-40B4-BE49-F238E27FC236}">
                <a16:creationId xmlns:a16="http://schemas.microsoft.com/office/drawing/2014/main" id="{DD42D12E-EE85-4433-A3CD-BBA2DA583198}"/>
              </a:ext>
            </a:extLst>
          </p:cNvPr>
          <p:cNvSpPr txBox="1"/>
          <p:nvPr/>
        </p:nvSpPr>
        <p:spPr>
          <a:xfrm>
            <a:off x="2051789" y="3050349"/>
            <a:ext cx="6545674" cy="538609"/>
          </a:xfrm>
          <a:prstGeom prst="rect">
            <a:avLst/>
          </a:prstGeom>
          <a:noFill/>
        </p:spPr>
        <p:txBody>
          <a:bodyPr wrap="square" lIns="91440" tIns="45720" rIns="91440" bIns="45720" anchor="t">
            <a:spAutoFit/>
          </a:bodyPr>
          <a:lstStyle/>
          <a:p>
            <a:pPr fontAlgn="b"/>
            <a:r>
              <a:rPr lang="en-US" sz="1400" b="0" i="0" u="none" strike="noStrike">
                <a:solidFill>
                  <a:srgbClr val="000000"/>
                </a:solidFill>
                <a:effectLst/>
                <a:latin typeface="Calibri"/>
                <a:cs typeface="Calibri"/>
              </a:rPr>
              <a:t>P-TECH</a:t>
            </a:r>
            <a:r>
              <a:rPr lang="en-US" sz="1400">
                <a:solidFill>
                  <a:srgbClr val="000000"/>
                </a:solidFill>
                <a:latin typeface="Calibri"/>
                <a:cs typeface="Calibri"/>
              </a:rPr>
              <a:t> </a:t>
            </a:r>
            <a:r>
              <a:rPr lang="en-US" sz="1400" b="0" i="0" u="none" strike="noStrike">
                <a:solidFill>
                  <a:srgbClr val="000000"/>
                </a:solidFill>
                <a:effectLst/>
                <a:latin typeface="Calibri"/>
                <a:cs typeface="Calibri"/>
              </a:rPr>
              <a:t> program, helping students in the New Brunswick Public School District to graduate with both a HS diploma and post-secondary STEM degree at no cost.</a:t>
            </a:r>
          </a:p>
        </p:txBody>
      </p:sp>
      <p:sp>
        <p:nvSpPr>
          <p:cNvPr id="42" name="TextBox 41">
            <a:extLst>
              <a:ext uri="{FF2B5EF4-FFF2-40B4-BE49-F238E27FC236}">
                <a16:creationId xmlns:a16="http://schemas.microsoft.com/office/drawing/2014/main" id="{A0887DD2-DCC5-49E4-9A4D-5407CFD14E9B}"/>
              </a:ext>
            </a:extLst>
          </p:cNvPr>
          <p:cNvSpPr txBox="1"/>
          <p:nvPr/>
        </p:nvSpPr>
        <p:spPr>
          <a:xfrm>
            <a:off x="2081305" y="3892494"/>
            <a:ext cx="6096000" cy="315471"/>
          </a:xfrm>
          <a:prstGeom prst="rect">
            <a:avLst/>
          </a:prstGeom>
          <a:noFill/>
        </p:spPr>
        <p:txBody>
          <a:bodyPr wrap="square" lIns="91440" tIns="45720" rIns="91440" bIns="45720" anchor="t">
            <a:spAutoFit/>
          </a:bodyPr>
          <a:lstStyle/>
          <a:p>
            <a:pPr fontAlgn="b"/>
            <a:r>
              <a:rPr lang="en-US" sz="1400" b="0" i="0" u="none" strike="noStrike">
                <a:solidFill>
                  <a:srgbClr val="000000"/>
                </a:solidFill>
                <a:effectLst/>
                <a:latin typeface="Calibri"/>
                <a:cs typeface="Calibri"/>
              </a:rPr>
              <a:t>Hire four paid</a:t>
            </a:r>
            <a:r>
              <a:rPr lang="en-US" sz="1400">
                <a:solidFill>
                  <a:srgbClr val="000000"/>
                </a:solidFill>
                <a:latin typeface="Calibri"/>
                <a:cs typeface="Calibri"/>
              </a:rPr>
              <a:t> </a:t>
            </a:r>
            <a:r>
              <a:rPr lang="en-US" sz="1400" b="0" i="0" u="none" strike="noStrike">
                <a:solidFill>
                  <a:srgbClr val="000000"/>
                </a:solidFill>
                <a:effectLst/>
                <a:latin typeface="Calibri"/>
                <a:cs typeface="Calibri"/>
              </a:rPr>
              <a:t> PhD fellows from NJ schools through fellowship program.</a:t>
            </a:r>
          </a:p>
        </p:txBody>
      </p:sp>
      <p:sp>
        <p:nvSpPr>
          <p:cNvPr id="44" name="TextBox 43">
            <a:extLst>
              <a:ext uri="{FF2B5EF4-FFF2-40B4-BE49-F238E27FC236}">
                <a16:creationId xmlns:a16="http://schemas.microsoft.com/office/drawing/2014/main" id="{DAB0884C-CD89-47E5-BA21-97D493D3085B}"/>
              </a:ext>
            </a:extLst>
          </p:cNvPr>
          <p:cNvSpPr txBox="1"/>
          <p:nvPr/>
        </p:nvSpPr>
        <p:spPr>
          <a:xfrm>
            <a:off x="2037237" y="4586641"/>
            <a:ext cx="6096000" cy="315471"/>
          </a:xfrm>
          <a:prstGeom prst="rect">
            <a:avLst/>
          </a:prstGeom>
          <a:noFill/>
        </p:spPr>
        <p:txBody>
          <a:bodyPr wrap="square" lIns="91440" tIns="45720" rIns="91440" bIns="45720" anchor="t">
            <a:spAutoFit/>
          </a:bodyPr>
          <a:lstStyle/>
          <a:p>
            <a:pPr algn="l" fontAlgn="b"/>
            <a:r>
              <a:rPr lang="en-US" sz="1400" b="0" i="0" u="none" strike="noStrike">
                <a:solidFill>
                  <a:srgbClr val="000000"/>
                </a:solidFill>
                <a:effectLst/>
                <a:latin typeface="Calibri"/>
                <a:cs typeface="Calibri"/>
              </a:rPr>
              <a:t>MBA consulting course on innovation topic at Rutgers's Business School.</a:t>
            </a:r>
          </a:p>
        </p:txBody>
      </p:sp>
      <p:sp>
        <p:nvSpPr>
          <p:cNvPr id="46" name="TextBox 45">
            <a:extLst>
              <a:ext uri="{FF2B5EF4-FFF2-40B4-BE49-F238E27FC236}">
                <a16:creationId xmlns:a16="http://schemas.microsoft.com/office/drawing/2014/main" id="{91C2D873-E959-4789-B35D-36DD43710C88}"/>
              </a:ext>
            </a:extLst>
          </p:cNvPr>
          <p:cNvSpPr txBox="1"/>
          <p:nvPr/>
        </p:nvSpPr>
        <p:spPr>
          <a:xfrm>
            <a:off x="2021147" y="5295613"/>
            <a:ext cx="8870474" cy="315471"/>
          </a:xfrm>
          <a:prstGeom prst="rect">
            <a:avLst/>
          </a:prstGeom>
          <a:noFill/>
        </p:spPr>
        <p:txBody>
          <a:bodyPr wrap="square" lIns="91440" tIns="45720" rIns="91440" bIns="45720" anchor="t">
            <a:spAutoFit/>
          </a:bodyPr>
          <a:lstStyle/>
          <a:p>
            <a:pPr algn="l" fontAlgn="b"/>
            <a:r>
              <a:rPr lang="en-US" sz="1400" b="0" i="0" u="none" strike="noStrike">
                <a:solidFill>
                  <a:srgbClr val="000000"/>
                </a:solidFill>
                <a:effectLst/>
                <a:latin typeface="Calibri"/>
                <a:cs typeface="Calibri"/>
              </a:rPr>
              <a:t>Host innovation ecosystem event for automotive and mobility industries in NJ.</a:t>
            </a:r>
          </a:p>
        </p:txBody>
      </p:sp>
      <p:sp>
        <p:nvSpPr>
          <p:cNvPr id="48" name="TextBox 47">
            <a:extLst>
              <a:ext uri="{FF2B5EF4-FFF2-40B4-BE49-F238E27FC236}">
                <a16:creationId xmlns:a16="http://schemas.microsoft.com/office/drawing/2014/main" id="{BD660F3D-C3F5-4CAD-B8B7-AF82FF487ACA}"/>
              </a:ext>
            </a:extLst>
          </p:cNvPr>
          <p:cNvSpPr txBox="1"/>
          <p:nvPr/>
        </p:nvSpPr>
        <p:spPr>
          <a:xfrm>
            <a:off x="1996288" y="5864535"/>
            <a:ext cx="6096000" cy="315471"/>
          </a:xfrm>
          <a:prstGeom prst="rect">
            <a:avLst/>
          </a:prstGeom>
          <a:noFill/>
        </p:spPr>
        <p:txBody>
          <a:bodyPr wrap="square" lIns="91440" tIns="45720" rIns="91440" bIns="45720" anchor="t">
            <a:spAutoFit/>
          </a:bodyPr>
          <a:lstStyle/>
          <a:p>
            <a:pPr algn="l" fontAlgn="b"/>
            <a:r>
              <a:rPr lang="en-US" sz="1400" b="0" i="0" u="none" strike="noStrike">
                <a:solidFill>
                  <a:srgbClr val="000000"/>
                </a:solidFill>
                <a:effectLst/>
                <a:latin typeface="Calibri"/>
                <a:cs typeface="Calibri Light"/>
              </a:rPr>
              <a:t>$90,000 to three NJ innovation ecosystem organizations.</a:t>
            </a:r>
          </a:p>
        </p:txBody>
      </p:sp>
      <p:sp>
        <p:nvSpPr>
          <p:cNvPr id="50" name="TextBox 49">
            <a:extLst>
              <a:ext uri="{FF2B5EF4-FFF2-40B4-BE49-F238E27FC236}">
                <a16:creationId xmlns:a16="http://schemas.microsoft.com/office/drawing/2014/main" id="{9D99EDB5-447F-46FE-9342-0A8714EF55C3}"/>
              </a:ext>
            </a:extLst>
          </p:cNvPr>
          <p:cNvSpPr txBox="1"/>
          <p:nvPr/>
        </p:nvSpPr>
        <p:spPr>
          <a:xfrm>
            <a:off x="9066824" y="1213623"/>
            <a:ext cx="3058426" cy="2862322"/>
          </a:xfrm>
          <a:prstGeom prst="rect">
            <a:avLst/>
          </a:prstGeom>
          <a:noFill/>
        </p:spPr>
        <p:txBody>
          <a:bodyPr wrap="square">
            <a:spAutoFit/>
          </a:bodyPr>
          <a:lstStyle/>
          <a:p>
            <a:pPr marL="177800" lvl="1">
              <a:spcBef>
                <a:spcPts val="1200"/>
              </a:spcBef>
              <a:buClr>
                <a:srgbClr val="799B3E"/>
              </a:buClr>
              <a:defRPr/>
            </a:pPr>
            <a:r>
              <a:rPr lang="en-US">
                <a:solidFill>
                  <a:schemeClr val="bg1"/>
                </a:solidFill>
              </a:rPr>
              <a:t>A strategic commitment represents corporations’ support to New Jersey’s innovation ecosystem and accounts for a portion of bid scores. Commitments are open-ended to align with program tax credit purchasers’ goals and resources.</a:t>
            </a:r>
            <a:endParaRPr kumimoji="0" lang="en-US"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6C44B14-59B6-42CB-9B93-8108BEFD9BE4}"/>
              </a:ext>
            </a:extLst>
          </p:cNvPr>
          <p:cNvSpPr txBox="1"/>
          <p:nvPr/>
        </p:nvSpPr>
        <p:spPr>
          <a:xfrm>
            <a:off x="353684" y="6221185"/>
            <a:ext cx="2555583" cy="276999"/>
          </a:xfrm>
          <a:prstGeom prst="rect">
            <a:avLst/>
          </a:prstGeom>
          <a:noFill/>
        </p:spPr>
        <p:txBody>
          <a:bodyPr wrap="square" rtlCol="0">
            <a:spAutoFit/>
          </a:bodyPr>
          <a:lstStyle/>
          <a:p>
            <a:r>
              <a:rPr lang="en-US" sz="1200" i="1">
                <a:solidFill>
                  <a:schemeClr val="accent6">
                    <a:lumMod val="10000"/>
                  </a:schemeClr>
                </a:solidFill>
              </a:rPr>
              <a:t>Transportation Solutions</a:t>
            </a:r>
          </a:p>
        </p:txBody>
      </p:sp>
      <p:sp>
        <p:nvSpPr>
          <p:cNvPr id="26" name="TextBox 25">
            <a:extLst>
              <a:ext uri="{FF2B5EF4-FFF2-40B4-BE49-F238E27FC236}">
                <a16:creationId xmlns:a16="http://schemas.microsoft.com/office/drawing/2014/main" id="{17465A4C-60C5-4BE6-8FA1-4E8F0475D0EA}"/>
              </a:ext>
            </a:extLst>
          </p:cNvPr>
          <p:cNvSpPr txBox="1"/>
          <p:nvPr/>
        </p:nvSpPr>
        <p:spPr>
          <a:xfrm>
            <a:off x="374685" y="5470155"/>
            <a:ext cx="2555583" cy="276999"/>
          </a:xfrm>
          <a:prstGeom prst="rect">
            <a:avLst/>
          </a:prstGeom>
          <a:noFill/>
        </p:spPr>
        <p:txBody>
          <a:bodyPr wrap="square" rtlCol="0">
            <a:spAutoFit/>
          </a:bodyPr>
          <a:lstStyle/>
          <a:p>
            <a:r>
              <a:rPr lang="en-US" sz="1200" i="1">
                <a:solidFill>
                  <a:schemeClr val="accent6">
                    <a:lumMod val="10000"/>
                  </a:schemeClr>
                </a:solidFill>
              </a:rPr>
              <a:t>Auto Services</a:t>
            </a:r>
          </a:p>
        </p:txBody>
      </p:sp>
      <p:sp>
        <p:nvSpPr>
          <p:cNvPr id="27" name="TextBox 26">
            <a:extLst>
              <a:ext uri="{FF2B5EF4-FFF2-40B4-BE49-F238E27FC236}">
                <a16:creationId xmlns:a16="http://schemas.microsoft.com/office/drawing/2014/main" id="{89837B88-5179-4179-A34A-C9D065E2373D}"/>
              </a:ext>
            </a:extLst>
          </p:cNvPr>
          <p:cNvSpPr txBox="1"/>
          <p:nvPr/>
        </p:nvSpPr>
        <p:spPr>
          <a:xfrm>
            <a:off x="353269" y="4203258"/>
            <a:ext cx="2555583" cy="276999"/>
          </a:xfrm>
          <a:prstGeom prst="rect">
            <a:avLst/>
          </a:prstGeom>
          <a:noFill/>
        </p:spPr>
        <p:txBody>
          <a:bodyPr wrap="square" rtlCol="0">
            <a:spAutoFit/>
          </a:bodyPr>
          <a:lstStyle/>
          <a:p>
            <a:r>
              <a:rPr lang="en-US" sz="1200" i="1">
                <a:solidFill>
                  <a:schemeClr val="accent6">
                    <a:lumMod val="10000"/>
                  </a:schemeClr>
                </a:solidFill>
              </a:rPr>
              <a:t>Pharmaceutical</a:t>
            </a:r>
          </a:p>
        </p:txBody>
      </p:sp>
      <p:sp>
        <p:nvSpPr>
          <p:cNvPr id="28" name="TextBox 27">
            <a:extLst>
              <a:ext uri="{FF2B5EF4-FFF2-40B4-BE49-F238E27FC236}">
                <a16:creationId xmlns:a16="http://schemas.microsoft.com/office/drawing/2014/main" id="{6FFB93FC-30B7-487D-94CD-D3830ED88AAF}"/>
              </a:ext>
            </a:extLst>
          </p:cNvPr>
          <p:cNvSpPr txBox="1"/>
          <p:nvPr/>
        </p:nvSpPr>
        <p:spPr>
          <a:xfrm>
            <a:off x="333054" y="4832324"/>
            <a:ext cx="2555583" cy="276999"/>
          </a:xfrm>
          <a:prstGeom prst="rect">
            <a:avLst/>
          </a:prstGeom>
          <a:noFill/>
        </p:spPr>
        <p:txBody>
          <a:bodyPr wrap="square" rtlCol="0">
            <a:spAutoFit/>
          </a:bodyPr>
          <a:lstStyle/>
          <a:p>
            <a:r>
              <a:rPr lang="en-US" sz="1200" i="1">
                <a:solidFill>
                  <a:schemeClr val="accent6">
                    <a:lumMod val="10000"/>
                  </a:schemeClr>
                </a:solidFill>
              </a:rPr>
              <a:t>Consumer Healthcare</a:t>
            </a:r>
          </a:p>
        </p:txBody>
      </p:sp>
      <p:sp>
        <p:nvSpPr>
          <p:cNvPr id="33" name="TextBox 32">
            <a:extLst>
              <a:ext uri="{FF2B5EF4-FFF2-40B4-BE49-F238E27FC236}">
                <a16:creationId xmlns:a16="http://schemas.microsoft.com/office/drawing/2014/main" id="{082EC4C4-E698-4407-B790-19233B557294}"/>
              </a:ext>
            </a:extLst>
          </p:cNvPr>
          <p:cNvSpPr txBox="1"/>
          <p:nvPr/>
        </p:nvSpPr>
        <p:spPr>
          <a:xfrm>
            <a:off x="377138" y="3509279"/>
            <a:ext cx="2555583" cy="276999"/>
          </a:xfrm>
          <a:prstGeom prst="rect">
            <a:avLst/>
          </a:prstGeom>
          <a:noFill/>
        </p:spPr>
        <p:txBody>
          <a:bodyPr wrap="square" rtlCol="0">
            <a:spAutoFit/>
          </a:bodyPr>
          <a:lstStyle/>
          <a:p>
            <a:r>
              <a:rPr lang="en-US" sz="1200" i="1">
                <a:solidFill>
                  <a:schemeClr val="accent6">
                    <a:lumMod val="10000"/>
                  </a:schemeClr>
                </a:solidFill>
              </a:rPr>
              <a:t>Information Technology</a:t>
            </a:r>
          </a:p>
        </p:txBody>
      </p:sp>
      <p:sp>
        <p:nvSpPr>
          <p:cNvPr id="34" name="TextBox 33">
            <a:extLst>
              <a:ext uri="{FF2B5EF4-FFF2-40B4-BE49-F238E27FC236}">
                <a16:creationId xmlns:a16="http://schemas.microsoft.com/office/drawing/2014/main" id="{BC9F8F2F-EEC1-45D5-A11C-08F5506F3062}"/>
              </a:ext>
            </a:extLst>
          </p:cNvPr>
          <p:cNvSpPr txBox="1"/>
          <p:nvPr/>
        </p:nvSpPr>
        <p:spPr>
          <a:xfrm>
            <a:off x="407955" y="2703170"/>
            <a:ext cx="2555583" cy="276999"/>
          </a:xfrm>
          <a:prstGeom prst="rect">
            <a:avLst/>
          </a:prstGeom>
          <a:noFill/>
        </p:spPr>
        <p:txBody>
          <a:bodyPr wrap="square" rtlCol="0">
            <a:spAutoFit/>
          </a:bodyPr>
          <a:lstStyle/>
          <a:p>
            <a:r>
              <a:rPr lang="en-US" sz="1200" i="1">
                <a:solidFill>
                  <a:schemeClr val="accent6">
                    <a:lumMod val="10000"/>
                  </a:schemeClr>
                </a:solidFill>
              </a:rPr>
              <a:t>FinTech</a:t>
            </a:r>
          </a:p>
        </p:txBody>
      </p:sp>
      <p:sp>
        <p:nvSpPr>
          <p:cNvPr id="35" name="TextBox 34">
            <a:extLst>
              <a:ext uri="{FF2B5EF4-FFF2-40B4-BE49-F238E27FC236}">
                <a16:creationId xmlns:a16="http://schemas.microsoft.com/office/drawing/2014/main" id="{7637BA85-9E0F-412E-A32B-36CE0A0DBEB3}"/>
              </a:ext>
            </a:extLst>
          </p:cNvPr>
          <p:cNvSpPr txBox="1"/>
          <p:nvPr/>
        </p:nvSpPr>
        <p:spPr>
          <a:xfrm>
            <a:off x="384415" y="2128714"/>
            <a:ext cx="2555583" cy="276999"/>
          </a:xfrm>
          <a:prstGeom prst="rect">
            <a:avLst/>
          </a:prstGeom>
          <a:noFill/>
        </p:spPr>
        <p:txBody>
          <a:bodyPr wrap="square" rtlCol="0">
            <a:spAutoFit/>
          </a:bodyPr>
          <a:lstStyle/>
          <a:p>
            <a:r>
              <a:rPr lang="en-US" sz="1200" i="1">
                <a:solidFill>
                  <a:schemeClr val="accent6">
                    <a:lumMod val="10000"/>
                  </a:schemeClr>
                </a:solidFill>
              </a:rPr>
              <a:t>Communication Services</a:t>
            </a:r>
          </a:p>
        </p:txBody>
      </p:sp>
      <p:sp>
        <p:nvSpPr>
          <p:cNvPr id="36" name="TextBox 35">
            <a:extLst>
              <a:ext uri="{FF2B5EF4-FFF2-40B4-BE49-F238E27FC236}">
                <a16:creationId xmlns:a16="http://schemas.microsoft.com/office/drawing/2014/main" id="{6409C3BA-3CCD-46F4-804D-B0000D4B678F}"/>
              </a:ext>
            </a:extLst>
          </p:cNvPr>
          <p:cNvSpPr txBox="1"/>
          <p:nvPr/>
        </p:nvSpPr>
        <p:spPr>
          <a:xfrm>
            <a:off x="387960" y="1487552"/>
            <a:ext cx="2555583" cy="276999"/>
          </a:xfrm>
          <a:prstGeom prst="rect">
            <a:avLst/>
          </a:prstGeom>
          <a:noFill/>
        </p:spPr>
        <p:txBody>
          <a:bodyPr wrap="square" rtlCol="0">
            <a:spAutoFit/>
          </a:bodyPr>
          <a:lstStyle/>
          <a:p>
            <a:r>
              <a:rPr lang="en-US" sz="1200" i="1">
                <a:solidFill>
                  <a:schemeClr val="accent6">
                    <a:lumMod val="10000"/>
                  </a:schemeClr>
                </a:solidFill>
              </a:rPr>
              <a:t>Communication Services</a:t>
            </a:r>
          </a:p>
        </p:txBody>
      </p:sp>
    </p:spTree>
    <p:extLst>
      <p:ext uri="{BB962C8B-B14F-4D97-AF65-F5344CB8AC3E}">
        <p14:creationId xmlns:p14="http://schemas.microsoft.com/office/powerpoint/2010/main" val="1062887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ISLEGEND" val="true"/>
</p:tagLst>
</file>

<file path=ppt/tags/tag103.xml><?xml version="1.0" encoding="utf-8"?>
<p:tagLst xmlns:a="http://schemas.openxmlformats.org/drawingml/2006/main" xmlns:r="http://schemas.openxmlformats.org/officeDocument/2006/relationships" xmlns:p="http://schemas.openxmlformats.org/presentationml/2006/main">
  <p:tag name="ISLEGEND" val="true"/>
</p:tagLst>
</file>

<file path=ppt/tags/tag104.xml><?xml version="1.0" encoding="utf-8"?>
<p:tagLst xmlns:a="http://schemas.openxmlformats.org/drawingml/2006/main" xmlns:r="http://schemas.openxmlformats.org/officeDocument/2006/relationships" xmlns:p="http://schemas.openxmlformats.org/presentationml/2006/main">
  <p:tag name="ISLEGEND" val="true"/>
</p:tagLst>
</file>

<file path=ppt/tags/tag105.xml><?xml version="1.0" encoding="utf-8"?>
<p:tagLst xmlns:a="http://schemas.openxmlformats.org/drawingml/2006/main" xmlns:r="http://schemas.openxmlformats.org/officeDocument/2006/relationships" xmlns:p="http://schemas.openxmlformats.org/presentationml/2006/main">
  <p:tag name="ISLEGEND" val="true"/>
</p:tagLst>
</file>

<file path=ppt/tags/tag106.xml><?xml version="1.0" encoding="utf-8"?>
<p:tagLst xmlns:a="http://schemas.openxmlformats.org/drawingml/2006/main" xmlns:r="http://schemas.openxmlformats.org/officeDocument/2006/relationships" xmlns:p="http://schemas.openxmlformats.org/presentationml/2006/main">
  <p:tag name="ISLEGEND" val="true"/>
</p:tagLst>
</file>

<file path=ppt/tags/tag10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7.xml><?xml version="1.0" encoding="utf-8"?>
<p:tagLst xmlns:a="http://schemas.openxmlformats.org/drawingml/2006/main" xmlns:r="http://schemas.openxmlformats.org/officeDocument/2006/relationships" xmlns:p="http://schemas.openxmlformats.org/presentationml/2006/main">
  <p:tag name="ISLEGEND" val="true"/>
</p:tagLst>
</file>

<file path=ppt/tags/tag118.xml><?xml version="1.0" encoding="utf-8"?>
<p:tagLst xmlns:a="http://schemas.openxmlformats.org/drawingml/2006/main" xmlns:r="http://schemas.openxmlformats.org/officeDocument/2006/relationships" xmlns:p="http://schemas.openxmlformats.org/presentationml/2006/main">
  <p:tag name="ISLEGEND" val="true"/>
</p:tagLst>
</file>

<file path=ppt/tags/tag119.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20.xml><?xml version="1.0" encoding="utf-8"?>
<p:tagLst xmlns:a="http://schemas.openxmlformats.org/drawingml/2006/main" xmlns:r="http://schemas.openxmlformats.org/officeDocument/2006/relationships" xmlns:p="http://schemas.openxmlformats.org/presentationml/2006/main">
  <p:tag name="ISLEGEND" val="true"/>
</p:tagLst>
</file>

<file path=ppt/tags/tag121.xml><?xml version="1.0" encoding="utf-8"?>
<p:tagLst xmlns:a="http://schemas.openxmlformats.org/drawingml/2006/main" xmlns:r="http://schemas.openxmlformats.org/officeDocument/2006/relationships" xmlns:p="http://schemas.openxmlformats.org/presentationml/2006/main">
  <p:tag name="ISLEGEND" val="true"/>
</p:tagLst>
</file>

<file path=ppt/tags/tag122.xml><?xml version="1.0" encoding="utf-8"?>
<p:tagLst xmlns:a="http://schemas.openxmlformats.org/drawingml/2006/main" xmlns:r="http://schemas.openxmlformats.org/officeDocument/2006/relationships" xmlns:p="http://schemas.openxmlformats.org/presentationml/2006/main">
  <p:tag name="ISLEGEND" val="true"/>
</p:tagLst>
</file>

<file path=ppt/tags/tag123.xml><?xml version="1.0" encoding="utf-8"?>
<p:tagLst xmlns:a="http://schemas.openxmlformats.org/drawingml/2006/main" xmlns:r="http://schemas.openxmlformats.org/officeDocument/2006/relationships" xmlns:p="http://schemas.openxmlformats.org/presentationml/2006/main">
  <p:tag name="ISLEGEND" val="tru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26.xml><?xml version="1.0" encoding="utf-8"?>
<p:tagLst xmlns:a="http://schemas.openxmlformats.org/drawingml/2006/main" xmlns:r="http://schemas.openxmlformats.org/officeDocument/2006/relationships" xmlns:p="http://schemas.openxmlformats.org/presentationml/2006/main">
  <p:tag name="NAME" val="Moon"/>
</p:tagLst>
</file>

<file path=ppt/tags/tag127.xml><?xml version="1.0" encoding="utf-8"?>
<p:tagLst xmlns:a="http://schemas.openxmlformats.org/drawingml/2006/main" xmlns:r="http://schemas.openxmlformats.org/officeDocument/2006/relationships" xmlns:p="http://schemas.openxmlformats.org/presentationml/2006/main">
  <p:tag name="NAME" val="Moon"/>
</p:tagLst>
</file>

<file path=ppt/tags/tag128.xml><?xml version="1.0" encoding="utf-8"?>
<p:tagLst xmlns:a="http://schemas.openxmlformats.org/drawingml/2006/main" xmlns:r="http://schemas.openxmlformats.org/officeDocument/2006/relationships" xmlns:p="http://schemas.openxmlformats.org/presentationml/2006/main">
  <p:tag name="NAME" val="Moon"/>
</p:tagLst>
</file>

<file path=ppt/tags/tag129.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NAME" val="Moon"/>
</p:tagLst>
</file>

<file path=ppt/tags/tag131.xml><?xml version="1.0" encoding="utf-8"?>
<p:tagLst xmlns:a="http://schemas.openxmlformats.org/drawingml/2006/main" xmlns:r="http://schemas.openxmlformats.org/officeDocument/2006/relationships" xmlns:p="http://schemas.openxmlformats.org/presentationml/2006/main">
  <p:tag name="ISLEGEND" val="true"/>
</p:tagLst>
</file>

<file path=ppt/tags/tag132.xml><?xml version="1.0" encoding="utf-8"?>
<p:tagLst xmlns:a="http://schemas.openxmlformats.org/drawingml/2006/main" xmlns:r="http://schemas.openxmlformats.org/officeDocument/2006/relationships" xmlns:p="http://schemas.openxmlformats.org/presentationml/2006/main">
  <p:tag name="ISLEGEND" val="true"/>
</p:tagLst>
</file>

<file path=ppt/tags/tag133.xml><?xml version="1.0" encoding="utf-8"?>
<p:tagLst xmlns:a="http://schemas.openxmlformats.org/drawingml/2006/main" xmlns:r="http://schemas.openxmlformats.org/officeDocument/2006/relationships" xmlns:p="http://schemas.openxmlformats.org/presentationml/2006/main">
  <p:tag name="ISLEGEND" val="true"/>
</p:tagLst>
</file>

<file path=ppt/tags/tag134.xml><?xml version="1.0" encoding="utf-8"?>
<p:tagLst xmlns:a="http://schemas.openxmlformats.org/drawingml/2006/main" xmlns:r="http://schemas.openxmlformats.org/officeDocument/2006/relationships" xmlns:p="http://schemas.openxmlformats.org/presentationml/2006/main">
  <p:tag name="ISLEGEND" val="true"/>
</p:tagLst>
</file>

<file path=ppt/tags/tag135.xml><?xml version="1.0" encoding="utf-8"?>
<p:tagLst xmlns:a="http://schemas.openxmlformats.org/drawingml/2006/main" xmlns:r="http://schemas.openxmlformats.org/officeDocument/2006/relationships" xmlns:p="http://schemas.openxmlformats.org/presentationml/2006/main">
  <p:tag name="ISLEGEND" val="true"/>
</p:tagLst>
</file>

<file path=ppt/tags/tag13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3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4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4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4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46.xml><?xml version="1.0" encoding="utf-8"?>
<p:tagLst xmlns:a="http://schemas.openxmlformats.org/drawingml/2006/main" xmlns:r="http://schemas.openxmlformats.org/officeDocument/2006/relationships" xmlns:p="http://schemas.openxmlformats.org/presentationml/2006/main">
  <p:tag name="ISLEGEND" val="true"/>
</p:tagLst>
</file>

<file path=ppt/tags/tag147.xml><?xml version="1.0" encoding="utf-8"?>
<p:tagLst xmlns:a="http://schemas.openxmlformats.org/drawingml/2006/main" xmlns:r="http://schemas.openxmlformats.org/officeDocument/2006/relationships" xmlns:p="http://schemas.openxmlformats.org/presentationml/2006/main">
  <p:tag name="ISLEGEND" val="true"/>
</p:tagLst>
</file>

<file path=ppt/tags/tag148.xml><?xml version="1.0" encoding="utf-8"?>
<p:tagLst xmlns:a="http://schemas.openxmlformats.org/drawingml/2006/main" xmlns:r="http://schemas.openxmlformats.org/officeDocument/2006/relationships" xmlns:p="http://schemas.openxmlformats.org/presentationml/2006/main">
  <p:tag name="ISLEGEND" val="true"/>
</p:tagLst>
</file>

<file path=ppt/tags/tag149.xml><?xml version="1.0" encoding="utf-8"?>
<p:tagLst xmlns:a="http://schemas.openxmlformats.org/drawingml/2006/main" xmlns:r="http://schemas.openxmlformats.org/officeDocument/2006/relationships" xmlns:p="http://schemas.openxmlformats.org/presentationml/2006/main">
  <p:tag name="ISLEGEND" val="true"/>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50.xml><?xml version="1.0" encoding="utf-8"?>
<p:tagLst xmlns:a="http://schemas.openxmlformats.org/drawingml/2006/main" xmlns:r="http://schemas.openxmlformats.org/officeDocument/2006/relationships" xmlns:p="http://schemas.openxmlformats.org/presentationml/2006/main">
  <p:tag name="ISLEGEND" val="true"/>
</p:tagLst>
</file>

<file path=ppt/tags/tag151.xml><?xml version="1.0" encoding="utf-8"?>
<p:tagLst xmlns:a="http://schemas.openxmlformats.org/drawingml/2006/main" xmlns:r="http://schemas.openxmlformats.org/officeDocument/2006/relationships" xmlns:p="http://schemas.openxmlformats.org/presentationml/2006/main">
  <p:tag name="ISLEGEND" val="true"/>
</p:tagLst>
</file>

<file path=ppt/tags/tag152.xml><?xml version="1.0" encoding="utf-8"?>
<p:tagLst xmlns:a="http://schemas.openxmlformats.org/drawingml/2006/main" xmlns:r="http://schemas.openxmlformats.org/officeDocument/2006/relationships" xmlns:p="http://schemas.openxmlformats.org/presentationml/2006/main">
  <p:tag name="ISLEGEND" val="tru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NAME" val="Moon"/>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163.xml><?xml version="1.0" encoding="utf-8"?>
<p:tagLst xmlns:a="http://schemas.openxmlformats.org/drawingml/2006/main" xmlns:r="http://schemas.openxmlformats.org/officeDocument/2006/relationships" xmlns:p="http://schemas.openxmlformats.org/presentationml/2006/main">
  <p:tag name="NAME" val="CustomIcon"/>
</p:tagLst>
</file>

<file path=ppt/tags/tag164.xml><?xml version="1.0" encoding="utf-8"?>
<p:tagLst xmlns:a="http://schemas.openxmlformats.org/drawingml/2006/main" xmlns:r="http://schemas.openxmlformats.org/officeDocument/2006/relationships" xmlns:p="http://schemas.openxmlformats.org/presentationml/2006/main">
  <p:tag name="NAME" val="CustomIcon"/>
</p:tagLst>
</file>

<file path=ppt/tags/tag165.xml><?xml version="1.0" encoding="utf-8"?>
<p:tagLst xmlns:a="http://schemas.openxmlformats.org/drawingml/2006/main" xmlns:r="http://schemas.openxmlformats.org/officeDocument/2006/relationships" xmlns:p="http://schemas.openxmlformats.org/presentationml/2006/main">
  <p:tag name="NAME" val="CustomIcon"/>
</p:tagLst>
</file>

<file path=ppt/tags/tag17.xml><?xml version="1.0" encoding="utf-8"?>
<p:tagLst xmlns:a="http://schemas.openxmlformats.org/drawingml/2006/main" xmlns:r="http://schemas.openxmlformats.org/officeDocument/2006/relationships" xmlns:p="http://schemas.openxmlformats.org/presentationml/2006/main">
  <p:tag name="NAME" val="Moon"/>
</p:tagLst>
</file>

<file path=ppt/tags/tag18.xml><?xml version="1.0" encoding="utf-8"?>
<p:tagLst xmlns:a="http://schemas.openxmlformats.org/drawingml/2006/main" xmlns:r="http://schemas.openxmlformats.org/officeDocument/2006/relationships" xmlns:p="http://schemas.openxmlformats.org/presentationml/2006/main">
  <p:tag name="ISLEGEND" val="true"/>
</p:tagLst>
</file>

<file path=ppt/tags/tag19.xml><?xml version="1.0" encoding="utf-8"?>
<p:tagLst xmlns:a="http://schemas.openxmlformats.org/drawingml/2006/main" xmlns:r="http://schemas.openxmlformats.org/officeDocument/2006/relationships" xmlns:p="http://schemas.openxmlformats.org/presentationml/2006/main">
  <p:tag name="ISLEGEND"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20.xml><?xml version="1.0" encoding="utf-8"?>
<p:tagLst xmlns:a="http://schemas.openxmlformats.org/drawingml/2006/main" xmlns:r="http://schemas.openxmlformats.org/officeDocument/2006/relationships" xmlns:p="http://schemas.openxmlformats.org/presentationml/2006/main">
  <p:tag name="ISLEGEND" val="true"/>
</p:tagLst>
</file>

<file path=ppt/tags/tag21.xml><?xml version="1.0" encoding="utf-8"?>
<p:tagLst xmlns:a="http://schemas.openxmlformats.org/drawingml/2006/main" xmlns:r="http://schemas.openxmlformats.org/officeDocument/2006/relationships" xmlns:p="http://schemas.openxmlformats.org/presentationml/2006/main">
  <p:tag name="ISLEGEND" val="true"/>
</p:tagLst>
</file>

<file path=ppt/tags/tag22.xml><?xml version="1.0" encoding="utf-8"?>
<p:tagLst xmlns:a="http://schemas.openxmlformats.org/drawingml/2006/main" xmlns:r="http://schemas.openxmlformats.org/officeDocument/2006/relationships" xmlns:p="http://schemas.openxmlformats.org/presentationml/2006/main">
  <p:tag name="ISLEGEND" val="true"/>
</p:tagLst>
</file>

<file path=ppt/tags/tag2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3.xml><?xml version="1.0" encoding="utf-8"?>
<p:tagLst xmlns:a="http://schemas.openxmlformats.org/drawingml/2006/main" xmlns:r="http://schemas.openxmlformats.org/officeDocument/2006/relationships" xmlns:p="http://schemas.openxmlformats.org/presentationml/2006/main">
  <p:tag name="ISLEGEND" val="true"/>
</p:tagLst>
</file>

<file path=ppt/tags/tag34.xml><?xml version="1.0" encoding="utf-8"?>
<p:tagLst xmlns:a="http://schemas.openxmlformats.org/drawingml/2006/main" xmlns:r="http://schemas.openxmlformats.org/officeDocument/2006/relationships" xmlns:p="http://schemas.openxmlformats.org/presentationml/2006/main">
  <p:tag name="ISLEGEND" val="true"/>
</p:tagLst>
</file>

<file path=ppt/tags/tag35.xml><?xml version="1.0" encoding="utf-8"?>
<p:tagLst xmlns:a="http://schemas.openxmlformats.org/drawingml/2006/main" xmlns:r="http://schemas.openxmlformats.org/officeDocument/2006/relationships" xmlns:p="http://schemas.openxmlformats.org/presentationml/2006/main">
  <p:tag name="ISLEGEND" val="true"/>
</p:tagLst>
</file>

<file path=ppt/tags/tag36.xml><?xml version="1.0" encoding="utf-8"?>
<p:tagLst xmlns:a="http://schemas.openxmlformats.org/drawingml/2006/main" xmlns:r="http://schemas.openxmlformats.org/officeDocument/2006/relationships" xmlns:p="http://schemas.openxmlformats.org/presentationml/2006/main">
  <p:tag name="ISLEGEND" val="true"/>
</p:tagLst>
</file>

<file path=ppt/tags/tag37.xml><?xml version="1.0" encoding="utf-8"?>
<p:tagLst xmlns:a="http://schemas.openxmlformats.org/drawingml/2006/main" xmlns:r="http://schemas.openxmlformats.org/officeDocument/2006/relationships" xmlns:p="http://schemas.openxmlformats.org/presentationml/2006/main">
  <p:tag name="ISLEGEND" val="true"/>
</p:tagLst>
</file>

<file path=ppt/tags/tag38.xml><?xml version="1.0" encoding="utf-8"?>
<p:tagLst xmlns:a="http://schemas.openxmlformats.org/drawingml/2006/main" xmlns:r="http://schemas.openxmlformats.org/officeDocument/2006/relationships" xmlns:p="http://schemas.openxmlformats.org/presentationml/2006/main">
  <p:tag name="ISLEGEND" val="true"/>
</p:tagLst>
</file>

<file path=ppt/tags/tag39.xml><?xml version="1.0" encoding="utf-8"?>
<p:tagLst xmlns:a="http://schemas.openxmlformats.org/drawingml/2006/main" xmlns:r="http://schemas.openxmlformats.org/officeDocument/2006/relationships" xmlns:p="http://schemas.openxmlformats.org/presentationml/2006/main">
  <p:tag name="ISLEGEND" val="tru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2.xml><?xml version="1.0" encoding="utf-8"?>
<p:tagLst xmlns:a="http://schemas.openxmlformats.org/drawingml/2006/main" xmlns:r="http://schemas.openxmlformats.org/officeDocument/2006/relationships" xmlns:p="http://schemas.openxmlformats.org/presentationml/2006/main">
  <p:tag name="NAME" val="Moon"/>
</p:tagLst>
</file>

<file path=ppt/tags/tag53.xml><?xml version="1.0" encoding="utf-8"?>
<p:tagLst xmlns:a="http://schemas.openxmlformats.org/drawingml/2006/main" xmlns:r="http://schemas.openxmlformats.org/officeDocument/2006/relationships" xmlns:p="http://schemas.openxmlformats.org/presentationml/2006/main">
  <p:tag name="NAME" val="Moon"/>
</p:tagLst>
</file>

<file path=ppt/tags/tag54.xml><?xml version="1.0" encoding="utf-8"?>
<p:tagLst xmlns:a="http://schemas.openxmlformats.org/drawingml/2006/main" xmlns:r="http://schemas.openxmlformats.org/officeDocument/2006/relationships" xmlns:p="http://schemas.openxmlformats.org/presentationml/2006/main">
  <p:tag name="NAME" val="Moon"/>
</p:tagLst>
</file>

<file path=ppt/tags/tag55.xml><?xml version="1.0" encoding="utf-8"?>
<p:tagLst xmlns:a="http://schemas.openxmlformats.org/drawingml/2006/main" xmlns:r="http://schemas.openxmlformats.org/officeDocument/2006/relationships" xmlns:p="http://schemas.openxmlformats.org/presentationml/2006/main">
  <p:tag name="NAME" val="Moon"/>
</p:tagLst>
</file>

<file path=ppt/tags/tag56.xml><?xml version="1.0" encoding="utf-8"?>
<p:tagLst xmlns:a="http://schemas.openxmlformats.org/drawingml/2006/main" xmlns:r="http://schemas.openxmlformats.org/officeDocument/2006/relationships" xmlns:p="http://schemas.openxmlformats.org/presentationml/2006/main">
  <p:tag name="NAME" val="Moon"/>
</p:tagLst>
</file>

<file path=ppt/tags/tag57.xml><?xml version="1.0" encoding="utf-8"?>
<p:tagLst xmlns:a="http://schemas.openxmlformats.org/drawingml/2006/main" xmlns:r="http://schemas.openxmlformats.org/officeDocument/2006/relationships" xmlns:p="http://schemas.openxmlformats.org/presentationml/2006/main">
  <p:tag name="ISLEGEND" val="true"/>
</p:tagLst>
</file>

<file path=ppt/tags/tag58.xml><?xml version="1.0" encoding="utf-8"?>
<p:tagLst xmlns:a="http://schemas.openxmlformats.org/drawingml/2006/main" xmlns:r="http://schemas.openxmlformats.org/officeDocument/2006/relationships" xmlns:p="http://schemas.openxmlformats.org/presentationml/2006/main">
  <p:tag name="ISLEGEND" val="true"/>
</p:tagLst>
</file>

<file path=ppt/tags/tag59.xml><?xml version="1.0" encoding="utf-8"?>
<p:tagLst xmlns:a="http://schemas.openxmlformats.org/drawingml/2006/main" xmlns:r="http://schemas.openxmlformats.org/officeDocument/2006/relationships" xmlns:p="http://schemas.openxmlformats.org/presentationml/2006/main">
  <p:tag name="ISLEGEND" val="tru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60.xml><?xml version="1.0" encoding="utf-8"?>
<p:tagLst xmlns:a="http://schemas.openxmlformats.org/drawingml/2006/main" xmlns:r="http://schemas.openxmlformats.org/officeDocument/2006/relationships" xmlns:p="http://schemas.openxmlformats.org/presentationml/2006/main">
  <p:tag name="ISLEGEND" val="true"/>
</p:tagLst>
</file>

<file path=ppt/tags/tag61.xml><?xml version="1.0" encoding="utf-8"?>
<p:tagLst xmlns:a="http://schemas.openxmlformats.org/drawingml/2006/main" xmlns:r="http://schemas.openxmlformats.org/officeDocument/2006/relationships" xmlns:p="http://schemas.openxmlformats.org/presentationml/2006/main">
  <p:tag name="ISLEGEND" val="true"/>
</p:tagLst>
</file>

<file path=ppt/tags/tag6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6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2.xml><?xml version="1.0" encoding="utf-8"?>
<p:tagLst xmlns:a="http://schemas.openxmlformats.org/drawingml/2006/main" xmlns:r="http://schemas.openxmlformats.org/officeDocument/2006/relationships" xmlns:p="http://schemas.openxmlformats.org/presentationml/2006/main">
  <p:tag name="ISLEGEND" val="true"/>
</p:tagLst>
</file>

<file path=ppt/tags/tag73.xml><?xml version="1.0" encoding="utf-8"?>
<p:tagLst xmlns:a="http://schemas.openxmlformats.org/drawingml/2006/main" xmlns:r="http://schemas.openxmlformats.org/officeDocument/2006/relationships" xmlns:p="http://schemas.openxmlformats.org/presentationml/2006/main">
  <p:tag name="ISLEGEND" val="true"/>
</p:tagLst>
</file>

<file path=ppt/tags/tag74.xml><?xml version="1.0" encoding="utf-8"?>
<p:tagLst xmlns:a="http://schemas.openxmlformats.org/drawingml/2006/main" xmlns:r="http://schemas.openxmlformats.org/officeDocument/2006/relationships" xmlns:p="http://schemas.openxmlformats.org/presentationml/2006/main">
  <p:tag name="ISLEGEND" val="true"/>
</p:tagLst>
</file>

<file path=ppt/tags/tag75.xml><?xml version="1.0" encoding="utf-8"?>
<p:tagLst xmlns:a="http://schemas.openxmlformats.org/drawingml/2006/main" xmlns:r="http://schemas.openxmlformats.org/officeDocument/2006/relationships" xmlns:p="http://schemas.openxmlformats.org/presentationml/2006/main">
  <p:tag name="ISLEGEND" val="true"/>
</p:tagLst>
</file>

<file path=ppt/tags/tag76.xml><?xml version="1.0" encoding="utf-8"?>
<p:tagLst xmlns:a="http://schemas.openxmlformats.org/drawingml/2006/main" xmlns:r="http://schemas.openxmlformats.org/officeDocument/2006/relationships" xmlns:p="http://schemas.openxmlformats.org/presentationml/2006/main">
  <p:tag name="ISLEGEND" val="true"/>
</p:tagLst>
</file>

<file path=ppt/tags/tag77.xml><?xml version="1.0" encoding="utf-8"?>
<p:tagLst xmlns:a="http://schemas.openxmlformats.org/drawingml/2006/main" xmlns:r="http://schemas.openxmlformats.org/officeDocument/2006/relationships" xmlns:p="http://schemas.openxmlformats.org/presentationml/2006/main">
  <p:tag name="ISLEGEND" val="true"/>
</p:tagLst>
</file>

<file path=ppt/tags/tag78.xml><?xml version="1.0" encoding="utf-8"?>
<p:tagLst xmlns:a="http://schemas.openxmlformats.org/drawingml/2006/main" xmlns:r="http://schemas.openxmlformats.org/officeDocument/2006/relationships" xmlns:p="http://schemas.openxmlformats.org/presentationml/2006/main">
  <p:tag name="ISLEGEND" val="tru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Office Theme">
  <a:themeElements>
    <a:clrScheme name="NJEDA Colors">
      <a:dk1>
        <a:srgbClr val="84BD00"/>
      </a:dk1>
      <a:lt1>
        <a:srgbClr val="FFFFFF"/>
      </a:lt1>
      <a:dk2>
        <a:srgbClr val="00597C"/>
      </a:dk2>
      <a:lt2>
        <a:srgbClr val="FFFFFE"/>
      </a:lt2>
      <a:accent1>
        <a:srgbClr val="0078AE"/>
      </a:accent1>
      <a:accent2>
        <a:srgbClr val="799B3E"/>
      </a:accent2>
      <a:accent3>
        <a:srgbClr val="FFFFFF"/>
      </a:accent3>
      <a:accent4>
        <a:srgbClr val="0078AE"/>
      </a:accent4>
      <a:accent5>
        <a:srgbClr val="84BD00"/>
      </a:accent5>
      <a:accent6>
        <a:srgbClr val="D8D8D8"/>
      </a:accent6>
      <a:hlink>
        <a:srgbClr val="0000FF"/>
      </a:hlink>
      <a:folHlink>
        <a:srgbClr val="84BD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THEMe 1-8">
  <a:themeElements>
    <a:clrScheme name="NJ pitch pack">
      <a:dk1>
        <a:srgbClr val="000000"/>
      </a:dk1>
      <a:lt1>
        <a:srgbClr val="FFFFFF"/>
      </a:lt1>
      <a:dk2>
        <a:srgbClr val="0078AE"/>
      </a:dk2>
      <a:lt2>
        <a:srgbClr val="FFFFFF"/>
      </a:lt2>
      <a:accent1>
        <a:srgbClr val="0078AE"/>
      </a:accent1>
      <a:accent2>
        <a:srgbClr val="84BD00"/>
      </a:accent2>
      <a:accent3>
        <a:srgbClr val="00B3E2"/>
      </a:accent3>
      <a:accent4>
        <a:srgbClr val="00597C"/>
      </a:accent4>
      <a:accent5>
        <a:srgbClr val="898D90"/>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 1-8" id="{B688EE1E-D4C6-42B4-A9E9-B4741CF17AE1}" vid="{233C6954-E5ED-4B04-81AE-01C2B54FFD49}"/>
    </a:ext>
  </a:extLst>
</a:theme>
</file>

<file path=ppt/theme/theme4.xml><?xml version="1.0" encoding="utf-8"?>
<a:theme xmlns:a="http://schemas.openxmlformats.org/drawingml/2006/main" name="3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5.xml><?xml version="1.0" encoding="utf-8"?>
<a:theme xmlns:a="http://schemas.openxmlformats.org/drawingml/2006/main" name="4_Template_US0168">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A385F2EBAF684DA58A09A879E6E8A2" ma:contentTypeVersion="14" ma:contentTypeDescription="Create a new document." ma:contentTypeScope="" ma:versionID="9e18d259af8f53e2cbf1e41247507138">
  <xsd:schema xmlns:xsd="http://www.w3.org/2001/XMLSchema" xmlns:xs="http://www.w3.org/2001/XMLSchema" xmlns:p="http://schemas.microsoft.com/office/2006/metadata/properties" xmlns:ns2="037f51f6-9509-450c-a401-14104d5f6c43" xmlns:ns3="0c403a09-354b-4949-ba62-cbab7061104c" targetNamespace="http://schemas.microsoft.com/office/2006/metadata/properties" ma:root="true" ma:fieldsID="bacb8a8eea87ad9cdd1bc8ec410ef41a" ns2:_="" ns3:_="">
    <xsd:import namespace="037f51f6-9509-450c-a401-14104d5f6c43"/>
    <xsd:import namespace="0c403a09-354b-4949-ba62-cbab706110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f51f6-9509-450c-a401-14104d5f6c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43866a5-a1f1-4687-bbc9-01e29c0351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403a09-354b-4949-ba62-cbab706110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f5fbb491-2fef-4ad7-825b-abf0245989e1}" ma:internalName="TaxCatchAll" ma:showField="CatchAllData" ma:web="0c403a09-354b-4949-ba62-cbab706110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7f51f6-9509-450c-a401-14104d5f6c43">
      <Terms xmlns="http://schemas.microsoft.com/office/infopath/2007/PartnerControls"/>
    </lcf76f155ced4ddcb4097134ff3c332f>
    <TaxCatchAll xmlns="0c403a09-354b-4949-ba62-cbab7061104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1EF839-1B67-4FAD-AC5A-55E779146B17}">
  <ds:schemaRefs>
    <ds:schemaRef ds:uri="037f51f6-9509-450c-a401-14104d5f6c43"/>
    <ds:schemaRef ds:uri="0c403a09-354b-4949-ba62-cbab706110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8A2607-6C9E-49E7-A1C2-F885556DF429}">
  <ds:schemaRefs>
    <ds:schemaRef ds:uri="037f51f6-9509-450c-a401-14104d5f6c43"/>
    <ds:schemaRef ds:uri="0c403a09-354b-4949-ba62-cbab706110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E972EB0-8CFC-4B24-BC49-C93948DCA6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14</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Theme</vt:lpstr>
      <vt:lpstr>2_Template_US0168</vt:lpstr>
      <vt:lpstr>THEMe 1-8</vt:lpstr>
      <vt:lpstr>3_Template_US0168</vt:lpstr>
      <vt:lpstr>4_Template_US0168</vt:lpstr>
      <vt:lpstr>PowerPoint Presentation</vt:lpstr>
      <vt:lpstr>WELCOME</vt:lpstr>
      <vt:lpstr>2025 Tax Credit Auctions</vt:lpstr>
      <vt:lpstr>PowerPoint Presentation</vt:lpstr>
      <vt:lpstr>New Jersey  Innovation Economy</vt:lpstr>
      <vt:lpstr>Key Features of the Evergreen Program</vt:lpstr>
      <vt:lpstr>PowerPoint Presentation</vt:lpstr>
      <vt:lpstr>PowerPoint Presentation</vt:lpstr>
      <vt:lpstr>PowerPoint Presentation</vt:lpstr>
      <vt:lpstr>PowerPoint Presentation</vt:lpstr>
      <vt:lpstr>PowerPoint Presentation</vt:lpstr>
      <vt:lpstr>Example Corporate Auction Example Timeline</vt:lpstr>
      <vt:lpstr>PowerPoint Presentation</vt:lpstr>
      <vt:lpstr>PowerPoint Presentation</vt:lpstr>
      <vt:lpstr>PowerPoint Presentation</vt:lpstr>
      <vt:lpstr>PowerPoint Presentation</vt:lpstr>
      <vt:lpstr>Food Desert Relief Tax Credit Auction</vt:lpstr>
      <vt:lpstr>Food Desert Relief Tax Credit Auction</vt:lpstr>
      <vt:lpstr>The Food Desert Relief Act creates new strategies for NJEDA to address food security</vt:lpstr>
      <vt:lpstr>Food Desert Communities</vt:lpstr>
      <vt:lpstr>FEED NJ</vt:lpstr>
      <vt:lpstr>Tax Credit Purchase Eligibility Criteria</vt:lpstr>
      <vt:lpstr>Tax Credit Auction Timeline</vt:lpstr>
      <vt:lpstr>Determining Tax Credit Award Amounts</vt:lpstr>
      <vt:lpstr>Determining Tax Credit Award Amounts</vt:lpstr>
      <vt:lpstr>To learn more about the Food Desert Relief Tax Credit Auction: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Evergreen Program Overview</dc:title>
  <dc:creator>Meera Kumar</dc:creator>
  <cp:revision>3</cp:revision>
  <dcterms:created xsi:type="dcterms:W3CDTF">2021-04-21T17:44:21Z</dcterms:created>
  <dcterms:modified xsi:type="dcterms:W3CDTF">2025-07-31T19:37:11Z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0x010100D8A385F2EBAF684DA58A09A879E6E8A2</vt:lpwstr>
  </property>
  <property fmtid="{D5CDD505-2E9C-101B-9397-08002B2CF9AE}" pid="3" name="MediaServiceImageTags">
    <vt:lpwstr/>
  </property>
  <property fmtid="{D5CDD505-2E9C-101B-9397-08002B2CF9AE}" pid="4" name="_ExtendedDescription">
    <vt:lpwstr/>
  </property>
</Properties>
</file>