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535" r:id="rId10"/>
    <p:sldId id="267" r:id="rId11"/>
    <p:sldId id="268" r:id="rId12"/>
    <p:sldId id="269" r:id="rId13"/>
    <p:sldId id="270" r:id="rId14"/>
    <p:sldId id="271" r:id="rId15"/>
    <p:sldId id="273" r:id="rId16"/>
    <p:sldId id="275" r:id="rId1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1EF5F5-0F11-36DE-E783-4405FCB2EC7F}" name="Frances Keel" initials="FK" userId="S::FKeel@njeda.com::641715a2-0518-41f8-bd77-4bb1f0362a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998" y="8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Keel" userId="641715a2-0518-41f8-bd77-4bb1f0362a0e" providerId="ADAL" clId="{EEF19957-042E-4E57-87D0-78930E849FEB}"/>
    <pc:docChg chg="undo custSel addSld delSld modSld">
      <pc:chgData name="Frances Keel" userId="641715a2-0518-41f8-bd77-4bb1f0362a0e" providerId="ADAL" clId="{EEF19957-042E-4E57-87D0-78930E849FEB}" dt="2024-03-08T18:28:19.213" v="259" actId="20577"/>
      <pc:docMkLst>
        <pc:docMk/>
      </pc:docMkLst>
      <pc:sldChg chg="modSp mod">
        <pc:chgData name="Frances Keel" userId="641715a2-0518-41f8-bd77-4bb1f0362a0e" providerId="ADAL" clId="{EEF19957-042E-4E57-87D0-78930E849FEB}" dt="2024-03-06T18:49:58.579" v="102" actId="20577"/>
        <pc:sldMkLst>
          <pc:docMk/>
          <pc:sldMk cId="0" sldId="257"/>
        </pc:sldMkLst>
        <pc:spChg chg="mod">
          <ac:chgData name="Frances Keel" userId="641715a2-0518-41f8-bd77-4bb1f0362a0e" providerId="ADAL" clId="{EEF19957-042E-4E57-87D0-78930E849FEB}" dt="2024-03-06T18:49:58.579" v="102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 addCm delCm modNotesTx">
        <pc:chgData name="Frances Keel" userId="641715a2-0518-41f8-bd77-4bb1f0362a0e" providerId="ADAL" clId="{EEF19957-042E-4E57-87D0-78930E849FEB}" dt="2024-03-06T19:01:37.029" v="188" actId="6549"/>
        <pc:sldMkLst>
          <pc:docMk/>
          <pc:sldMk cId="0" sldId="259"/>
        </pc:sldMkLst>
        <pc:spChg chg="mod">
          <ac:chgData name="Frances Keel" userId="641715a2-0518-41f8-bd77-4bb1f0362a0e" providerId="ADAL" clId="{EEF19957-042E-4E57-87D0-78930E849FEB}" dt="2024-03-06T18:45:38.909" v="10" actId="1076"/>
          <ac:spMkLst>
            <pc:docMk/>
            <pc:sldMk cId="0" sldId="259"/>
            <ac:spMk id="11" creationId="{00000000-0000-0000-0000-000000000000}"/>
          </ac:spMkLst>
        </pc:spChg>
      </pc:sldChg>
      <pc:sldChg chg="addSp delSp modSp mod">
        <pc:chgData name="Frances Keel" userId="641715a2-0518-41f8-bd77-4bb1f0362a0e" providerId="ADAL" clId="{EEF19957-042E-4E57-87D0-78930E849FEB}" dt="2024-03-06T19:30:26.591" v="217" actId="14100"/>
        <pc:sldMkLst>
          <pc:docMk/>
          <pc:sldMk cId="0" sldId="264"/>
        </pc:sldMkLst>
        <pc:spChg chg="del mod">
          <ac:chgData name="Frances Keel" userId="641715a2-0518-41f8-bd77-4bb1f0362a0e" providerId="ADAL" clId="{EEF19957-042E-4E57-87D0-78930E849FEB}" dt="2024-03-06T19:28:54.990" v="208" actId="478"/>
          <ac:spMkLst>
            <pc:docMk/>
            <pc:sldMk cId="0" sldId="264"/>
            <ac:spMk id="20" creationId="{00000000-0000-0000-0000-000000000000}"/>
          </ac:spMkLst>
        </pc:spChg>
        <pc:spChg chg="del mod">
          <ac:chgData name="Frances Keel" userId="641715a2-0518-41f8-bd77-4bb1f0362a0e" providerId="ADAL" clId="{EEF19957-042E-4E57-87D0-78930E849FEB}" dt="2024-03-06T19:28:51.466" v="207" actId="478"/>
          <ac:spMkLst>
            <pc:docMk/>
            <pc:sldMk cId="0" sldId="264"/>
            <ac:spMk id="22" creationId="{00000000-0000-0000-0000-000000000000}"/>
          </ac:spMkLst>
        </pc:spChg>
        <pc:spChg chg="del">
          <ac:chgData name="Frances Keel" userId="641715a2-0518-41f8-bd77-4bb1f0362a0e" providerId="ADAL" clId="{EEF19957-042E-4E57-87D0-78930E849FEB}" dt="2024-03-06T19:03:50.118" v="189" actId="21"/>
          <ac:spMkLst>
            <pc:docMk/>
            <pc:sldMk cId="0" sldId="264"/>
            <ac:spMk id="23" creationId="{00000000-0000-0000-0000-000000000000}"/>
          </ac:spMkLst>
        </pc:spChg>
        <pc:cxnChg chg="add del mod">
          <ac:chgData name="Frances Keel" userId="641715a2-0518-41f8-bd77-4bb1f0362a0e" providerId="ADAL" clId="{EEF19957-042E-4E57-87D0-78930E849FEB}" dt="2024-03-06T19:28:27.799" v="204" actId="11529"/>
          <ac:cxnSpMkLst>
            <pc:docMk/>
            <pc:sldMk cId="0" sldId="264"/>
            <ac:cxnSpMk id="30" creationId="{F228D4BD-3ECA-AB58-B8F1-7BCA0C023186}"/>
          </ac:cxnSpMkLst>
        </pc:cxnChg>
        <pc:cxnChg chg="add del">
          <ac:chgData name="Frances Keel" userId="641715a2-0518-41f8-bd77-4bb1f0362a0e" providerId="ADAL" clId="{EEF19957-042E-4E57-87D0-78930E849FEB}" dt="2024-03-06T19:28:47.803" v="206" actId="11529"/>
          <ac:cxnSpMkLst>
            <pc:docMk/>
            <pc:sldMk cId="0" sldId="264"/>
            <ac:cxnSpMk id="32" creationId="{9F4FFC69-4793-5034-B2F1-B11BD8B1DA3F}"/>
          </ac:cxnSpMkLst>
        </pc:cxnChg>
        <pc:cxnChg chg="add del mod">
          <ac:chgData name="Frances Keel" userId="641715a2-0518-41f8-bd77-4bb1f0362a0e" providerId="ADAL" clId="{EEF19957-042E-4E57-87D0-78930E849FEB}" dt="2024-03-06T19:29:24.121" v="212" actId="11529"/>
          <ac:cxnSpMkLst>
            <pc:docMk/>
            <pc:sldMk cId="0" sldId="264"/>
            <ac:cxnSpMk id="34" creationId="{3F85542D-2B80-07EA-6477-2E16202AA50F}"/>
          </ac:cxnSpMkLst>
        </pc:cxnChg>
        <pc:cxnChg chg="add mod">
          <ac:chgData name="Frances Keel" userId="641715a2-0518-41f8-bd77-4bb1f0362a0e" providerId="ADAL" clId="{EEF19957-042E-4E57-87D0-78930E849FEB}" dt="2024-03-06T19:30:26.591" v="217" actId="14100"/>
          <ac:cxnSpMkLst>
            <pc:docMk/>
            <pc:sldMk cId="0" sldId="264"/>
            <ac:cxnSpMk id="37" creationId="{40466876-27B2-6E6F-4C13-33A4116D7DFF}"/>
          </ac:cxnSpMkLst>
        </pc:cxnChg>
        <pc:cxnChg chg="add mod">
          <ac:chgData name="Frances Keel" userId="641715a2-0518-41f8-bd77-4bb1f0362a0e" providerId="ADAL" clId="{EEF19957-042E-4E57-87D0-78930E849FEB}" dt="2024-03-06T19:30:19.991" v="216" actId="14100"/>
          <ac:cxnSpMkLst>
            <pc:docMk/>
            <pc:sldMk cId="0" sldId="264"/>
            <ac:cxnSpMk id="39" creationId="{FDBFD1E0-8941-32CA-31CC-5F1B00A07352}"/>
          </ac:cxnSpMkLst>
        </pc:cxnChg>
      </pc:sldChg>
      <pc:sldChg chg="del">
        <pc:chgData name="Frances Keel" userId="641715a2-0518-41f8-bd77-4bb1f0362a0e" providerId="ADAL" clId="{EEF19957-042E-4E57-87D0-78930E849FEB}" dt="2024-03-05T18:49:28.971" v="5" actId="2696"/>
        <pc:sldMkLst>
          <pc:docMk/>
          <pc:sldMk cId="0" sldId="265"/>
        </pc:sldMkLst>
      </pc:sldChg>
      <pc:sldChg chg="modSp mod">
        <pc:chgData name="Frances Keel" userId="641715a2-0518-41f8-bd77-4bb1f0362a0e" providerId="ADAL" clId="{EEF19957-042E-4E57-87D0-78930E849FEB}" dt="2024-03-08T18:27:10.446" v="241" actId="20577"/>
        <pc:sldMkLst>
          <pc:docMk/>
          <pc:sldMk cId="0" sldId="267"/>
        </pc:sldMkLst>
        <pc:spChg chg="mod">
          <ac:chgData name="Frances Keel" userId="641715a2-0518-41f8-bd77-4bb1f0362a0e" providerId="ADAL" clId="{EEF19957-042E-4E57-87D0-78930E849FEB}" dt="2024-03-08T18:27:10.446" v="241" actId="20577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Frances Keel" userId="641715a2-0518-41f8-bd77-4bb1f0362a0e" providerId="ADAL" clId="{EEF19957-042E-4E57-87D0-78930E849FEB}" dt="2024-03-06T18:47:30.949" v="28" actId="6549"/>
        <pc:sldMkLst>
          <pc:docMk/>
          <pc:sldMk cId="0" sldId="271"/>
        </pc:sldMkLst>
        <pc:spChg chg="mod">
          <ac:chgData name="Frances Keel" userId="641715a2-0518-41f8-bd77-4bb1f0362a0e" providerId="ADAL" clId="{EEF19957-042E-4E57-87D0-78930E849FEB}" dt="2024-03-06T18:47:30.949" v="28" actId="6549"/>
          <ac:spMkLst>
            <pc:docMk/>
            <pc:sldMk cId="0" sldId="271"/>
            <ac:spMk id="11" creationId="{00000000-0000-0000-0000-000000000000}"/>
          </ac:spMkLst>
        </pc:spChg>
      </pc:sldChg>
      <pc:sldChg chg="modSp mod">
        <pc:chgData name="Frances Keel" userId="641715a2-0518-41f8-bd77-4bb1f0362a0e" providerId="ADAL" clId="{EEF19957-042E-4E57-87D0-78930E849FEB}" dt="2024-03-08T18:28:19.213" v="259" actId="20577"/>
        <pc:sldMkLst>
          <pc:docMk/>
          <pc:sldMk cId="0" sldId="273"/>
        </pc:sldMkLst>
        <pc:spChg chg="mod">
          <ac:chgData name="Frances Keel" userId="641715a2-0518-41f8-bd77-4bb1f0362a0e" providerId="ADAL" clId="{EEF19957-042E-4E57-87D0-78930E849FEB}" dt="2024-03-08T18:28:19.213" v="259" actId="20577"/>
          <ac:spMkLst>
            <pc:docMk/>
            <pc:sldMk cId="0" sldId="273"/>
            <ac:spMk id="5" creationId="{00000000-0000-0000-0000-000000000000}"/>
          </ac:spMkLst>
        </pc:spChg>
      </pc:sldChg>
      <pc:sldChg chg="modSp add del">
        <pc:chgData name="Frances Keel" userId="641715a2-0518-41f8-bd77-4bb1f0362a0e" providerId="ADAL" clId="{EEF19957-042E-4E57-87D0-78930E849FEB}" dt="2024-03-05T18:49:41.100" v="9" actId="20577"/>
        <pc:sldMkLst>
          <pc:docMk/>
          <pc:sldMk cId="2722107301" sldId="535"/>
        </pc:sldMkLst>
        <pc:graphicFrameChg chg="mod">
          <ac:chgData name="Frances Keel" userId="641715a2-0518-41f8-bd77-4bb1f0362a0e" providerId="ADAL" clId="{EEF19957-042E-4E57-87D0-78930E849FEB}" dt="2024-03-05T18:49:41.100" v="9" actId="20577"/>
          <ac:graphicFrameMkLst>
            <pc:docMk/>
            <pc:sldMk cId="2722107301" sldId="535"/>
            <ac:graphicFrameMk id="11" creationId="{D5A9B80D-ED65-433F-BFE3-55BBA557826A}"/>
          </ac:graphicFrameMkLst>
        </pc:graphicFrameChg>
      </pc:sldChg>
    </pc:docChg>
  </pc:docChgLst>
  <pc:docChgLst>
    <pc:chgData name="Mahako Etta" userId="30882753-e006-445b-b8e7-ed16fce912db" providerId="ADAL" clId="{97E2156E-1CE6-481F-B33D-259B50D3C8BF}"/>
    <pc:docChg chg="modSld">
      <pc:chgData name="Mahako Etta" userId="30882753-e006-445b-b8e7-ed16fce912db" providerId="ADAL" clId="{97E2156E-1CE6-481F-B33D-259B50D3C8BF}" dt="2024-03-07T15:36:01.756" v="40" actId="14100"/>
      <pc:docMkLst>
        <pc:docMk/>
      </pc:docMkLst>
      <pc:sldChg chg="addSp modSp mod">
        <pc:chgData name="Mahako Etta" userId="30882753-e006-445b-b8e7-ed16fce912db" providerId="ADAL" clId="{97E2156E-1CE6-481F-B33D-259B50D3C8BF}" dt="2024-03-07T15:35:29.007" v="38" actId="1076"/>
        <pc:sldMkLst>
          <pc:docMk/>
          <pc:sldMk cId="0" sldId="256"/>
        </pc:sldMkLst>
        <pc:spChg chg="mod">
          <ac:chgData name="Mahako Etta" userId="30882753-e006-445b-b8e7-ed16fce912db" providerId="ADAL" clId="{97E2156E-1CE6-481F-B33D-259B50D3C8BF}" dt="2024-03-07T15:35:29.007" v="38" actId="1076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Mahako Etta" userId="30882753-e006-445b-b8e7-ed16fce912db" providerId="ADAL" clId="{97E2156E-1CE6-481F-B33D-259B50D3C8BF}" dt="2024-03-07T15:35:22.606" v="37" actId="14100"/>
          <ac:picMkLst>
            <pc:docMk/>
            <pc:sldMk cId="0" sldId="256"/>
            <ac:picMk id="6" creationId="{9CDFAD23-A35A-41FE-A010-6050FA4E2DCC}"/>
          </ac:picMkLst>
        </pc:picChg>
      </pc:sldChg>
      <pc:sldChg chg="modSp mod">
        <pc:chgData name="Mahako Etta" userId="30882753-e006-445b-b8e7-ed16fce912db" providerId="ADAL" clId="{97E2156E-1CE6-481F-B33D-259B50D3C8BF}" dt="2024-03-07T15:36:01.756" v="40" actId="14100"/>
        <pc:sldMkLst>
          <pc:docMk/>
          <pc:sldMk cId="0" sldId="275"/>
        </pc:sldMkLst>
        <pc:spChg chg="mod">
          <ac:chgData name="Mahako Etta" userId="30882753-e006-445b-b8e7-ed16fce912db" providerId="ADAL" clId="{97E2156E-1CE6-481F-B33D-259B50D3C8BF}" dt="2024-03-07T15:36:01.756" v="40" actId="14100"/>
          <ac:spMkLst>
            <pc:docMk/>
            <pc:sldMk cId="0" sldId="275"/>
            <ac:spMk id="2" creationId="{00000000-0000-0000-0000-000000000000}"/>
          </ac:spMkLst>
        </pc:spChg>
      </pc:sldChg>
      <pc:sldChg chg="modSp">
        <pc:chgData name="Mahako Etta" userId="30882753-e006-445b-b8e7-ed16fce912db" providerId="ADAL" clId="{97E2156E-1CE6-481F-B33D-259B50D3C8BF}" dt="2024-03-07T15:21:46.054" v="33" actId="20577"/>
        <pc:sldMkLst>
          <pc:docMk/>
          <pc:sldMk cId="2722107301" sldId="535"/>
        </pc:sldMkLst>
        <pc:graphicFrameChg chg="mod">
          <ac:chgData name="Mahako Etta" userId="30882753-e006-445b-b8e7-ed16fce912db" providerId="ADAL" clId="{97E2156E-1CE6-481F-B33D-259B50D3C8BF}" dt="2024-03-07T15:21:46.054" v="33" actId="20577"/>
          <ac:graphicFrameMkLst>
            <pc:docMk/>
            <pc:sldMk cId="2722107301" sldId="535"/>
            <ac:graphicFrameMk id="11" creationId="{D5A9B80D-ED65-433F-BFE3-55BBA557826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1CD7A-D863-49A3-BB25-11EDE33A0DCC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9423A15-0067-40EF-9A89-85BD2BBDA70D}">
      <dgm:prSet phldrT="[Text]" custT="1"/>
      <dgm:spPr/>
      <dgm:t>
        <a:bodyPr/>
        <a:lstStyle/>
        <a:p>
          <a:r>
            <a:rPr lang="en-US" sz="2000" b="1" u="sng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1: </a:t>
          </a:r>
        </a:p>
        <a:p>
          <a:r>
            <a:rPr lang="en-US" sz="20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Complete Online Application </a:t>
          </a:r>
        </a:p>
      </dgm:t>
    </dgm:pt>
    <dgm:pt modelId="{B1C185F4-D06D-441D-B37E-5922D9DB6CB4}" type="parTrans" cxnId="{E1866310-31B1-48C3-B1D9-99E6F9308EC6}">
      <dgm:prSet/>
      <dgm:spPr/>
      <dgm:t>
        <a:bodyPr/>
        <a:lstStyle/>
        <a:p>
          <a:endParaRPr lang="en-US" sz="12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420ED36-70AE-4B78-919F-7604FA203560}" type="sibTrans" cxnId="{E1866310-31B1-48C3-B1D9-99E6F9308EC6}">
      <dgm:prSet custT="1"/>
      <dgm:spPr/>
      <dgm:t>
        <a:bodyPr/>
        <a:lstStyle/>
        <a:p>
          <a:endParaRPr lang="en-US" sz="12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3B4EFFDE-50C6-4D8A-B028-B9168031D719}">
      <dgm:prSet phldrT="[Text]" custT="1"/>
      <dgm:spPr/>
      <dgm:t>
        <a:bodyPr/>
        <a:lstStyle/>
        <a:p>
          <a:r>
            <a:rPr lang="en-US" sz="2000" b="1" u="sng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2: </a:t>
          </a:r>
        </a:p>
        <a:p>
          <a:r>
            <a:rPr lang="en-US" sz="20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Document Completeness Review </a:t>
          </a:r>
        </a:p>
      </dgm:t>
    </dgm:pt>
    <dgm:pt modelId="{78F0C78A-44EA-4F2B-B7F5-4659099B10EC}" type="parTrans" cxnId="{ACFD20B4-433F-4F6D-9DEC-AA7DC178F3CF}">
      <dgm:prSet/>
      <dgm:spPr/>
      <dgm:t>
        <a:bodyPr/>
        <a:lstStyle/>
        <a:p>
          <a:endParaRPr lang="en-US" sz="12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FCAB180D-405F-499D-8370-B32C4ADF984F}" type="sibTrans" cxnId="{ACFD20B4-433F-4F6D-9DEC-AA7DC178F3CF}">
      <dgm:prSet custT="1"/>
      <dgm:spPr/>
      <dgm:t>
        <a:bodyPr/>
        <a:lstStyle/>
        <a:p>
          <a:endParaRPr lang="en-US" sz="12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F0F0A28-C157-4564-AD4B-DF587A47D729}">
      <dgm:prSet phldrT="[Text]" custT="1"/>
      <dgm:spPr/>
      <dgm:t>
        <a:bodyPr/>
        <a:lstStyle/>
        <a:p>
          <a:r>
            <a:rPr lang="en-US" sz="2000" b="1" u="sng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3:   </a:t>
          </a:r>
        </a:p>
        <a:p>
          <a:r>
            <a:rPr lang="en-US" sz="20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Submit missing documents within ten (10) business days</a:t>
          </a:r>
        </a:p>
      </dgm:t>
    </dgm:pt>
    <dgm:pt modelId="{09257951-42CF-41C8-BA89-A35AD011B39C}" type="parTrans" cxnId="{2A6BE49B-DDCC-42E5-9F3C-AF1F5581F007}">
      <dgm:prSet/>
      <dgm:spPr/>
      <dgm:t>
        <a:bodyPr/>
        <a:lstStyle/>
        <a:p>
          <a:endParaRPr lang="en-US" sz="12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CFFFEF94-FE43-4BE5-8C76-24A755838E0D}" type="sibTrans" cxnId="{2A6BE49B-DDCC-42E5-9F3C-AF1F5581F007}">
      <dgm:prSet/>
      <dgm:spPr/>
      <dgm:t>
        <a:bodyPr/>
        <a:lstStyle/>
        <a:p>
          <a:endParaRPr lang="en-US" sz="1200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9FD0A4BA-8812-4027-881E-5D4BED1B19F8}">
      <dgm:prSet custT="1"/>
      <dgm:spPr/>
      <dgm:t>
        <a:bodyPr/>
        <a:lstStyle/>
        <a:p>
          <a:r>
            <a:rPr lang="en-US" sz="2000" b="1" u="sng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4:</a:t>
          </a:r>
          <a:r>
            <a:rPr lang="en-US" sz="20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  </a:t>
          </a:r>
        </a:p>
        <a:p>
          <a:r>
            <a:rPr lang="en-US" sz="20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SME Reviews application. Scoring by CSIT/EDA</a:t>
          </a:r>
        </a:p>
      </dgm:t>
    </dgm:pt>
    <dgm:pt modelId="{15704F5B-B637-4EB8-93F1-0A7AA388D435}" type="parTrans" cxnId="{153BAF18-D2E4-4D61-B2F6-37F459065F2A}">
      <dgm:prSet/>
      <dgm:spPr/>
      <dgm:t>
        <a:bodyPr/>
        <a:lstStyle/>
        <a:p>
          <a:endParaRPr lang="en-US"/>
        </a:p>
      </dgm:t>
    </dgm:pt>
    <dgm:pt modelId="{E9322D6C-4638-4BF5-8DDD-1D639EFF02C3}" type="sibTrans" cxnId="{153BAF18-D2E4-4D61-B2F6-37F459065F2A}">
      <dgm:prSet/>
      <dgm:spPr/>
      <dgm:t>
        <a:bodyPr/>
        <a:lstStyle/>
        <a:p>
          <a:endParaRPr lang="en-US"/>
        </a:p>
      </dgm:t>
    </dgm:pt>
    <dgm:pt modelId="{BA7B40AE-B195-4F02-8B33-7D323288F31B}">
      <dgm:prSet custT="1"/>
      <dgm:spPr/>
      <dgm:t>
        <a:bodyPr/>
        <a:lstStyle/>
        <a:p>
          <a:r>
            <a:rPr lang="en-US" sz="2000" b="1" u="sng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5:</a:t>
          </a:r>
          <a:r>
            <a:rPr lang="en-US" sz="20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    </a:t>
          </a:r>
        </a:p>
        <a:p>
          <a:r>
            <a:rPr lang="en-US" sz="2000" b="1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Awards recommended to CSIT Board</a:t>
          </a:r>
        </a:p>
      </dgm:t>
    </dgm:pt>
    <dgm:pt modelId="{D471FE3A-FC82-4A6C-9CE8-D65010120E8A}" type="sibTrans" cxnId="{D8410177-1C4D-44A5-BA54-1BD00B290E7E}">
      <dgm:prSet/>
      <dgm:spPr/>
      <dgm:t>
        <a:bodyPr/>
        <a:lstStyle/>
        <a:p>
          <a:endParaRPr lang="en-US"/>
        </a:p>
      </dgm:t>
    </dgm:pt>
    <dgm:pt modelId="{6C2BF04C-FDC9-4940-A209-2297757630C4}" type="parTrans" cxnId="{D8410177-1C4D-44A5-BA54-1BD00B290E7E}">
      <dgm:prSet/>
      <dgm:spPr/>
      <dgm:t>
        <a:bodyPr/>
        <a:lstStyle/>
        <a:p>
          <a:endParaRPr lang="en-US"/>
        </a:p>
      </dgm:t>
    </dgm:pt>
    <dgm:pt modelId="{C09917A4-7759-4EDE-B23C-0FE350E6D019}" type="pres">
      <dgm:prSet presAssocID="{97E1CD7A-D863-49A3-BB25-11EDE33A0DC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C1AAC9D-9584-4996-A8A6-B2F574FA9B57}" type="pres">
      <dgm:prSet presAssocID="{BA7B40AE-B195-4F02-8B33-7D323288F31B}" presName="Accent5" presStyleCnt="0"/>
      <dgm:spPr/>
    </dgm:pt>
    <dgm:pt modelId="{8F855339-0FF4-42A5-8974-6D50426C8B11}" type="pres">
      <dgm:prSet presAssocID="{BA7B40AE-B195-4F02-8B33-7D323288F31B}" presName="Accent" presStyleLbl="node1" presStyleIdx="0" presStyleCnt="5" custLinFactNeighborX="-3637" custLinFactNeighborY="-1408"/>
      <dgm:spPr/>
    </dgm:pt>
    <dgm:pt modelId="{D138E89D-EA15-4D5C-B312-0EA98894C534}" type="pres">
      <dgm:prSet presAssocID="{BA7B40AE-B195-4F02-8B33-7D323288F31B}" presName="ParentBackground5" presStyleCnt="0"/>
      <dgm:spPr/>
    </dgm:pt>
    <dgm:pt modelId="{D6D0E9C4-39F9-44E7-B422-A47EDB678237}" type="pres">
      <dgm:prSet presAssocID="{BA7B40AE-B195-4F02-8B33-7D323288F31B}" presName="ParentBackground" presStyleLbl="fgAcc1" presStyleIdx="0" presStyleCnt="5" custLinFactNeighborX="-3904" custLinFactNeighborY="-1341"/>
      <dgm:spPr/>
    </dgm:pt>
    <dgm:pt modelId="{231C5509-B04F-4833-ACB4-FE614121CAFF}" type="pres">
      <dgm:prSet presAssocID="{BA7B40AE-B195-4F02-8B33-7D323288F31B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E9FE560-43CD-464E-A105-60D093A94719}" type="pres">
      <dgm:prSet presAssocID="{9FD0A4BA-8812-4027-881E-5D4BED1B19F8}" presName="Accent4" presStyleCnt="0"/>
      <dgm:spPr/>
    </dgm:pt>
    <dgm:pt modelId="{65619FA4-7D4E-41F2-8CC4-5B0CDFD58583}" type="pres">
      <dgm:prSet presAssocID="{9FD0A4BA-8812-4027-881E-5D4BED1B19F8}" presName="Accent" presStyleLbl="node1" presStyleIdx="1" presStyleCnt="5"/>
      <dgm:spPr/>
    </dgm:pt>
    <dgm:pt modelId="{DA26EF8F-5C77-482A-981E-D797BF6C1234}" type="pres">
      <dgm:prSet presAssocID="{9FD0A4BA-8812-4027-881E-5D4BED1B19F8}" presName="ParentBackground4" presStyleCnt="0"/>
      <dgm:spPr/>
    </dgm:pt>
    <dgm:pt modelId="{60F4CA88-A903-4EC5-A92C-C43B44A8F6EE}" type="pres">
      <dgm:prSet presAssocID="{9FD0A4BA-8812-4027-881E-5D4BED1B19F8}" presName="ParentBackground" presStyleLbl="fgAcc1" presStyleIdx="1" presStyleCnt="5"/>
      <dgm:spPr/>
    </dgm:pt>
    <dgm:pt modelId="{533D1DA7-3684-4404-AA30-EF423CB5D87C}" type="pres">
      <dgm:prSet presAssocID="{9FD0A4BA-8812-4027-881E-5D4BED1B19F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BA9F0BD-33DB-4E0E-A93A-7014CA8895A7}" type="pres">
      <dgm:prSet presAssocID="{1F0F0A28-C157-4564-AD4B-DF587A47D729}" presName="Accent3" presStyleCnt="0"/>
      <dgm:spPr/>
    </dgm:pt>
    <dgm:pt modelId="{934B12E8-84CE-46AA-B257-306A6F2E1FD4}" type="pres">
      <dgm:prSet presAssocID="{1F0F0A28-C157-4564-AD4B-DF587A47D729}" presName="Accent" presStyleLbl="node1" presStyleIdx="2" presStyleCnt="5"/>
      <dgm:spPr/>
    </dgm:pt>
    <dgm:pt modelId="{E87CD508-EAC4-4C5E-80FF-C1F333D9C85C}" type="pres">
      <dgm:prSet presAssocID="{1F0F0A28-C157-4564-AD4B-DF587A47D729}" presName="ParentBackground3" presStyleCnt="0"/>
      <dgm:spPr/>
    </dgm:pt>
    <dgm:pt modelId="{3795EE17-227F-4A9C-8DE2-E58A14EC1B45}" type="pres">
      <dgm:prSet presAssocID="{1F0F0A28-C157-4564-AD4B-DF587A47D729}" presName="ParentBackground" presStyleLbl="fgAcc1" presStyleIdx="2" presStyleCnt="5"/>
      <dgm:spPr/>
    </dgm:pt>
    <dgm:pt modelId="{66CE1DF4-0CE8-4B78-931C-826915A17DB6}" type="pres">
      <dgm:prSet presAssocID="{1F0F0A28-C157-4564-AD4B-DF587A47D72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9F9C36A-3E72-4EFA-9E19-6AF3B9349C49}" type="pres">
      <dgm:prSet presAssocID="{3B4EFFDE-50C6-4D8A-B028-B9168031D719}" presName="Accent2" presStyleCnt="0"/>
      <dgm:spPr/>
    </dgm:pt>
    <dgm:pt modelId="{74826FBF-296D-4C17-951A-BECE56EA063D}" type="pres">
      <dgm:prSet presAssocID="{3B4EFFDE-50C6-4D8A-B028-B9168031D719}" presName="Accent" presStyleLbl="node1" presStyleIdx="3" presStyleCnt="5"/>
      <dgm:spPr/>
    </dgm:pt>
    <dgm:pt modelId="{5D0B1595-62C0-4907-90F2-81F5B8EB7A1D}" type="pres">
      <dgm:prSet presAssocID="{3B4EFFDE-50C6-4D8A-B028-B9168031D719}" presName="ParentBackground2" presStyleCnt="0"/>
      <dgm:spPr/>
    </dgm:pt>
    <dgm:pt modelId="{FB083B5B-F045-4D57-912F-7DA612E6FC68}" type="pres">
      <dgm:prSet presAssocID="{3B4EFFDE-50C6-4D8A-B028-B9168031D719}" presName="ParentBackground" presStyleLbl="fgAcc1" presStyleIdx="3" presStyleCnt="5" custLinFactNeighborX="-152" custLinFactNeighborY="131"/>
      <dgm:spPr/>
    </dgm:pt>
    <dgm:pt modelId="{3BC83EA9-B7B1-48EB-8204-A37746286B81}" type="pres">
      <dgm:prSet presAssocID="{3B4EFFDE-50C6-4D8A-B028-B9168031D71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45563E3-9328-436A-994A-06A847C5BA03}" type="pres">
      <dgm:prSet presAssocID="{E9423A15-0067-40EF-9A89-85BD2BBDA70D}" presName="Accent1" presStyleCnt="0"/>
      <dgm:spPr/>
    </dgm:pt>
    <dgm:pt modelId="{BC0F04BF-F309-4CC7-9090-12821FDBB55E}" type="pres">
      <dgm:prSet presAssocID="{E9423A15-0067-40EF-9A89-85BD2BBDA70D}" presName="Accent" presStyleLbl="node1" presStyleIdx="4" presStyleCnt="5"/>
      <dgm:spPr/>
    </dgm:pt>
    <dgm:pt modelId="{5782373C-6522-4287-812A-72653FFE4B67}" type="pres">
      <dgm:prSet presAssocID="{E9423A15-0067-40EF-9A89-85BD2BBDA70D}" presName="ParentBackground1" presStyleCnt="0"/>
      <dgm:spPr/>
    </dgm:pt>
    <dgm:pt modelId="{BFB6A68C-BAD3-49E2-AD16-3FBA4202089B}" type="pres">
      <dgm:prSet presAssocID="{E9423A15-0067-40EF-9A89-85BD2BBDA70D}" presName="ParentBackground" presStyleLbl="fgAcc1" presStyleIdx="4" presStyleCnt="5"/>
      <dgm:spPr/>
    </dgm:pt>
    <dgm:pt modelId="{179A51E5-B6CA-4FAC-AE6A-D3E512D2DD6E}" type="pres">
      <dgm:prSet presAssocID="{E9423A15-0067-40EF-9A89-85BD2BBDA70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35E5006-C99B-4F53-9724-607E072718F2}" type="presOf" srcId="{1F0F0A28-C157-4564-AD4B-DF587A47D729}" destId="{66CE1DF4-0CE8-4B78-931C-826915A17DB6}" srcOrd="1" destOrd="0" presId="urn:microsoft.com/office/officeart/2011/layout/CircleProcess"/>
    <dgm:cxn modelId="{E1866310-31B1-48C3-B1D9-99E6F9308EC6}" srcId="{97E1CD7A-D863-49A3-BB25-11EDE33A0DCC}" destId="{E9423A15-0067-40EF-9A89-85BD2BBDA70D}" srcOrd="0" destOrd="0" parTransId="{B1C185F4-D06D-441D-B37E-5922D9DB6CB4}" sibTransId="{1420ED36-70AE-4B78-919F-7604FA203560}"/>
    <dgm:cxn modelId="{153BAF18-D2E4-4D61-B2F6-37F459065F2A}" srcId="{97E1CD7A-D863-49A3-BB25-11EDE33A0DCC}" destId="{9FD0A4BA-8812-4027-881E-5D4BED1B19F8}" srcOrd="3" destOrd="0" parTransId="{15704F5B-B637-4EB8-93F1-0A7AA388D435}" sibTransId="{E9322D6C-4638-4BF5-8DDD-1D639EFF02C3}"/>
    <dgm:cxn modelId="{7565D93E-A518-43F9-8D42-F6DB365E1FDF}" type="presOf" srcId="{BA7B40AE-B195-4F02-8B33-7D323288F31B}" destId="{D6D0E9C4-39F9-44E7-B422-A47EDB678237}" srcOrd="0" destOrd="0" presId="urn:microsoft.com/office/officeart/2011/layout/CircleProcess"/>
    <dgm:cxn modelId="{69652A40-3F7B-47EE-84FC-12CF1C33D75A}" type="presOf" srcId="{3B4EFFDE-50C6-4D8A-B028-B9168031D719}" destId="{FB083B5B-F045-4D57-912F-7DA612E6FC68}" srcOrd="0" destOrd="0" presId="urn:microsoft.com/office/officeart/2011/layout/CircleProcess"/>
    <dgm:cxn modelId="{611A7969-72F0-4ECF-8118-4D7AA55791A0}" type="presOf" srcId="{97E1CD7A-D863-49A3-BB25-11EDE33A0DCC}" destId="{C09917A4-7759-4EDE-B23C-0FE350E6D019}" srcOrd="0" destOrd="0" presId="urn:microsoft.com/office/officeart/2011/layout/CircleProcess"/>
    <dgm:cxn modelId="{4E744673-7ACE-470E-96FE-7CB5D163C202}" type="presOf" srcId="{E9423A15-0067-40EF-9A89-85BD2BBDA70D}" destId="{179A51E5-B6CA-4FAC-AE6A-D3E512D2DD6E}" srcOrd="1" destOrd="0" presId="urn:microsoft.com/office/officeart/2011/layout/CircleProcess"/>
    <dgm:cxn modelId="{D8410177-1C4D-44A5-BA54-1BD00B290E7E}" srcId="{97E1CD7A-D863-49A3-BB25-11EDE33A0DCC}" destId="{BA7B40AE-B195-4F02-8B33-7D323288F31B}" srcOrd="4" destOrd="0" parTransId="{6C2BF04C-FDC9-4940-A209-2297757630C4}" sibTransId="{D471FE3A-FC82-4A6C-9CE8-D65010120E8A}"/>
    <dgm:cxn modelId="{E1815A82-CEAB-4CF9-9DFC-255020B84603}" type="presOf" srcId="{BA7B40AE-B195-4F02-8B33-7D323288F31B}" destId="{231C5509-B04F-4833-ACB4-FE614121CAFF}" srcOrd="1" destOrd="0" presId="urn:microsoft.com/office/officeart/2011/layout/CircleProcess"/>
    <dgm:cxn modelId="{2A6BE49B-DDCC-42E5-9F3C-AF1F5581F007}" srcId="{97E1CD7A-D863-49A3-BB25-11EDE33A0DCC}" destId="{1F0F0A28-C157-4564-AD4B-DF587A47D729}" srcOrd="2" destOrd="0" parTransId="{09257951-42CF-41C8-BA89-A35AD011B39C}" sibTransId="{CFFFEF94-FE43-4BE5-8C76-24A755838E0D}"/>
    <dgm:cxn modelId="{725D9F9E-BB1F-490C-AEE3-62669B9DD58F}" type="presOf" srcId="{1F0F0A28-C157-4564-AD4B-DF587A47D729}" destId="{3795EE17-227F-4A9C-8DE2-E58A14EC1B45}" srcOrd="0" destOrd="0" presId="urn:microsoft.com/office/officeart/2011/layout/CircleProcess"/>
    <dgm:cxn modelId="{BBA4849F-E3EB-4E61-8A34-F4542934CB7B}" type="presOf" srcId="{9FD0A4BA-8812-4027-881E-5D4BED1B19F8}" destId="{60F4CA88-A903-4EC5-A92C-C43B44A8F6EE}" srcOrd="0" destOrd="0" presId="urn:microsoft.com/office/officeart/2011/layout/CircleProcess"/>
    <dgm:cxn modelId="{32942FB1-E4EC-47E1-8241-A7FFA47A331F}" type="presOf" srcId="{9FD0A4BA-8812-4027-881E-5D4BED1B19F8}" destId="{533D1DA7-3684-4404-AA30-EF423CB5D87C}" srcOrd="1" destOrd="0" presId="urn:microsoft.com/office/officeart/2011/layout/CircleProcess"/>
    <dgm:cxn modelId="{ACFD20B4-433F-4F6D-9DEC-AA7DC178F3CF}" srcId="{97E1CD7A-D863-49A3-BB25-11EDE33A0DCC}" destId="{3B4EFFDE-50C6-4D8A-B028-B9168031D719}" srcOrd="1" destOrd="0" parTransId="{78F0C78A-44EA-4F2B-B7F5-4659099B10EC}" sibTransId="{FCAB180D-405F-499D-8370-B32C4ADF984F}"/>
    <dgm:cxn modelId="{443A77E5-360C-4F32-AFD1-D34298116722}" type="presOf" srcId="{3B4EFFDE-50C6-4D8A-B028-B9168031D719}" destId="{3BC83EA9-B7B1-48EB-8204-A37746286B81}" srcOrd="1" destOrd="0" presId="urn:microsoft.com/office/officeart/2011/layout/CircleProcess"/>
    <dgm:cxn modelId="{765121FB-BDF5-438F-94F4-6466D131C068}" type="presOf" srcId="{E9423A15-0067-40EF-9A89-85BD2BBDA70D}" destId="{BFB6A68C-BAD3-49E2-AD16-3FBA4202089B}" srcOrd="0" destOrd="0" presId="urn:microsoft.com/office/officeart/2011/layout/CircleProcess"/>
    <dgm:cxn modelId="{F512F6F9-AC60-4A37-890B-D6909D028A00}" type="presParOf" srcId="{C09917A4-7759-4EDE-B23C-0FE350E6D019}" destId="{CC1AAC9D-9584-4996-A8A6-B2F574FA9B57}" srcOrd="0" destOrd="0" presId="urn:microsoft.com/office/officeart/2011/layout/CircleProcess"/>
    <dgm:cxn modelId="{61C10952-4A7E-4BED-B633-B47E31165123}" type="presParOf" srcId="{CC1AAC9D-9584-4996-A8A6-B2F574FA9B57}" destId="{8F855339-0FF4-42A5-8974-6D50426C8B11}" srcOrd="0" destOrd="0" presId="urn:microsoft.com/office/officeart/2011/layout/CircleProcess"/>
    <dgm:cxn modelId="{C1FF28C2-128A-48DD-8A51-10A8E078C18B}" type="presParOf" srcId="{C09917A4-7759-4EDE-B23C-0FE350E6D019}" destId="{D138E89D-EA15-4D5C-B312-0EA98894C534}" srcOrd="1" destOrd="0" presId="urn:microsoft.com/office/officeart/2011/layout/CircleProcess"/>
    <dgm:cxn modelId="{5DDF3E2A-490F-4579-9955-EEDCFAC99327}" type="presParOf" srcId="{D138E89D-EA15-4D5C-B312-0EA98894C534}" destId="{D6D0E9C4-39F9-44E7-B422-A47EDB678237}" srcOrd="0" destOrd="0" presId="urn:microsoft.com/office/officeart/2011/layout/CircleProcess"/>
    <dgm:cxn modelId="{EDED6280-2554-4DDF-B655-6989BCB06923}" type="presParOf" srcId="{C09917A4-7759-4EDE-B23C-0FE350E6D019}" destId="{231C5509-B04F-4833-ACB4-FE614121CAFF}" srcOrd="2" destOrd="0" presId="urn:microsoft.com/office/officeart/2011/layout/CircleProcess"/>
    <dgm:cxn modelId="{622F9FD0-727F-4C45-9152-F2816255472E}" type="presParOf" srcId="{C09917A4-7759-4EDE-B23C-0FE350E6D019}" destId="{6E9FE560-43CD-464E-A105-60D093A94719}" srcOrd="3" destOrd="0" presId="urn:microsoft.com/office/officeart/2011/layout/CircleProcess"/>
    <dgm:cxn modelId="{3D6770B2-7245-46CA-ADA4-7CEAEA4D2A04}" type="presParOf" srcId="{6E9FE560-43CD-464E-A105-60D093A94719}" destId="{65619FA4-7D4E-41F2-8CC4-5B0CDFD58583}" srcOrd="0" destOrd="0" presId="urn:microsoft.com/office/officeart/2011/layout/CircleProcess"/>
    <dgm:cxn modelId="{91D7B03C-7A58-4591-AF33-E4D4AC57583F}" type="presParOf" srcId="{C09917A4-7759-4EDE-B23C-0FE350E6D019}" destId="{DA26EF8F-5C77-482A-981E-D797BF6C1234}" srcOrd="4" destOrd="0" presId="urn:microsoft.com/office/officeart/2011/layout/CircleProcess"/>
    <dgm:cxn modelId="{4F473002-E0E7-4C3F-A9C2-253D75F5114B}" type="presParOf" srcId="{DA26EF8F-5C77-482A-981E-D797BF6C1234}" destId="{60F4CA88-A903-4EC5-A92C-C43B44A8F6EE}" srcOrd="0" destOrd="0" presId="urn:microsoft.com/office/officeart/2011/layout/CircleProcess"/>
    <dgm:cxn modelId="{43ADE7B3-9C51-4ACC-BC81-B9DC8A804DEF}" type="presParOf" srcId="{C09917A4-7759-4EDE-B23C-0FE350E6D019}" destId="{533D1DA7-3684-4404-AA30-EF423CB5D87C}" srcOrd="5" destOrd="0" presId="urn:microsoft.com/office/officeart/2011/layout/CircleProcess"/>
    <dgm:cxn modelId="{A9EF06CA-8A64-4BC1-99AD-A497EE1D9256}" type="presParOf" srcId="{C09917A4-7759-4EDE-B23C-0FE350E6D019}" destId="{ABA9F0BD-33DB-4E0E-A93A-7014CA8895A7}" srcOrd="6" destOrd="0" presId="urn:microsoft.com/office/officeart/2011/layout/CircleProcess"/>
    <dgm:cxn modelId="{27383558-B8AB-4DA6-800C-C54B28C49A3D}" type="presParOf" srcId="{ABA9F0BD-33DB-4E0E-A93A-7014CA8895A7}" destId="{934B12E8-84CE-46AA-B257-306A6F2E1FD4}" srcOrd="0" destOrd="0" presId="urn:microsoft.com/office/officeart/2011/layout/CircleProcess"/>
    <dgm:cxn modelId="{33D5C729-4D1E-4686-B8B0-9652F1EBC009}" type="presParOf" srcId="{C09917A4-7759-4EDE-B23C-0FE350E6D019}" destId="{E87CD508-EAC4-4C5E-80FF-C1F333D9C85C}" srcOrd="7" destOrd="0" presId="urn:microsoft.com/office/officeart/2011/layout/CircleProcess"/>
    <dgm:cxn modelId="{0DA43934-3357-441F-BAE5-152B78144183}" type="presParOf" srcId="{E87CD508-EAC4-4C5E-80FF-C1F333D9C85C}" destId="{3795EE17-227F-4A9C-8DE2-E58A14EC1B45}" srcOrd="0" destOrd="0" presId="urn:microsoft.com/office/officeart/2011/layout/CircleProcess"/>
    <dgm:cxn modelId="{0A1B14C0-AEE5-4628-9E6C-C1E060F97654}" type="presParOf" srcId="{C09917A4-7759-4EDE-B23C-0FE350E6D019}" destId="{66CE1DF4-0CE8-4B78-931C-826915A17DB6}" srcOrd="8" destOrd="0" presId="urn:microsoft.com/office/officeart/2011/layout/CircleProcess"/>
    <dgm:cxn modelId="{1B94BFA3-E331-469E-BEE0-CC41D4E092BB}" type="presParOf" srcId="{C09917A4-7759-4EDE-B23C-0FE350E6D019}" destId="{E9F9C36A-3E72-4EFA-9E19-6AF3B9349C49}" srcOrd="9" destOrd="0" presId="urn:microsoft.com/office/officeart/2011/layout/CircleProcess"/>
    <dgm:cxn modelId="{0851DCF4-AAD9-4016-AF7F-918A2C4C3CB4}" type="presParOf" srcId="{E9F9C36A-3E72-4EFA-9E19-6AF3B9349C49}" destId="{74826FBF-296D-4C17-951A-BECE56EA063D}" srcOrd="0" destOrd="0" presId="urn:microsoft.com/office/officeart/2011/layout/CircleProcess"/>
    <dgm:cxn modelId="{D293AAFE-6286-43EB-A7A2-F3C1BA4C14C1}" type="presParOf" srcId="{C09917A4-7759-4EDE-B23C-0FE350E6D019}" destId="{5D0B1595-62C0-4907-90F2-81F5B8EB7A1D}" srcOrd="10" destOrd="0" presId="urn:microsoft.com/office/officeart/2011/layout/CircleProcess"/>
    <dgm:cxn modelId="{A4B53570-B106-4AE6-B131-706A9D2A939E}" type="presParOf" srcId="{5D0B1595-62C0-4907-90F2-81F5B8EB7A1D}" destId="{FB083B5B-F045-4D57-912F-7DA612E6FC68}" srcOrd="0" destOrd="0" presId="urn:microsoft.com/office/officeart/2011/layout/CircleProcess"/>
    <dgm:cxn modelId="{24A6580F-F107-4738-8990-DB27F75509EF}" type="presParOf" srcId="{C09917A4-7759-4EDE-B23C-0FE350E6D019}" destId="{3BC83EA9-B7B1-48EB-8204-A37746286B81}" srcOrd="11" destOrd="0" presId="urn:microsoft.com/office/officeart/2011/layout/CircleProcess"/>
    <dgm:cxn modelId="{6C8168D6-4D71-4E4B-BCD4-1BC5A78EB722}" type="presParOf" srcId="{C09917A4-7759-4EDE-B23C-0FE350E6D019}" destId="{945563E3-9328-436A-994A-06A847C5BA03}" srcOrd="12" destOrd="0" presId="urn:microsoft.com/office/officeart/2011/layout/CircleProcess"/>
    <dgm:cxn modelId="{95D81991-3DF7-49DC-9876-9A9D2515E4BD}" type="presParOf" srcId="{945563E3-9328-436A-994A-06A847C5BA03}" destId="{BC0F04BF-F309-4CC7-9090-12821FDBB55E}" srcOrd="0" destOrd="0" presId="urn:microsoft.com/office/officeart/2011/layout/CircleProcess"/>
    <dgm:cxn modelId="{BAE5CAA5-C4A3-4DDD-B4E2-849D540CF1F2}" type="presParOf" srcId="{C09917A4-7759-4EDE-B23C-0FE350E6D019}" destId="{5782373C-6522-4287-812A-72653FFE4B67}" srcOrd="13" destOrd="0" presId="urn:microsoft.com/office/officeart/2011/layout/CircleProcess"/>
    <dgm:cxn modelId="{E97D417B-7822-41C0-8346-3A697AF1AFFB}" type="presParOf" srcId="{5782373C-6522-4287-812A-72653FFE4B67}" destId="{BFB6A68C-BAD3-49E2-AD16-3FBA4202089B}" srcOrd="0" destOrd="0" presId="urn:microsoft.com/office/officeart/2011/layout/CircleProcess"/>
    <dgm:cxn modelId="{8F606972-100F-4367-8FDE-60B3E6560C2F}" type="presParOf" srcId="{C09917A4-7759-4EDE-B23C-0FE350E6D019}" destId="{179A51E5-B6CA-4FAC-AE6A-D3E512D2DD6E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55339-0FF4-42A5-8974-6D50426C8B11}">
      <dsp:nvSpPr>
        <dsp:cNvPr id="0" name=""/>
        <dsp:cNvSpPr/>
      </dsp:nvSpPr>
      <dsp:spPr>
        <a:xfrm>
          <a:off x="14647744" y="2459666"/>
          <a:ext cx="3367853" cy="3368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0E9C4-39F9-44E7-B422-A47EDB678237}">
      <dsp:nvSpPr>
        <dsp:cNvPr id="0" name=""/>
        <dsp:cNvSpPr/>
      </dsp:nvSpPr>
      <dsp:spPr>
        <a:xfrm>
          <a:off x="14758625" y="2577234"/>
          <a:ext cx="3143807" cy="31438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5:</a:t>
          </a:r>
          <a:r>
            <a:rPr lang="en-US" sz="20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 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Awards recommended to CSIT Board</a:t>
          </a:r>
        </a:p>
      </dsp:txBody>
      <dsp:txXfrm>
        <a:off x="15208509" y="3026434"/>
        <a:ext cx="2245832" cy="2245405"/>
      </dsp:txXfrm>
    </dsp:sp>
    <dsp:sp modelId="{65619FA4-7D4E-41F2-8CC4-5B0CDFD58583}">
      <dsp:nvSpPr>
        <dsp:cNvPr id="0" name=""/>
        <dsp:cNvSpPr/>
      </dsp:nvSpPr>
      <dsp:spPr>
        <a:xfrm rot="2700000">
          <a:off x="11287863" y="2507268"/>
          <a:ext cx="3367463" cy="336746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4CA88-A903-4EC5-A92C-C43B44A8F6EE}">
      <dsp:nvSpPr>
        <dsp:cNvPr id="0" name=""/>
        <dsp:cNvSpPr/>
      </dsp:nvSpPr>
      <dsp:spPr>
        <a:xfrm>
          <a:off x="11402380" y="2619393"/>
          <a:ext cx="3143807" cy="31438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4:</a:t>
          </a:r>
          <a:r>
            <a:rPr lang="en-US" sz="20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SME Reviews application. Scoring by CSIT/EDA</a:t>
          </a:r>
        </a:p>
      </dsp:txBody>
      <dsp:txXfrm>
        <a:off x="11850471" y="3068592"/>
        <a:ext cx="2245832" cy="2245405"/>
      </dsp:txXfrm>
    </dsp:sp>
    <dsp:sp modelId="{934B12E8-84CE-46AA-B257-306A6F2E1FD4}">
      <dsp:nvSpPr>
        <dsp:cNvPr id="0" name=""/>
        <dsp:cNvSpPr/>
      </dsp:nvSpPr>
      <dsp:spPr>
        <a:xfrm rot="2700000">
          <a:off x="7808884" y="2507268"/>
          <a:ext cx="3367463" cy="336746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5EE17-227F-4A9C-8DE2-E58A14EC1B45}">
      <dsp:nvSpPr>
        <dsp:cNvPr id="0" name=""/>
        <dsp:cNvSpPr/>
      </dsp:nvSpPr>
      <dsp:spPr>
        <a:xfrm>
          <a:off x="7921608" y="2619393"/>
          <a:ext cx="3143807" cy="31438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3: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Submit missing documents within ten (10) business days</a:t>
          </a:r>
        </a:p>
      </dsp:txBody>
      <dsp:txXfrm>
        <a:off x="8369699" y="3068592"/>
        <a:ext cx="2245832" cy="2245405"/>
      </dsp:txXfrm>
    </dsp:sp>
    <dsp:sp modelId="{74826FBF-296D-4C17-951A-BECE56EA063D}">
      <dsp:nvSpPr>
        <dsp:cNvPr id="0" name=""/>
        <dsp:cNvSpPr/>
      </dsp:nvSpPr>
      <dsp:spPr>
        <a:xfrm rot="2700000">
          <a:off x="4328112" y="2507268"/>
          <a:ext cx="3367463" cy="336746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3B5B-F045-4D57-912F-7DA612E6FC68}">
      <dsp:nvSpPr>
        <dsp:cNvPr id="0" name=""/>
        <dsp:cNvSpPr/>
      </dsp:nvSpPr>
      <dsp:spPr>
        <a:xfrm>
          <a:off x="4436057" y="2623511"/>
          <a:ext cx="3143807" cy="31438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2: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Document Completeness Review </a:t>
          </a:r>
        </a:p>
      </dsp:txBody>
      <dsp:txXfrm>
        <a:off x="4885941" y="3072710"/>
        <a:ext cx="2245832" cy="2245405"/>
      </dsp:txXfrm>
    </dsp:sp>
    <dsp:sp modelId="{BC0F04BF-F309-4CC7-9090-12821FDBB55E}">
      <dsp:nvSpPr>
        <dsp:cNvPr id="0" name=""/>
        <dsp:cNvSpPr/>
      </dsp:nvSpPr>
      <dsp:spPr>
        <a:xfrm rot="2700000">
          <a:off x="847339" y="2507268"/>
          <a:ext cx="3367463" cy="336746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6A68C-BAD3-49E2-AD16-3FBA4202089B}">
      <dsp:nvSpPr>
        <dsp:cNvPr id="0" name=""/>
        <dsp:cNvSpPr/>
      </dsp:nvSpPr>
      <dsp:spPr>
        <a:xfrm>
          <a:off x="960064" y="2619393"/>
          <a:ext cx="3143807" cy="31438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STEP 1: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Microsoft YaHei Light" panose="020B0502040204020203" pitchFamily="34" charset="-122"/>
              <a:ea typeface="Microsoft YaHei Light" panose="020B0502040204020203" pitchFamily="34" charset="-122"/>
            </a:rPr>
            <a:t>Complete Online Application </a:t>
          </a:r>
        </a:p>
      </dsp:txBody>
      <dsp:txXfrm>
        <a:off x="1409947" y="3068592"/>
        <a:ext cx="2245832" cy="2245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BBF67-EC2C-407F-A31F-EA3630FB3E3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1607-7010-432B-902F-9B666BA1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total budget for this relaunch is $375,180 for grant awards of up to $75,000 each so we expect to make 5 awards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B1607-7010-432B-902F-9B666BA1F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49731-7260-433B-BBF0-740DA9C5B3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95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587B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577A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0C7A-ADFB-534F-ACE9-C4BDBAE2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67728"/>
            <a:ext cx="15773400" cy="105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8926-B21B-4141-BD0C-65A081F6D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6858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E3E3B-E739-D446-B95D-14D08BCB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5C86C-F265-1548-8227-DAF032817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036643" y="154238"/>
            <a:ext cx="3251357" cy="15127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1399D1-ED08-4C42-A170-F6585C36AB02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57B9FA-FA63-2E49-924B-0D55E025B846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35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29D3-79FE-E846-B39A-F8F29ED1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71E22-D921-A141-854E-4FEDD1864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92876-8EA4-F741-BE7F-063BD85E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A0B65-9B5B-3A42-93C6-B125DE04E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36642" y="154238"/>
            <a:ext cx="3251358" cy="15127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677928-52E8-DC4F-8E26-B948F928B922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5DE773-16AD-E943-B2C3-614C81B9043E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5CA9-265F-6242-86E5-C281CA8A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7187-6BB8-844B-9A86-A4D2D5CCB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4920" y="1945810"/>
            <a:ext cx="7741920" cy="7319636"/>
          </a:xfr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E023B-072B-FA48-8AD2-E35C0230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5920" y="1945810"/>
            <a:ext cx="7741920" cy="7319636"/>
          </a:xfr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1595-56D3-1C46-A069-B77EEF99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56E2E4-8660-4049-B591-1697F97D2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36642" y="154238"/>
            <a:ext cx="3251358" cy="15127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4EEF4-6C73-4A41-B555-749448A55757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3A58B-EC34-8341-8CEE-E77457EE1746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9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59C4-3A8A-0D40-A8BD-E4A159F0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822009"/>
            <a:ext cx="15773400" cy="111933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28E2D-5A47-E44B-9643-FD6B30E54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8025293"/>
            <a:ext cx="7736681" cy="1235868"/>
          </a:xfrm>
        </p:spPr>
        <p:txBody>
          <a:bodyPr anchor="t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A03CD-29CE-5746-AD49-3D6A165A3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2477453"/>
            <a:ext cx="7736681" cy="55268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B5159-9347-0D42-B047-84FAB5BDD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8025293"/>
            <a:ext cx="7774782" cy="1235868"/>
          </a:xfrm>
        </p:spPr>
        <p:txBody>
          <a:bodyPr anchor="t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B3E04-7E90-FA49-A405-262A8173B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2477453"/>
            <a:ext cx="7774782" cy="55268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B4D99-F016-0E45-9426-E7CC5026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13B0C-43B0-BF46-B6BC-E046FD890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36642" y="154238"/>
            <a:ext cx="3251358" cy="15127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2C0C04-D909-0048-9404-457EA33D6474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5C87D7-4F52-664F-AFC8-94E22B72E42D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2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B107-CDCC-594B-A108-7746D778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67728"/>
            <a:ext cx="15773400" cy="105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8BF2C-6A6F-2340-8BB7-045A4AEE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D183-A1FB-1E4E-8F73-5C9712775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36642" y="154238"/>
            <a:ext cx="3251358" cy="15127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2D1A50-6E9C-2648-ACD4-A427D427FF65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FE312F-ECF1-2848-A50A-04113214DBF6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204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762CE-0D6B-BD43-8BAD-4362290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3A784-B19C-C441-9B8A-836CD7B9F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36642" y="154238"/>
            <a:ext cx="3251358" cy="151278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668A77-658C-094C-8591-F0BAB62A4F90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9BF6B8-B4FD-144F-B4A5-35CCADC83FC9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1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95B3-9B0E-B64D-BC14-153A11E6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293C-19B5-BF4B-9E9C-16A72B0E3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>
                <a:solidFill>
                  <a:schemeClr val="accent6">
                    <a:lumMod val="85000"/>
                    <a:lumOff val="15000"/>
                  </a:schemeClr>
                </a:solidFill>
              </a:defRPr>
            </a:lvl2pPr>
            <a:lvl3pPr>
              <a:defRPr sz="3600">
                <a:solidFill>
                  <a:schemeClr val="accent6">
                    <a:lumMod val="85000"/>
                    <a:lumOff val="15000"/>
                  </a:schemeClr>
                </a:solidFill>
              </a:defRPr>
            </a:lvl3pPr>
            <a:lvl4pPr>
              <a:defRPr sz="3000">
                <a:solidFill>
                  <a:schemeClr val="accent6">
                    <a:lumMod val="85000"/>
                    <a:lumOff val="15000"/>
                  </a:schemeClr>
                </a:solidFill>
              </a:defRPr>
            </a:lvl4pPr>
            <a:lvl5pPr>
              <a:defRPr sz="3000"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F4B49-6796-F14B-AB78-1C1D278FC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D1F89-F0EA-FD4E-BF5D-CD347A44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87D13-C5F2-E842-9309-637D4AC81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36642" y="154238"/>
            <a:ext cx="3251358" cy="15127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D1A22C-338E-B34C-A7D2-BF1808AC58A7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ACD909-E6F0-FB45-871B-96F556E4545B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043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B515-36F4-2044-B728-E3009A7E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B3E90-7F8D-1B40-B690-D8FEBFCAE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13C26-F63E-E646-9ABD-36BF76F4F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4E47B-5FF9-D640-808F-437E7568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863A2-C521-0E41-BCA1-9CBD9C9A8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36642" y="154238"/>
            <a:ext cx="3251358" cy="15127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057688-81EC-704D-959D-B76FB3D04F3B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9277E9-A34E-7049-87C5-C7D488AF2EB9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6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2A3F-2487-8E4A-A757-F26574CA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31141-3C64-2E4F-AC60-2EF37153E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A16A7-36FF-1042-9D73-4EB6F2E8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89856C-68F1-2C4F-B47D-3FD38C63D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5480380" y="8088419"/>
            <a:ext cx="3251358" cy="15127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FAB5B7-68CF-D943-8D8A-C33552BA047F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1756" y="506438"/>
            <a:ext cx="0" cy="7048865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D691D-488D-324E-A3E6-EB02CC6C7DBE}"/>
              </a:ext>
            </a:extLst>
          </p:cNvPr>
          <p:cNvCxnSpPr>
            <a:cxnSpLocks/>
          </p:cNvCxnSpPr>
          <p:nvPr userDrawn="1"/>
        </p:nvCxnSpPr>
        <p:spPr>
          <a:xfrm flipV="1">
            <a:off x="722729" y="506439"/>
            <a:ext cx="0" cy="9200268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06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098AF-3C8B-DA4F-BD47-9D328CD44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8B066-2A70-BF42-AE93-19887264E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485D3-E407-5348-8123-0BB02A42A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5480380" y="8088419"/>
            <a:ext cx="3251358" cy="15127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FA7D14-D82A-E647-A4F8-B4DBA24E30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1756" y="506438"/>
            <a:ext cx="0" cy="7048865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AF1441-4B9D-F941-84D0-F5FAAEF58BE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2729" y="506439"/>
            <a:ext cx="0" cy="9200268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43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587B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577A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1053" y="346529"/>
            <a:ext cx="2463200" cy="112812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3137" y="547877"/>
            <a:ext cx="14645005" cy="0"/>
          </a:xfrm>
          <a:custGeom>
            <a:avLst/>
            <a:gdLst/>
            <a:ahLst/>
            <a:cxnLst/>
            <a:rect l="l" t="t" r="r" b="b"/>
            <a:pathLst>
              <a:path w="14645005">
                <a:moveTo>
                  <a:pt x="0" y="0"/>
                </a:moveTo>
                <a:lnTo>
                  <a:pt x="14644496" y="0"/>
                </a:lnTo>
              </a:path>
            </a:pathLst>
          </a:custGeom>
          <a:ln w="38100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3137" y="9508997"/>
            <a:ext cx="16842740" cy="0"/>
          </a:xfrm>
          <a:custGeom>
            <a:avLst/>
            <a:gdLst/>
            <a:ahLst/>
            <a:cxnLst/>
            <a:rect l="l" t="t" r="r" b="b"/>
            <a:pathLst>
              <a:path w="16842740">
                <a:moveTo>
                  <a:pt x="0" y="0"/>
                </a:moveTo>
                <a:lnTo>
                  <a:pt x="16842485" y="0"/>
                </a:lnTo>
              </a:path>
            </a:pathLst>
          </a:custGeom>
          <a:ln w="38100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45121" y="1977046"/>
            <a:ext cx="15062835" cy="794385"/>
          </a:xfrm>
          <a:custGeom>
            <a:avLst/>
            <a:gdLst/>
            <a:ahLst/>
            <a:cxnLst/>
            <a:rect l="l" t="t" r="r" b="b"/>
            <a:pathLst>
              <a:path w="15062835" h="794385">
                <a:moveTo>
                  <a:pt x="15062696" y="0"/>
                </a:moveTo>
                <a:lnTo>
                  <a:pt x="9000109" y="0"/>
                </a:lnTo>
                <a:lnTo>
                  <a:pt x="0" y="0"/>
                </a:lnTo>
                <a:lnTo>
                  <a:pt x="0" y="794219"/>
                </a:lnTo>
                <a:lnTo>
                  <a:pt x="9000096" y="794219"/>
                </a:lnTo>
                <a:lnTo>
                  <a:pt x="15062696" y="794219"/>
                </a:lnTo>
                <a:lnTo>
                  <a:pt x="15062696" y="0"/>
                </a:lnTo>
                <a:close/>
              </a:path>
            </a:pathLst>
          </a:custGeom>
          <a:solidFill>
            <a:srgbClr val="83BC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5121" y="1977135"/>
            <a:ext cx="15062835" cy="0"/>
          </a:xfrm>
          <a:custGeom>
            <a:avLst/>
            <a:gdLst/>
            <a:ahLst/>
            <a:cxnLst/>
            <a:rect l="l" t="t" r="r" b="b"/>
            <a:pathLst>
              <a:path w="15062835">
                <a:moveTo>
                  <a:pt x="0" y="0"/>
                </a:moveTo>
                <a:lnTo>
                  <a:pt x="15062695" y="0"/>
                </a:lnTo>
              </a:path>
            </a:pathLst>
          </a:custGeom>
          <a:ln w="12700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882378" y="2012187"/>
            <a:ext cx="2113915" cy="338455"/>
          </a:xfrm>
          <a:custGeom>
            <a:avLst/>
            <a:gdLst/>
            <a:ahLst/>
            <a:cxnLst/>
            <a:rect l="l" t="t" r="r" b="b"/>
            <a:pathLst>
              <a:path w="2113915" h="338455">
                <a:moveTo>
                  <a:pt x="2113788" y="0"/>
                </a:moveTo>
                <a:lnTo>
                  <a:pt x="1606296" y="0"/>
                </a:lnTo>
                <a:lnTo>
                  <a:pt x="1539240" y="0"/>
                </a:lnTo>
                <a:lnTo>
                  <a:pt x="1409700" y="0"/>
                </a:lnTo>
                <a:lnTo>
                  <a:pt x="0" y="0"/>
                </a:lnTo>
                <a:lnTo>
                  <a:pt x="0" y="338328"/>
                </a:lnTo>
                <a:lnTo>
                  <a:pt x="1409700" y="338328"/>
                </a:lnTo>
                <a:lnTo>
                  <a:pt x="1539240" y="338328"/>
                </a:lnTo>
                <a:lnTo>
                  <a:pt x="1606296" y="338328"/>
                </a:lnTo>
                <a:lnTo>
                  <a:pt x="2113788" y="338328"/>
                </a:lnTo>
                <a:lnTo>
                  <a:pt x="21137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45121" y="3565575"/>
            <a:ext cx="15062835" cy="760730"/>
          </a:xfrm>
          <a:custGeom>
            <a:avLst/>
            <a:gdLst/>
            <a:ahLst/>
            <a:cxnLst/>
            <a:rect l="l" t="t" r="r" b="b"/>
            <a:pathLst>
              <a:path w="15062835" h="760729">
                <a:moveTo>
                  <a:pt x="15062696" y="0"/>
                </a:moveTo>
                <a:lnTo>
                  <a:pt x="9000109" y="0"/>
                </a:lnTo>
                <a:lnTo>
                  <a:pt x="0" y="0"/>
                </a:lnTo>
                <a:lnTo>
                  <a:pt x="0" y="760425"/>
                </a:lnTo>
                <a:lnTo>
                  <a:pt x="9000096" y="760425"/>
                </a:lnTo>
                <a:lnTo>
                  <a:pt x="15062696" y="760425"/>
                </a:lnTo>
                <a:lnTo>
                  <a:pt x="15062696" y="0"/>
                </a:lnTo>
                <a:close/>
              </a:path>
            </a:pathLst>
          </a:custGeom>
          <a:solidFill>
            <a:srgbClr val="83BC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45121" y="5361139"/>
            <a:ext cx="15062835" cy="959485"/>
          </a:xfrm>
          <a:custGeom>
            <a:avLst/>
            <a:gdLst/>
            <a:ahLst/>
            <a:cxnLst/>
            <a:rect l="l" t="t" r="r" b="b"/>
            <a:pathLst>
              <a:path w="15062835" h="959485">
                <a:moveTo>
                  <a:pt x="15062696" y="0"/>
                </a:moveTo>
                <a:lnTo>
                  <a:pt x="9000109" y="0"/>
                </a:lnTo>
                <a:lnTo>
                  <a:pt x="0" y="0"/>
                </a:lnTo>
                <a:lnTo>
                  <a:pt x="0" y="959396"/>
                </a:lnTo>
                <a:lnTo>
                  <a:pt x="9000096" y="959396"/>
                </a:lnTo>
                <a:lnTo>
                  <a:pt x="15062696" y="959396"/>
                </a:lnTo>
                <a:lnTo>
                  <a:pt x="15062696" y="0"/>
                </a:lnTo>
                <a:close/>
              </a:path>
            </a:pathLst>
          </a:custGeom>
          <a:solidFill>
            <a:srgbClr val="83BC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882378" y="5396102"/>
            <a:ext cx="1226820" cy="338455"/>
          </a:xfrm>
          <a:custGeom>
            <a:avLst/>
            <a:gdLst/>
            <a:ahLst/>
            <a:cxnLst/>
            <a:rect l="l" t="t" r="r" b="b"/>
            <a:pathLst>
              <a:path w="1226820" h="338454">
                <a:moveTo>
                  <a:pt x="1226820" y="0"/>
                </a:moveTo>
                <a:lnTo>
                  <a:pt x="1083564" y="0"/>
                </a:lnTo>
                <a:lnTo>
                  <a:pt x="0" y="0"/>
                </a:lnTo>
                <a:lnTo>
                  <a:pt x="0" y="338328"/>
                </a:lnTo>
                <a:lnTo>
                  <a:pt x="1083564" y="338328"/>
                </a:lnTo>
                <a:lnTo>
                  <a:pt x="1226820" y="338328"/>
                </a:lnTo>
                <a:lnTo>
                  <a:pt x="12268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45121" y="7354658"/>
            <a:ext cx="15062835" cy="959485"/>
          </a:xfrm>
          <a:custGeom>
            <a:avLst/>
            <a:gdLst/>
            <a:ahLst/>
            <a:cxnLst/>
            <a:rect l="l" t="t" r="r" b="b"/>
            <a:pathLst>
              <a:path w="15062835" h="959484">
                <a:moveTo>
                  <a:pt x="15062696" y="0"/>
                </a:moveTo>
                <a:lnTo>
                  <a:pt x="9000109" y="0"/>
                </a:lnTo>
                <a:lnTo>
                  <a:pt x="0" y="0"/>
                </a:lnTo>
                <a:lnTo>
                  <a:pt x="0" y="959396"/>
                </a:lnTo>
                <a:lnTo>
                  <a:pt x="9000096" y="959396"/>
                </a:lnTo>
                <a:lnTo>
                  <a:pt x="15062696" y="959396"/>
                </a:lnTo>
                <a:lnTo>
                  <a:pt x="15062696" y="0"/>
                </a:lnTo>
                <a:close/>
              </a:path>
            </a:pathLst>
          </a:custGeom>
          <a:solidFill>
            <a:srgbClr val="83BC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882378" y="7389748"/>
            <a:ext cx="1784985" cy="338455"/>
          </a:xfrm>
          <a:custGeom>
            <a:avLst/>
            <a:gdLst/>
            <a:ahLst/>
            <a:cxnLst/>
            <a:rect l="l" t="t" r="r" b="b"/>
            <a:pathLst>
              <a:path w="1784984" h="338454">
                <a:moveTo>
                  <a:pt x="137147" y="0"/>
                </a:moveTo>
                <a:lnTo>
                  <a:pt x="0" y="0"/>
                </a:lnTo>
                <a:lnTo>
                  <a:pt x="0" y="338328"/>
                </a:lnTo>
                <a:lnTo>
                  <a:pt x="137147" y="338328"/>
                </a:lnTo>
                <a:lnTo>
                  <a:pt x="137147" y="0"/>
                </a:lnTo>
                <a:close/>
              </a:path>
              <a:path w="1784984" h="338454">
                <a:moveTo>
                  <a:pt x="1784604" y="0"/>
                </a:moveTo>
                <a:lnTo>
                  <a:pt x="345948" y="0"/>
                </a:lnTo>
                <a:lnTo>
                  <a:pt x="280416" y="0"/>
                </a:lnTo>
                <a:lnTo>
                  <a:pt x="137160" y="0"/>
                </a:lnTo>
                <a:lnTo>
                  <a:pt x="137160" y="338328"/>
                </a:lnTo>
                <a:lnTo>
                  <a:pt x="280416" y="338328"/>
                </a:lnTo>
                <a:lnTo>
                  <a:pt x="345948" y="338328"/>
                </a:lnTo>
                <a:lnTo>
                  <a:pt x="1784604" y="338328"/>
                </a:lnTo>
                <a:lnTo>
                  <a:pt x="178460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45121" y="1474216"/>
            <a:ext cx="15062835" cy="0"/>
          </a:xfrm>
          <a:custGeom>
            <a:avLst/>
            <a:gdLst/>
            <a:ahLst/>
            <a:cxnLst/>
            <a:rect l="l" t="t" r="r" b="b"/>
            <a:pathLst>
              <a:path w="15062835">
                <a:moveTo>
                  <a:pt x="0" y="0"/>
                </a:moveTo>
                <a:lnTo>
                  <a:pt x="15062695" y="0"/>
                </a:lnTo>
              </a:path>
            </a:pathLst>
          </a:custGeom>
          <a:ln w="12700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45121" y="9365627"/>
            <a:ext cx="15062835" cy="0"/>
          </a:xfrm>
          <a:custGeom>
            <a:avLst/>
            <a:gdLst/>
            <a:ahLst/>
            <a:cxnLst/>
            <a:rect l="l" t="t" r="r" b="b"/>
            <a:pathLst>
              <a:path w="15062835">
                <a:moveTo>
                  <a:pt x="0" y="0"/>
                </a:moveTo>
                <a:lnTo>
                  <a:pt x="15062695" y="0"/>
                </a:lnTo>
              </a:path>
            </a:pathLst>
          </a:custGeom>
          <a:ln w="12700">
            <a:solidFill>
              <a:srgbClr val="83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587B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587B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39C4-7299-5340-8EE5-6C8AEA9B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9E1C12-9BA5-3C41-9E99-62FAE246C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214" y="5263281"/>
            <a:ext cx="10972800" cy="2772525"/>
          </a:xfrm>
        </p:spPr>
        <p:txBody>
          <a:bodyPr anchor="b"/>
          <a:lstStyle>
            <a:lvl1pPr>
              <a:defRPr b="1">
                <a:solidFill>
                  <a:srgbClr val="00597B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FF9DEF0-4C9A-AC41-9BA2-C90532A62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214" y="8073383"/>
            <a:ext cx="10972800" cy="954197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00597B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16BFD-7ECF-474B-B0A8-C31EE3BCB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3706" y="534282"/>
            <a:ext cx="10972800" cy="5105400"/>
          </a:xfrm>
          <a:prstGeom prst="rect">
            <a:avLst/>
          </a:prstGeom>
          <a:effectLst>
            <a:outerShdw blurRad="101600" dist="50800" dir="6660000" algn="ctr" rotWithShape="0">
              <a:schemeClr val="tx2">
                <a:alpha val="0"/>
              </a:schemeClr>
            </a:outerShdw>
          </a:effectLst>
        </p:spPr>
      </p:pic>
      <p:sp>
        <p:nvSpPr>
          <p:cNvPr id="23" name="Chord 22">
            <a:extLst>
              <a:ext uri="{FF2B5EF4-FFF2-40B4-BE49-F238E27FC236}">
                <a16:creationId xmlns:a16="http://schemas.microsoft.com/office/drawing/2014/main" id="{2A90FFDB-CBB6-3449-8694-9CC50CA0E59A}"/>
              </a:ext>
            </a:extLst>
          </p:cNvPr>
          <p:cNvSpPr/>
          <p:nvPr userDrawn="1"/>
        </p:nvSpPr>
        <p:spPr>
          <a:xfrm rot="1339911">
            <a:off x="12336517" y="683639"/>
            <a:ext cx="8680160" cy="8680160"/>
          </a:xfrm>
          <a:prstGeom prst="chor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179" t="-14860" r="-26602" b="-15213"/>
            </a:stretch>
          </a:blipFill>
          <a:ln>
            <a:noFill/>
          </a:ln>
          <a:effectLst>
            <a:outerShdw blurRad="711200" dist="127000" dir="11400000" sx="104000" sy="104000" algn="tr" rotWithShape="0">
              <a:schemeClr val="tx2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48347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39C4-7299-5340-8EE5-6C8AEA9B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9E1C12-9BA5-3C41-9E99-62FAE246C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214" y="5263281"/>
            <a:ext cx="10972800" cy="2772525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FF9DEF0-4C9A-AC41-9BA2-C90532A62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214" y="8073383"/>
            <a:ext cx="10972800" cy="954197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16BFD-7ECF-474B-B0A8-C31EE3BCB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13706" y="534282"/>
            <a:ext cx="10972800" cy="5105400"/>
          </a:xfrm>
          <a:prstGeom prst="rect">
            <a:avLst/>
          </a:prstGeom>
          <a:effectLst/>
        </p:spPr>
      </p:pic>
      <p:sp>
        <p:nvSpPr>
          <p:cNvPr id="23" name="Chord 22">
            <a:extLst>
              <a:ext uri="{FF2B5EF4-FFF2-40B4-BE49-F238E27FC236}">
                <a16:creationId xmlns:a16="http://schemas.microsoft.com/office/drawing/2014/main" id="{2A90FFDB-CBB6-3449-8694-9CC50CA0E59A}"/>
              </a:ext>
            </a:extLst>
          </p:cNvPr>
          <p:cNvSpPr/>
          <p:nvPr userDrawn="1"/>
        </p:nvSpPr>
        <p:spPr>
          <a:xfrm rot="1339911">
            <a:off x="12336517" y="683639"/>
            <a:ext cx="8680160" cy="8680160"/>
          </a:xfrm>
          <a:prstGeom prst="chord">
            <a:avLst/>
          </a:prstGeom>
          <a:blipFill>
            <a:blip r:embed="rId3"/>
            <a:stretch>
              <a:fillRect l="-10415" t="-14775" r="-27414" b="-14828"/>
            </a:stretch>
          </a:blipFill>
          <a:ln>
            <a:noFill/>
          </a:ln>
          <a:effectLst>
            <a:outerShdw blurRad="711200" dist="127000" dir="11400000" sx="104000" sy="104000" algn="tr" rotWithShape="0">
              <a:schemeClr val="tx2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0553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0C7A-ADFB-534F-ACE9-C4BDBAE2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67728"/>
            <a:ext cx="15773400" cy="105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8926-B21B-4141-BD0C-65A081F6D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 marL="685800" indent="0">
              <a:buNone/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E3E3B-E739-D446-B95D-14D08BCB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5C86C-F265-1548-8227-DAF032817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36642" y="154238"/>
            <a:ext cx="3251358" cy="15127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1399D1-ED08-4C42-A170-F6585C36AB02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57B9FA-FA63-2E49-924B-0D55E025B846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2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0C7A-ADFB-534F-ACE9-C4BDBAE2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67728"/>
            <a:ext cx="15773400" cy="105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8926-B21B-4141-BD0C-65A081F6D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6858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E3E3B-E739-D446-B95D-14D08BCB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5C86C-F265-1548-8227-DAF032817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036643" y="154238"/>
            <a:ext cx="3251357" cy="15127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1399D1-ED08-4C42-A170-F6585C36AB02}"/>
              </a:ext>
            </a:extLst>
          </p:cNvPr>
          <p:cNvCxnSpPr/>
          <p:nvPr userDrawn="1"/>
        </p:nvCxnSpPr>
        <p:spPr>
          <a:xfrm>
            <a:off x="722729" y="547688"/>
            <a:ext cx="14644467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57B9FA-FA63-2E49-924B-0D55E025B846}"/>
              </a:ext>
            </a:extLst>
          </p:cNvPr>
          <p:cNvCxnSpPr>
            <a:cxnSpLocks/>
          </p:cNvCxnSpPr>
          <p:nvPr userDrawn="1"/>
        </p:nvCxnSpPr>
        <p:spPr>
          <a:xfrm>
            <a:off x="722729" y="9508955"/>
            <a:ext cx="16842545" cy="0"/>
          </a:xfrm>
          <a:prstGeom prst="line">
            <a:avLst/>
          </a:prstGeom>
          <a:ln w="381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504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37307" y="153923"/>
            <a:ext cx="3250692" cy="151333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23137" y="547878"/>
            <a:ext cx="14645005" cy="0"/>
          </a:xfrm>
          <a:custGeom>
            <a:avLst/>
            <a:gdLst/>
            <a:ahLst/>
            <a:cxnLst/>
            <a:rect l="l" t="t" r="r" b="b"/>
            <a:pathLst>
              <a:path w="14645005">
                <a:moveTo>
                  <a:pt x="0" y="0"/>
                </a:moveTo>
                <a:lnTo>
                  <a:pt x="14644496" y="0"/>
                </a:lnTo>
              </a:path>
            </a:pathLst>
          </a:custGeom>
          <a:ln w="38100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3137" y="9508997"/>
            <a:ext cx="16842740" cy="0"/>
          </a:xfrm>
          <a:custGeom>
            <a:avLst/>
            <a:gdLst/>
            <a:ahLst/>
            <a:cxnLst/>
            <a:rect l="l" t="t" r="r" b="b"/>
            <a:pathLst>
              <a:path w="16842740">
                <a:moveTo>
                  <a:pt x="0" y="0"/>
                </a:moveTo>
                <a:lnTo>
                  <a:pt x="16842485" y="0"/>
                </a:lnTo>
              </a:path>
            </a:pathLst>
          </a:custGeom>
          <a:ln w="38100">
            <a:solidFill>
              <a:srgbClr val="84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287" y="653922"/>
            <a:ext cx="1668942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587B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56528" y="1950933"/>
            <a:ext cx="11744960" cy="211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577A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7D815-A555-8F45-BFE3-2F0F8A77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67728"/>
            <a:ext cx="1577340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C1944-8A0D-1E48-9F0C-7DEF86367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935481"/>
            <a:ext cx="15773400" cy="732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F1D98-7E9E-A44C-8027-03DE37AFF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B3AE-6B61-4C43-B281-A65201C4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sitfoodagr@njcsit.g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sitfoodagr@njcsit.gov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0"/>
            <a:ext cx="18272760" cy="7352030"/>
          </a:xfrm>
          <a:custGeom>
            <a:avLst/>
            <a:gdLst/>
            <a:ahLst/>
            <a:cxnLst/>
            <a:rect l="l" t="t" r="r" b="b"/>
            <a:pathLst>
              <a:path w="18272760" h="7352030">
                <a:moveTo>
                  <a:pt x="18272760" y="0"/>
                </a:moveTo>
                <a:lnTo>
                  <a:pt x="0" y="0"/>
                </a:lnTo>
                <a:lnTo>
                  <a:pt x="0" y="7351776"/>
                </a:lnTo>
                <a:lnTo>
                  <a:pt x="18272760" y="7351776"/>
                </a:lnTo>
                <a:lnTo>
                  <a:pt x="1827276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5895" y="2843796"/>
            <a:ext cx="1539621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5" dirty="0"/>
              <a:t>Food</a:t>
            </a:r>
            <a:r>
              <a:rPr spc="165" dirty="0"/>
              <a:t> </a:t>
            </a:r>
            <a:r>
              <a:rPr spc="60" dirty="0"/>
              <a:t>and</a:t>
            </a:r>
            <a:r>
              <a:rPr spc="180" dirty="0"/>
              <a:t> </a:t>
            </a:r>
            <a:r>
              <a:rPr spc="75" dirty="0"/>
              <a:t>Agriculture</a:t>
            </a:r>
            <a:r>
              <a:rPr spc="175" dirty="0"/>
              <a:t> </a:t>
            </a:r>
            <a:r>
              <a:rPr spc="55" dirty="0"/>
              <a:t>R&amp;D</a:t>
            </a:r>
            <a:r>
              <a:rPr spc="145" dirty="0"/>
              <a:t> </a:t>
            </a:r>
            <a:r>
              <a:rPr spc="70" dirty="0"/>
              <a:t>Pilot</a:t>
            </a:r>
            <a:r>
              <a:rPr spc="160" dirty="0"/>
              <a:t> </a:t>
            </a:r>
            <a:r>
              <a:rPr spc="65" dirty="0"/>
              <a:t>Seed</a:t>
            </a:r>
            <a:r>
              <a:rPr spc="180" dirty="0"/>
              <a:t> </a:t>
            </a:r>
            <a:r>
              <a:rPr spc="60" dirty="0"/>
              <a:t>Grant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33401" y="8148066"/>
            <a:ext cx="5064125" cy="110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55"/>
              </a:lnSpc>
              <a:spcBef>
                <a:spcPts val="100"/>
              </a:spcBef>
            </a:pPr>
            <a:r>
              <a:rPr sz="4200" b="0" spc="-25" dirty="0">
                <a:solidFill>
                  <a:srgbClr val="00587B"/>
                </a:solidFill>
                <a:latin typeface="Segoe UI Semilight"/>
                <a:cs typeface="Segoe UI Semilight"/>
              </a:rPr>
              <a:t>Informational</a:t>
            </a:r>
            <a:r>
              <a:rPr sz="4200" b="0" spc="-200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4200" b="0" spc="-35" dirty="0">
                <a:solidFill>
                  <a:srgbClr val="00587B"/>
                </a:solidFill>
                <a:latin typeface="Segoe UI Semilight"/>
                <a:cs typeface="Segoe UI Semilight"/>
              </a:rPr>
              <a:t>Webinar</a:t>
            </a:r>
            <a:endParaRPr sz="4200" dirty="0">
              <a:latin typeface="Segoe UI Semilight"/>
              <a:cs typeface="Segoe UI Semilight"/>
            </a:endParaRPr>
          </a:p>
          <a:p>
            <a:pPr marL="895985" algn="ctr">
              <a:lnSpc>
                <a:spcPts val="3515"/>
              </a:lnSpc>
            </a:pPr>
            <a:r>
              <a:rPr lang="en-US" sz="3000" b="0" dirty="0">
                <a:solidFill>
                  <a:srgbClr val="84BD42"/>
                </a:solidFill>
                <a:latin typeface="Segoe UI Semilight"/>
                <a:cs typeface="Segoe UI Semilight"/>
              </a:rPr>
              <a:t>March 8, 2024</a:t>
            </a:r>
            <a:endParaRPr sz="3000" dirty="0">
              <a:latin typeface="Segoe UI Semilight"/>
              <a:cs typeface="Segoe UI Semi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4647" y="326136"/>
            <a:ext cx="4974336" cy="2459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DFAD23-A35A-41FE-A010-6050FA4E2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4015395"/>
            <a:ext cx="18272760" cy="4230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525" y="1680717"/>
            <a:ext cx="11311890" cy="566420"/>
            <a:chOff x="906525" y="1680717"/>
            <a:chExt cx="11311890" cy="566420"/>
          </a:xfrm>
        </p:grpSpPr>
        <p:sp>
          <p:nvSpPr>
            <p:cNvPr id="3" name="object 3"/>
            <p:cNvSpPr/>
            <p:nvPr/>
          </p:nvSpPr>
          <p:spPr>
            <a:xfrm>
              <a:off x="912875" y="1687067"/>
              <a:ext cx="11299190" cy="553720"/>
            </a:xfrm>
            <a:custGeom>
              <a:avLst/>
              <a:gdLst/>
              <a:ahLst/>
              <a:cxnLst/>
              <a:rect l="l" t="t" r="r" b="b"/>
              <a:pathLst>
                <a:path w="11299190" h="553719">
                  <a:moveTo>
                    <a:pt x="11022330" y="0"/>
                  </a:moveTo>
                  <a:lnTo>
                    <a:pt x="0" y="0"/>
                  </a:lnTo>
                  <a:lnTo>
                    <a:pt x="0" y="553211"/>
                  </a:lnTo>
                  <a:lnTo>
                    <a:pt x="11022330" y="553211"/>
                  </a:lnTo>
                  <a:lnTo>
                    <a:pt x="11298936" y="276605"/>
                  </a:lnTo>
                  <a:lnTo>
                    <a:pt x="11022330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75" y="1687067"/>
              <a:ext cx="11299190" cy="553720"/>
            </a:xfrm>
            <a:custGeom>
              <a:avLst/>
              <a:gdLst/>
              <a:ahLst/>
              <a:cxnLst/>
              <a:rect l="l" t="t" r="r" b="b"/>
              <a:pathLst>
                <a:path w="11299190" h="553719">
                  <a:moveTo>
                    <a:pt x="0" y="0"/>
                  </a:moveTo>
                  <a:lnTo>
                    <a:pt x="11022330" y="0"/>
                  </a:lnTo>
                  <a:lnTo>
                    <a:pt x="11298936" y="276605"/>
                  </a:lnTo>
                  <a:lnTo>
                    <a:pt x="11022330" y="553211"/>
                  </a:lnTo>
                  <a:lnTo>
                    <a:pt x="0" y="55321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5675" y="694435"/>
            <a:ext cx="86252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77A"/>
                </a:solidFill>
              </a:rPr>
              <a:t>Required</a:t>
            </a:r>
            <a:r>
              <a:rPr spc="-235" dirty="0">
                <a:solidFill>
                  <a:srgbClr val="00577A"/>
                </a:solidFill>
              </a:rPr>
              <a:t> </a:t>
            </a:r>
            <a:r>
              <a:rPr spc="-10" dirty="0">
                <a:solidFill>
                  <a:srgbClr val="00577A"/>
                </a:solidFill>
              </a:rPr>
              <a:t>documentation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7140" y="1560770"/>
            <a:ext cx="15846425" cy="6919842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919"/>
              </a:spcBef>
            </a:pP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What</a:t>
            </a:r>
            <a:r>
              <a:rPr sz="36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should</a:t>
            </a:r>
            <a:r>
              <a:rPr sz="3600" b="1" spc="-5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I</a:t>
            </a:r>
            <a:r>
              <a:rPr sz="36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submit?</a:t>
            </a:r>
            <a:endParaRPr sz="3600" dirty="0">
              <a:latin typeface="Segoe UI Semibold"/>
              <a:cs typeface="Segoe UI Semibold"/>
            </a:endParaRPr>
          </a:p>
          <a:p>
            <a:pPr marL="592455" indent="-572135">
              <a:lnSpc>
                <a:spcPts val="4270"/>
              </a:lnSpc>
              <a:spcBef>
                <a:spcPts val="815"/>
              </a:spcBef>
              <a:buFont typeface="Wingdings"/>
              <a:buChar char=""/>
              <a:tabLst>
                <a:tab pos="59309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Proof</a:t>
            </a:r>
            <a:r>
              <a:rPr sz="3600" b="0" spc="-10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6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Concept</a:t>
            </a:r>
            <a:endParaRPr sz="3600" dirty="0">
              <a:latin typeface="Segoe UI Semilight"/>
              <a:cs typeface="Segoe UI Semilight"/>
            </a:endParaRPr>
          </a:p>
          <a:p>
            <a:pPr marL="592455" indent="-572135">
              <a:lnSpc>
                <a:spcPts val="4105"/>
              </a:lnSpc>
              <a:buFont typeface="Wingdings"/>
              <a:buChar char=""/>
              <a:tabLst>
                <a:tab pos="59309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Budget</a:t>
            </a:r>
            <a:r>
              <a:rPr sz="36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6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Milestone</a:t>
            </a:r>
            <a:r>
              <a:rPr sz="36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Document</a:t>
            </a:r>
            <a:endParaRPr sz="3600" dirty="0">
              <a:latin typeface="Segoe UI Semilight"/>
              <a:cs typeface="Segoe UI Semilight"/>
            </a:endParaRPr>
          </a:p>
          <a:p>
            <a:pPr marL="592455" indent="-572135">
              <a:lnSpc>
                <a:spcPts val="3900"/>
              </a:lnSpc>
              <a:buFont typeface="Wingdings"/>
              <a:buChar char=""/>
              <a:tabLst>
                <a:tab pos="59309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Employee</a:t>
            </a:r>
            <a:r>
              <a:rPr sz="36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Information</a:t>
            </a:r>
            <a:endParaRPr sz="3600" dirty="0">
              <a:latin typeface="Segoe UI Semilight"/>
              <a:cs typeface="Segoe UI Semilight"/>
            </a:endParaRPr>
          </a:p>
          <a:p>
            <a:pPr marL="592455" indent="-572135">
              <a:lnSpc>
                <a:spcPts val="3875"/>
              </a:lnSpc>
              <a:buFont typeface="Wingdings"/>
              <a:buChar char=""/>
              <a:tabLst>
                <a:tab pos="59309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Summary</a:t>
            </a:r>
            <a:r>
              <a:rPr sz="36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6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most</a:t>
            </a:r>
            <a:r>
              <a:rPr sz="36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recent</a:t>
            </a:r>
            <a:r>
              <a:rPr sz="36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Internal</a:t>
            </a:r>
            <a:r>
              <a:rPr sz="36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Payroll</a:t>
            </a:r>
            <a:endParaRPr sz="3600" dirty="0">
              <a:latin typeface="Segoe UI Semilight"/>
              <a:cs typeface="Segoe UI Semilight"/>
            </a:endParaRPr>
          </a:p>
          <a:p>
            <a:pPr marL="592455" indent="-572135">
              <a:lnSpc>
                <a:spcPts val="3875"/>
              </a:lnSpc>
              <a:buFont typeface="Wingdings"/>
              <a:buChar char=""/>
              <a:tabLst>
                <a:tab pos="59309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Most</a:t>
            </a:r>
            <a:r>
              <a:rPr sz="36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recent</a:t>
            </a:r>
            <a:r>
              <a:rPr sz="36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Company</a:t>
            </a:r>
            <a:r>
              <a:rPr sz="36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tax</a:t>
            </a:r>
            <a:r>
              <a:rPr sz="36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filing</a:t>
            </a:r>
            <a:endParaRPr sz="3600" dirty="0">
              <a:latin typeface="Segoe UI Semilight"/>
              <a:cs typeface="Segoe UI Semilight"/>
            </a:endParaRPr>
          </a:p>
          <a:p>
            <a:pPr marL="592455" indent="-572135">
              <a:lnSpc>
                <a:spcPts val="3875"/>
              </a:lnSpc>
              <a:buFont typeface="Wingdings"/>
              <a:buChar char=""/>
              <a:tabLst>
                <a:tab pos="59309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r>
              <a:rPr sz="36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Tax</a:t>
            </a:r>
            <a:r>
              <a:rPr sz="36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Clearance</a:t>
            </a:r>
            <a:r>
              <a:rPr sz="36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Certificate</a:t>
            </a:r>
            <a:r>
              <a:rPr sz="36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(CSIT)</a:t>
            </a:r>
            <a:endParaRPr sz="3600" dirty="0">
              <a:latin typeface="Segoe UI Semilight"/>
              <a:cs typeface="Segoe UI Semilight"/>
            </a:endParaRPr>
          </a:p>
          <a:p>
            <a:pPr marL="592455" indent="-572135">
              <a:lnSpc>
                <a:spcPts val="3850"/>
              </a:lnSpc>
              <a:buFont typeface="Wingdings"/>
              <a:buChar char=""/>
              <a:tabLst>
                <a:tab pos="59309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Minority/Woman/</a:t>
            </a:r>
            <a:r>
              <a:rPr sz="36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Veteran</a:t>
            </a:r>
            <a:r>
              <a:rPr sz="36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Owned</a:t>
            </a:r>
            <a:r>
              <a:rPr sz="36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Business</a:t>
            </a:r>
            <a:r>
              <a:rPr sz="36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r>
              <a:rPr sz="36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Certification</a:t>
            </a:r>
            <a:r>
              <a:rPr sz="36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(if</a:t>
            </a:r>
            <a:r>
              <a:rPr sz="36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applicable)</a:t>
            </a:r>
            <a:endParaRPr sz="3600" dirty="0">
              <a:latin typeface="Segoe UI Semilight"/>
              <a:cs typeface="Segoe UI Semilight"/>
            </a:endParaRPr>
          </a:p>
          <a:p>
            <a:pPr marL="592455" indent="-572135">
              <a:lnSpc>
                <a:spcPts val="3850"/>
              </a:lnSpc>
              <a:buFont typeface="Wingdings"/>
              <a:buChar char=""/>
              <a:tabLst>
                <a:tab pos="59309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Signed</a:t>
            </a:r>
            <a:r>
              <a:rPr sz="36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Application</a:t>
            </a:r>
            <a:r>
              <a:rPr sz="36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Certification</a:t>
            </a:r>
            <a:endParaRPr lang="en-US" sz="3600" b="0" spc="-10" dirty="0">
              <a:solidFill>
                <a:srgbClr val="00577A"/>
              </a:solidFill>
              <a:latin typeface="Segoe UI Semilight"/>
              <a:cs typeface="Segoe UI Semilight"/>
            </a:endParaRPr>
          </a:p>
          <a:p>
            <a:pPr marL="592455" indent="-572135">
              <a:lnSpc>
                <a:spcPts val="3850"/>
              </a:lnSpc>
              <a:buFont typeface="Wingdings"/>
              <a:buChar char=""/>
              <a:tabLst>
                <a:tab pos="593090" algn="l"/>
              </a:tabLst>
            </a:pPr>
            <a:r>
              <a:rPr lang="en-US"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Executed</a:t>
            </a:r>
            <a:r>
              <a:rPr lang="en-US"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lang="en-US"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license</a:t>
            </a:r>
            <a:r>
              <a:rPr lang="en-US" sz="36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lang="en-US"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agreement</a:t>
            </a:r>
            <a:r>
              <a:rPr lang="en-US" sz="36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lang="en-US"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with</a:t>
            </a:r>
            <a:r>
              <a:rPr lang="en-US" sz="36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lang="en-US"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university (if applicable)</a:t>
            </a:r>
            <a:endParaRPr sz="3600" dirty="0">
              <a:latin typeface="Segoe UI Semilight"/>
              <a:cs typeface="Segoe UI Semilight"/>
            </a:endParaRPr>
          </a:p>
          <a:p>
            <a:pPr marL="592455" indent="-572135">
              <a:lnSpc>
                <a:spcPts val="3960"/>
              </a:lnSpc>
              <a:buFont typeface="Wingdings"/>
              <a:buChar char=""/>
              <a:tabLst>
                <a:tab pos="59309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Complete</a:t>
            </a:r>
            <a:r>
              <a:rPr sz="36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CSIT</a:t>
            </a:r>
            <a:r>
              <a:rPr sz="36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Legal</a:t>
            </a:r>
            <a:r>
              <a:rPr sz="36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Debarment</a:t>
            </a:r>
            <a:r>
              <a:rPr sz="36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Questionnair</a:t>
            </a:r>
            <a:r>
              <a:rPr lang="en-US"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e</a:t>
            </a:r>
            <a:endParaRPr sz="3600" dirty="0">
              <a:latin typeface="Segoe UI Semilight"/>
              <a:cs typeface="Segoe UI Semilight"/>
            </a:endParaRPr>
          </a:p>
          <a:p>
            <a:pPr marL="583565" indent="-571500">
              <a:lnSpc>
                <a:spcPts val="3850"/>
              </a:lnSpc>
              <a:buFont typeface="Wingdings"/>
              <a:buChar char=""/>
              <a:tabLst>
                <a:tab pos="584200" algn="l"/>
              </a:tabLst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For</a:t>
            </a:r>
            <a:r>
              <a:rPr sz="36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companies</a:t>
            </a:r>
            <a:r>
              <a:rPr sz="36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with</a:t>
            </a:r>
            <a:r>
              <a:rPr sz="36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6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dba</a:t>
            </a:r>
            <a:r>
              <a:rPr sz="36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“doing</a:t>
            </a:r>
            <a:r>
              <a:rPr sz="36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business</a:t>
            </a:r>
            <a:r>
              <a:rPr sz="36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as”,</a:t>
            </a:r>
            <a:r>
              <a:rPr sz="36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CSIT</a:t>
            </a:r>
            <a:r>
              <a:rPr sz="36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requires</a:t>
            </a:r>
            <a:r>
              <a:rPr sz="36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proof</a:t>
            </a:r>
            <a:r>
              <a:rPr sz="36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6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endParaRPr sz="3600" dirty="0">
              <a:latin typeface="Segoe UI Semilight"/>
              <a:cs typeface="Segoe UI Semilight"/>
            </a:endParaRPr>
          </a:p>
          <a:p>
            <a:pPr marL="583565">
              <a:lnSpc>
                <a:spcPct val="100000"/>
              </a:lnSpc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registration</a:t>
            </a:r>
            <a:r>
              <a:rPr sz="36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reflecting</a:t>
            </a:r>
            <a:r>
              <a:rPr sz="36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6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same.</a:t>
            </a:r>
            <a:endParaRPr sz="36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17705" cy="2407920"/>
            <a:chOff x="0" y="0"/>
            <a:chExt cx="12117705" cy="2407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636519" cy="24079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3816" y="1392936"/>
              <a:ext cx="11297920" cy="554990"/>
            </a:xfrm>
            <a:custGeom>
              <a:avLst/>
              <a:gdLst/>
              <a:ahLst/>
              <a:cxnLst/>
              <a:rect l="l" t="t" r="r" b="b"/>
              <a:pathLst>
                <a:path w="11297920" h="554989">
                  <a:moveTo>
                    <a:pt x="11020043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1020043" y="554736"/>
                  </a:lnTo>
                  <a:lnTo>
                    <a:pt x="11297412" y="277368"/>
                  </a:lnTo>
                  <a:lnTo>
                    <a:pt x="11020043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3816" y="1392936"/>
              <a:ext cx="11297920" cy="554990"/>
            </a:xfrm>
            <a:custGeom>
              <a:avLst/>
              <a:gdLst/>
              <a:ahLst/>
              <a:cxnLst/>
              <a:rect l="l" t="t" r="r" b="b"/>
              <a:pathLst>
                <a:path w="11297920" h="554989">
                  <a:moveTo>
                    <a:pt x="0" y="0"/>
                  </a:moveTo>
                  <a:lnTo>
                    <a:pt x="11020043" y="0"/>
                  </a:lnTo>
                  <a:lnTo>
                    <a:pt x="11297412" y="277368"/>
                  </a:lnTo>
                  <a:lnTo>
                    <a:pt x="11020043" y="554736"/>
                  </a:lnTo>
                  <a:lnTo>
                    <a:pt x="0" y="55473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2289" y="484123"/>
            <a:ext cx="47212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577A"/>
                </a:solidFill>
              </a:rPr>
              <a:t>Scoring</a:t>
            </a:r>
            <a:r>
              <a:rPr sz="5400" spc="-15" dirty="0">
                <a:solidFill>
                  <a:srgbClr val="00577A"/>
                </a:solidFill>
              </a:rPr>
              <a:t> </a:t>
            </a:r>
            <a:r>
              <a:rPr sz="5400" spc="-10" dirty="0">
                <a:solidFill>
                  <a:srgbClr val="00577A"/>
                </a:solidFill>
              </a:rPr>
              <a:t>criteria</a:t>
            </a:r>
            <a:endParaRPr sz="5400"/>
          </a:p>
        </p:txBody>
      </p:sp>
      <p:grpSp>
        <p:nvGrpSpPr>
          <p:cNvPr id="7" name="object 7"/>
          <p:cNvGrpSpPr/>
          <p:nvPr/>
        </p:nvGrpSpPr>
        <p:grpSpPr>
          <a:xfrm>
            <a:off x="851661" y="5184394"/>
            <a:ext cx="11310620" cy="567690"/>
            <a:chOff x="851661" y="5184394"/>
            <a:chExt cx="11310620" cy="567690"/>
          </a:xfrm>
        </p:grpSpPr>
        <p:sp>
          <p:nvSpPr>
            <p:cNvPr id="8" name="object 8"/>
            <p:cNvSpPr/>
            <p:nvPr/>
          </p:nvSpPr>
          <p:spPr>
            <a:xfrm>
              <a:off x="858011" y="5190744"/>
              <a:ext cx="11297920" cy="554990"/>
            </a:xfrm>
            <a:custGeom>
              <a:avLst/>
              <a:gdLst/>
              <a:ahLst/>
              <a:cxnLst/>
              <a:rect l="l" t="t" r="r" b="b"/>
              <a:pathLst>
                <a:path w="11297920" h="554989">
                  <a:moveTo>
                    <a:pt x="11020044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11020044" y="554735"/>
                  </a:lnTo>
                  <a:lnTo>
                    <a:pt x="11297412" y="277367"/>
                  </a:lnTo>
                  <a:lnTo>
                    <a:pt x="11020044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8011" y="5190744"/>
              <a:ext cx="11297920" cy="554990"/>
            </a:xfrm>
            <a:custGeom>
              <a:avLst/>
              <a:gdLst/>
              <a:ahLst/>
              <a:cxnLst/>
              <a:rect l="l" t="t" r="r" b="b"/>
              <a:pathLst>
                <a:path w="11297920" h="554989">
                  <a:moveTo>
                    <a:pt x="0" y="0"/>
                  </a:moveTo>
                  <a:lnTo>
                    <a:pt x="11020044" y="0"/>
                  </a:lnTo>
                  <a:lnTo>
                    <a:pt x="11297412" y="277367"/>
                  </a:lnTo>
                  <a:lnTo>
                    <a:pt x="11020044" y="554735"/>
                  </a:lnTo>
                  <a:lnTo>
                    <a:pt x="0" y="55473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4523573" y="1476075"/>
            <a:ext cx="1433195" cy="1264285"/>
          </a:xfrm>
          <a:custGeom>
            <a:avLst/>
            <a:gdLst/>
            <a:ahLst/>
            <a:cxnLst/>
            <a:rect l="l" t="t" r="r" b="b"/>
            <a:pathLst>
              <a:path w="1433194" h="1264285">
                <a:moveTo>
                  <a:pt x="717345" y="0"/>
                </a:moveTo>
                <a:lnTo>
                  <a:pt x="684943" y="8414"/>
                </a:lnTo>
                <a:lnTo>
                  <a:pt x="660019" y="33659"/>
                </a:lnTo>
                <a:lnTo>
                  <a:pt x="8671" y="1163948"/>
                </a:lnTo>
                <a:lnTo>
                  <a:pt x="0" y="1198465"/>
                </a:lnTo>
                <a:lnTo>
                  <a:pt x="9086" y="1230645"/>
                </a:lnTo>
                <a:lnTo>
                  <a:pt x="32502" y="1254409"/>
                </a:lnTo>
                <a:lnTo>
                  <a:pt x="66821" y="1263681"/>
                </a:lnTo>
                <a:lnTo>
                  <a:pt x="1366221" y="1263681"/>
                </a:lnTo>
                <a:lnTo>
                  <a:pt x="1400544" y="1254409"/>
                </a:lnTo>
                <a:lnTo>
                  <a:pt x="1423962" y="1230645"/>
                </a:lnTo>
                <a:lnTo>
                  <a:pt x="1433049" y="1198465"/>
                </a:lnTo>
                <a:lnTo>
                  <a:pt x="1424378" y="1163948"/>
                </a:lnTo>
                <a:lnTo>
                  <a:pt x="1395714" y="1114082"/>
                </a:lnTo>
                <a:lnTo>
                  <a:pt x="716514" y="1114082"/>
                </a:lnTo>
                <a:lnTo>
                  <a:pt x="683905" y="1107641"/>
                </a:lnTo>
                <a:lnTo>
                  <a:pt x="657527" y="1089980"/>
                </a:lnTo>
                <a:lnTo>
                  <a:pt x="639872" y="1063593"/>
                </a:lnTo>
                <a:lnTo>
                  <a:pt x="633433" y="1030972"/>
                </a:lnTo>
                <a:lnTo>
                  <a:pt x="639872" y="998351"/>
                </a:lnTo>
                <a:lnTo>
                  <a:pt x="657527" y="971963"/>
                </a:lnTo>
                <a:lnTo>
                  <a:pt x="683905" y="954302"/>
                </a:lnTo>
                <a:lnTo>
                  <a:pt x="716514" y="947861"/>
                </a:lnTo>
                <a:lnTo>
                  <a:pt x="1300167" y="947861"/>
                </a:lnTo>
                <a:lnTo>
                  <a:pt x="1261949" y="881373"/>
                </a:lnTo>
                <a:lnTo>
                  <a:pt x="666665" y="881373"/>
                </a:lnTo>
                <a:lnTo>
                  <a:pt x="666665" y="299599"/>
                </a:lnTo>
                <a:lnTo>
                  <a:pt x="927537" y="299599"/>
                </a:lnTo>
                <a:lnTo>
                  <a:pt x="774671" y="33659"/>
                </a:lnTo>
                <a:lnTo>
                  <a:pt x="749746" y="8414"/>
                </a:lnTo>
                <a:lnTo>
                  <a:pt x="717345" y="0"/>
                </a:lnTo>
                <a:close/>
              </a:path>
              <a:path w="1433194" h="1264285">
                <a:moveTo>
                  <a:pt x="1300167" y="947861"/>
                </a:moveTo>
                <a:lnTo>
                  <a:pt x="716514" y="947861"/>
                </a:lnTo>
                <a:lnTo>
                  <a:pt x="749123" y="954302"/>
                </a:lnTo>
                <a:lnTo>
                  <a:pt x="775502" y="971963"/>
                </a:lnTo>
                <a:lnTo>
                  <a:pt x="793156" y="998351"/>
                </a:lnTo>
                <a:lnTo>
                  <a:pt x="799595" y="1030972"/>
                </a:lnTo>
                <a:lnTo>
                  <a:pt x="793156" y="1063593"/>
                </a:lnTo>
                <a:lnTo>
                  <a:pt x="775502" y="1089980"/>
                </a:lnTo>
                <a:lnTo>
                  <a:pt x="749123" y="1107641"/>
                </a:lnTo>
                <a:lnTo>
                  <a:pt x="716514" y="1114082"/>
                </a:lnTo>
                <a:lnTo>
                  <a:pt x="1395714" y="1114082"/>
                </a:lnTo>
                <a:lnTo>
                  <a:pt x="1300167" y="947861"/>
                </a:lnTo>
                <a:close/>
              </a:path>
              <a:path w="1433194" h="1264285">
                <a:moveTo>
                  <a:pt x="927537" y="299599"/>
                </a:moveTo>
                <a:lnTo>
                  <a:pt x="766363" y="299599"/>
                </a:lnTo>
                <a:lnTo>
                  <a:pt x="766363" y="881373"/>
                </a:lnTo>
                <a:lnTo>
                  <a:pt x="1261949" y="881373"/>
                </a:lnTo>
                <a:lnTo>
                  <a:pt x="927537" y="2995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052806" y="2816479"/>
            <a:ext cx="41605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Applicants</a:t>
            </a:r>
            <a:r>
              <a:rPr sz="3200" b="0" spc="-4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must</a:t>
            </a:r>
            <a:r>
              <a:rPr sz="3200" b="0" spc="-35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score</a:t>
            </a:r>
            <a:r>
              <a:rPr sz="3200" b="0" spc="-3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spc="-50" dirty="0">
                <a:solidFill>
                  <a:srgbClr val="C00000"/>
                </a:solidFill>
                <a:latin typeface="Segoe UI Semilight"/>
                <a:cs typeface="Segoe UI Semilight"/>
              </a:rPr>
              <a:t>a</a:t>
            </a:r>
            <a:endParaRPr sz="3200">
              <a:latin typeface="Segoe UI Semilight"/>
              <a:cs typeface="Segoe UI Semi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52806" y="3304159"/>
            <a:ext cx="2138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minimum</a:t>
            </a:r>
            <a:r>
              <a:rPr sz="3200" b="0" spc="-4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C00000"/>
                </a:solidFill>
                <a:latin typeface="Segoe UI Semilight"/>
                <a:cs typeface="Segoe UI Semilight"/>
              </a:rPr>
              <a:t>of</a:t>
            </a:r>
            <a:endParaRPr sz="3200">
              <a:latin typeface="Segoe UI Semilight"/>
              <a:cs typeface="Segoe UI Semi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91054" y="3273552"/>
            <a:ext cx="1717675" cy="5410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45"/>
              </a:spcBef>
            </a:pP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70</a:t>
            </a:r>
            <a:r>
              <a:rPr sz="3200" b="0" spc="-15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C00000"/>
                </a:solidFill>
                <a:latin typeface="Segoe UI Semilight"/>
                <a:cs typeface="Segoe UI Semilight"/>
              </a:rPr>
              <a:t>points</a:t>
            </a:r>
            <a:endParaRPr sz="3200"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97298" y="3304159"/>
            <a:ext cx="483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25" dirty="0">
                <a:solidFill>
                  <a:srgbClr val="C00000"/>
                </a:solidFill>
                <a:latin typeface="Segoe UI Semilight"/>
                <a:cs typeface="Segoe UI Semilight"/>
              </a:rPr>
              <a:t>on</a:t>
            </a:r>
            <a:endParaRPr sz="3200">
              <a:latin typeface="Segoe UI Semilight"/>
              <a:cs typeface="Segoe UI Semi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52806" y="3791534"/>
            <a:ext cx="42849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the</a:t>
            </a:r>
            <a:r>
              <a:rPr sz="3200" b="0" spc="-2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scoring</a:t>
            </a:r>
            <a:r>
              <a:rPr sz="3200" b="0" spc="-45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criteria</a:t>
            </a:r>
            <a:r>
              <a:rPr sz="3200" b="0" spc="-4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to</a:t>
            </a:r>
            <a:r>
              <a:rPr sz="3200" b="0" spc="-15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C00000"/>
                </a:solidFill>
                <a:latin typeface="Segoe UI Semilight"/>
                <a:cs typeface="Segoe UI Semilight"/>
              </a:rPr>
              <a:t>be</a:t>
            </a:r>
            <a:endParaRPr sz="3200">
              <a:latin typeface="Segoe UI Semilight"/>
              <a:cs typeface="Segoe UI Semi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52806" y="4279772"/>
            <a:ext cx="439483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recommended</a:t>
            </a:r>
            <a:r>
              <a:rPr sz="3200" b="0" spc="-4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for</a:t>
            </a:r>
            <a:r>
              <a:rPr sz="3200" b="0" spc="-3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C00000"/>
                </a:solidFill>
                <a:latin typeface="Segoe UI Semilight"/>
                <a:cs typeface="Segoe UI Semilight"/>
              </a:rPr>
              <a:t>an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award</a:t>
            </a:r>
            <a:r>
              <a:rPr sz="3200" b="0" spc="-7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or</a:t>
            </a:r>
            <a:r>
              <a:rPr sz="3200" b="0" spc="-1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assigned</a:t>
            </a:r>
            <a:r>
              <a:rPr sz="3200" b="0" spc="-50" dirty="0">
                <a:solidFill>
                  <a:srgbClr val="C00000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C00000"/>
                </a:solidFill>
                <a:latin typeface="Segoe UI Semilight"/>
                <a:cs typeface="Segoe UI Semilight"/>
              </a:rPr>
              <a:t>bonus points</a:t>
            </a:r>
            <a:endParaRPr sz="3200">
              <a:latin typeface="Segoe UI Semilight"/>
              <a:cs typeface="Segoe UI Semi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3003" y="1144460"/>
            <a:ext cx="10846435" cy="804037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How</a:t>
            </a:r>
            <a:r>
              <a:rPr sz="36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will</a:t>
            </a:r>
            <a:r>
              <a:rPr sz="36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my</a:t>
            </a:r>
            <a:r>
              <a:rPr sz="36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application</a:t>
            </a:r>
            <a:r>
              <a:rPr sz="36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be</a:t>
            </a:r>
            <a:r>
              <a:rPr sz="36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scored?</a:t>
            </a:r>
            <a:endParaRPr sz="3600" dirty="0">
              <a:latin typeface="Segoe UI Semibold"/>
              <a:cs typeface="Segoe UI Semibold"/>
            </a:endParaRPr>
          </a:p>
          <a:p>
            <a:pPr marL="180340" marR="200025">
              <a:lnSpc>
                <a:spcPct val="100000"/>
              </a:lnSpc>
              <a:spcBef>
                <a:spcPts val="1190"/>
              </a:spcBef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All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applicants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must</a:t>
            </a:r>
            <a:r>
              <a:rPr sz="24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achieve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minimum</a:t>
            </a:r>
            <a:r>
              <a:rPr sz="2400" b="0" spc="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score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70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following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criteria</a:t>
            </a:r>
            <a:r>
              <a:rPr sz="24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be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eligible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for</a:t>
            </a:r>
            <a:r>
              <a:rPr sz="24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24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grant.</a:t>
            </a:r>
            <a:endParaRPr sz="2400" dirty="0">
              <a:latin typeface="Segoe UI Semilight"/>
              <a:cs typeface="Segoe UI Semilight"/>
            </a:endParaRPr>
          </a:p>
          <a:p>
            <a:pPr marL="843280" indent="-206375">
              <a:lnSpc>
                <a:spcPct val="100000"/>
              </a:lnSpc>
              <a:buChar char="•"/>
              <a:tabLst>
                <a:tab pos="843915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Innovation</a:t>
            </a:r>
            <a:r>
              <a:rPr sz="24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(up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30</a:t>
            </a:r>
            <a:r>
              <a:rPr sz="24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points)</a:t>
            </a:r>
            <a:endParaRPr sz="2400" dirty="0">
              <a:latin typeface="Segoe UI Semilight"/>
              <a:cs typeface="Segoe UI Semilight"/>
            </a:endParaRPr>
          </a:p>
          <a:p>
            <a:pPr marL="843915" indent="-207010">
              <a:lnSpc>
                <a:spcPct val="100000"/>
              </a:lnSpc>
              <a:buChar char="•"/>
              <a:tabLst>
                <a:tab pos="844550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Market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opportunity</a:t>
            </a:r>
            <a:r>
              <a:rPr sz="24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(up</a:t>
            </a:r>
            <a:r>
              <a:rPr sz="24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10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points)</a:t>
            </a:r>
            <a:endParaRPr sz="2400" dirty="0">
              <a:latin typeface="Segoe UI Semilight"/>
              <a:cs typeface="Segoe UI Semilight"/>
            </a:endParaRPr>
          </a:p>
          <a:p>
            <a:pPr marL="843280" indent="-206375">
              <a:lnSpc>
                <a:spcPct val="100000"/>
              </a:lnSpc>
              <a:spcBef>
                <a:spcPts val="5"/>
              </a:spcBef>
              <a:buChar char="•"/>
              <a:tabLst>
                <a:tab pos="843915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Implementation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plan -budget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milestones</a:t>
            </a:r>
            <a:r>
              <a:rPr sz="2400" b="0" spc="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(up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20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points)</a:t>
            </a:r>
            <a:endParaRPr sz="2400" dirty="0">
              <a:latin typeface="Segoe UI Semilight"/>
              <a:cs typeface="Segoe UI Semilight"/>
            </a:endParaRPr>
          </a:p>
          <a:p>
            <a:pPr marL="843280" indent="-206375">
              <a:lnSpc>
                <a:spcPct val="100000"/>
              </a:lnSpc>
              <a:buChar char="•"/>
              <a:tabLst>
                <a:tab pos="843915" algn="l"/>
              </a:tabLst>
            </a:pP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Go-to-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market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strategy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(up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10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points)</a:t>
            </a:r>
            <a:endParaRPr sz="2400" dirty="0">
              <a:latin typeface="Segoe UI Semilight"/>
              <a:cs typeface="Segoe UI Semilight"/>
            </a:endParaRPr>
          </a:p>
          <a:p>
            <a:pPr marL="843280" indent="-206375">
              <a:lnSpc>
                <a:spcPct val="100000"/>
              </a:lnSpc>
              <a:buChar char="•"/>
              <a:tabLst>
                <a:tab pos="843915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Economic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community impact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(up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10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points)</a:t>
            </a:r>
            <a:endParaRPr sz="2400" dirty="0">
              <a:latin typeface="Segoe UI Semilight"/>
              <a:cs typeface="Segoe UI Semilight"/>
            </a:endParaRPr>
          </a:p>
          <a:p>
            <a:pPr marL="843280" indent="-206375">
              <a:lnSpc>
                <a:spcPct val="100000"/>
              </a:lnSpc>
              <a:buChar char="•"/>
              <a:tabLst>
                <a:tab pos="843915" algn="l"/>
              </a:tabLst>
            </a:pPr>
            <a:r>
              <a:rPr sz="24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Team</a:t>
            </a:r>
            <a:r>
              <a:rPr sz="24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(up</a:t>
            </a:r>
            <a:r>
              <a:rPr sz="24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24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20</a:t>
            </a:r>
            <a:r>
              <a:rPr sz="24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points)</a:t>
            </a:r>
            <a:endParaRPr sz="2400" dirty="0">
              <a:latin typeface="Segoe UI Semilight"/>
              <a:cs typeface="Segoe UI Semilight"/>
            </a:endParaRPr>
          </a:p>
          <a:p>
            <a:pPr marL="57150">
              <a:lnSpc>
                <a:spcPct val="100000"/>
              </a:lnSpc>
              <a:spcBef>
                <a:spcPts val="1350"/>
              </a:spcBef>
            </a:pP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Bonus</a:t>
            </a:r>
            <a:r>
              <a:rPr sz="3600" b="1" spc="-5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Points?</a:t>
            </a:r>
            <a:endParaRPr sz="3600" dirty="0">
              <a:latin typeface="Segoe UI Semibold"/>
              <a:cs typeface="Segoe UI Semibold"/>
            </a:endParaRPr>
          </a:p>
          <a:p>
            <a:pPr marL="788670" indent="-206375">
              <a:lnSpc>
                <a:spcPct val="100000"/>
              </a:lnSpc>
              <a:spcBef>
                <a:spcPts val="1170"/>
              </a:spcBef>
              <a:buChar char="•"/>
              <a:tabLst>
                <a:tab pos="789305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Company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is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using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technology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initially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developed</a:t>
            </a:r>
            <a:r>
              <a:rPr sz="24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at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university,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under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an</a:t>
            </a:r>
            <a:endParaRPr sz="2400" dirty="0">
              <a:latin typeface="Segoe UI Semilight"/>
              <a:cs typeface="Segoe UI Semilight"/>
            </a:endParaRPr>
          </a:p>
          <a:p>
            <a:pPr marL="582930">
              <a:lnSpc>
                <a:spcPct val="100000"/>
              </a:lnSpc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executed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license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agreement</a:t>
            </a:r>
            <a:r>
              <a:rPr sz="24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with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such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university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(15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points)</a:t>
            </a:r>
            <a:endParaRPr sz="2400" dirty="0">
              <a:latin typeface="Segoe UI Semilight"/>
              <a:cs typeface="Segoe UI Semilight"/>
            </a:endParaRPr>
          </a:p>
          <a:p>
            <a:pPr marL="788670" indent="-206375">
              <a:lnSpc>
                <a:spcPct val="100000"/>
              </a:lnSpc>
              <a:buChar char="•"/>
              <a:tabLst>
                <a:tab pos="789305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r>
              <a:rPr sz="24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certified</a:t>
            </a:r>
            <a:r>
              <a:rPr sz="2400" b="0" spc="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women-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owned</a:t>
            </a:r>
            <a:r>
              <a:rPr sz="2400" b="0" spc="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business</a:t>
            </a:r>
            <a:r>
              <a:rPr sz="2400" b="0" spc="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(10</a:t>
            </a:r>
            <a:r>
              <a:rPr sz="2400" b="0" spc="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points)</a:t>
            </a:r>
            <a:endParaRPr sz="2400" dirty="0">
              <a:latin typeface="Segoe UI Semilight"/>
              <a:cs typeface="Segoe UI Semilight"/>
            </a:endParaRPr>
          </a:p>
          <a:p>
            <a:pPr marL="788670" indent="-206375">
              <a:lnSpc>
                <a:spcPct val="100000"/>
              </a:lnSpc>
              <a:buChar char="•"/>
              <a:tabLst>
                <a:tab pos="789305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r>
              <a:rPr sz="24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certified</a:t>
            </a:r>
            <a:r>
              <a:rPr sz="2400" b="0" spc="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minority-owned</a:t>
            </a:r>
            <a:r>
              <a:rPr sz="2400" b="0" spc="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business</a:t>
            </a:r>
            <a:r>
              <a:rPr sz="2400" b="0" spc="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(10</a:t>
            </a:r>
            <a:r>
              <a:rPr sz="2400" b="0" spc="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points)</a:t>
            </a:r>
            <a:endParaRPr sz="2400" dirty="0">
              <a:latin typeface="Segoe UI Semilight"/>
              <a:cs typeface="Segoe UI Semilight"/>
            </a:endParaRPr>
          </a:p>
          <a:p>
            <a:pPr marL="788670" indent="-206375">
              <a:lnSpc>
                <a:spcPct val="100000"/>
              </a:lnSpc>
              <a:buChar char="•"/>
              <a:tabLst>
                <a:tab pos="789305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certified veteran</a:t>
            </a:r>
            <a:r>
              <a:rPr sz="2400" b="0" spc="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–</a:t>
            </a:r>
            <a:r>
              <a:rPr sz="24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owned business</a:t>
            </a:r>
            <a:r>
              <a:rPr sz="2400" b="0" spc="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(10</a:t>
            </a:r>
            <a:r>
              <a:rPr sz="2400" b="0" spc="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points)</a:t>
            </a:r>
            <a:endParaRPr sz="2400" dirty="0">
              <a:latin typeface="Segoe UI Semilight"/>
              <a:cs typeface="Segoe UI Semilight"/>
            </a:endParaRPr>
          </a:p>
          <a:p>
            <a:pPr marL="582930" marR="5080" indent="206375">
              <a:lnSpc>
                <a:spcPct val="100000"/>
              </a:lnSpc>
              <a:buChar char="•"/>
              <a:tabLst>
                <a:tab pos="789305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Primary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place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 business/research</a:t>
            </a:r>
            <a:r>
              <a:rPr sz="2400" b="0" spc="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&amp; development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located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within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an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opportunity</a:t>
            </a:r>
            <a:r>
              <a:rPr sz="24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zone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eligible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census</a:t>
            </a:r>
            <a:r>
              <a:rPr sz="2400" b="0" spc="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tract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or government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restricted</a:t>
            </a:r>
            <a:r>
              <a:rPr sz="24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municipality 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(5 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points)</a:t>
            </a:r>
            <a:endParaRPr sz="2400" dirty="0">
              <a:latin typeface="Segoe UI Semilight"/>
              <a:cs typeface="Segoe UI Semilight"/>
            </a:endParaRPr>
          </a:p>
          <a:p>
            <a:pPr marL="788670" indent="-206375">
              <a:lnSpc>
                <a:spcPct val="100000"/>
              </a:lnSpc>
              <a:buChar char="•"/>
              <a:tabLst>
                <a:tab pos="789305" algn="l"/>
              </a:tabLst>
            </a:pP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Has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not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previously</a:t>
            </a:r>
            <a:r>
              <a:rPr sz="24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received</a:t>
            </a:r>
            <a:r>
              <a:rPr sz="24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CSIT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grant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or</a:t>
            </a:r>
            <a:r>
              <a:rPr sz="24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voucher</a:t>
            </a:r>
            <a:r>
              <a:rPr sz="24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(10</a:t>
            </a:r>
            <a:r>
              <a:rPr sz="24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points)</a:t>
            </a:r>
            <a:endParaRPr sz="24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726" y="709676"/>
            <a:ext cx="118948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95" dirty="0">
                <a:solidFill>
                  <a:srgbClr val="00577A"/>
                </a:solidFill>
              </a:rPr>
              <a:t>T</a:t>
            </a:r>
            <a:r>
              <a:rPr spc="-200" dirty="0">
                <a:solidFill>
                  <a:srgbClr val="00577A"/>
                </a:solidFill>
              </a:rPr>
              <a:t>e</a:t>
            </a:r>
            <a:r>
              <a:rPr spc="-204" dirty="0">
                <a:solidFill>
                  <a:srgbClr val="00577A"/>
                </a:solidFill>
              </a:rPr>
              <a:t>rm</a:t>
            </a:r>
            <a:r>
              <a:rPr dirty="0">
                <a:solidFill>
                  <a:srgbClr val="00577A"/>
                </a:solidFill>
              </a:rPr>
              <a:t>s</a:t>
            </a:r>
            <a:r>
              <a:rPr spc="-385" dirty="0">
                <a:solidFill>
                  <a:srgbClr val="00577A"/>
                </a:solidFill>
              </a:rPr>
              <a:t> </a:t>
            </a:r>
            <a:r>
              <a:rPr spc="-10" dirty="0">
                <a:solidFill>
                  <a:srgbClr val="00577A"/>
                </a:solidFill>
              </a:rPr>
              <a:t>and</a:t>
            </a:r>
            <a:r>
              <a:rPr spc="-405" dirty="0">
                <a:solidFill>
                  <a:srgbClr val="00577A"/>
                </a:solidFill>
              </a:rPr>
              <a:t> </a:t>
            </a:r>
            <a:r>
              <a:rPr spc="-55" dirty="0">
                <a:solidFill>
                  <a:srgbClr val="00577A"/>
                </a:solidFill>
              </a:rPr>
              <a:t>Conditions</a:t>
            </a:r>
            <a:r>
              <a:rPr spc="-260" dirty="0">
                <a:solidFill>
                  <a:srgbClr val="00577A"/>
                </a:solidFill>
              </a:rPr>
              <a:t> </a:t>
            </a:r>
            <a:r>
              <a:rPr dirty="0">
                <a:solidFill>
                  <a:srgbClr val="00577A"/>
                </a:solidFill>
              </a:rPr>
              <a:t>-</a:t>
            </a:r>
            <a:r>
              <a:rPr spc="-190" dirty="0">
                <a:solidFill>
                  <a:srgbClr val="00577A"/>
                </a:solidFill>
              </a:rPr>
              <a:t> </a:t>
            </a:r>
            <a:r>
              <a:rPr spc="-65" dirty="0">
                <a:solidFill>
                  <a:srgbClr val="00577A"/>
                </a:solidFill>
              </a:rPr>
              <a:t>Compliance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6528" y="5644133"/>
            <a:ext cx="1165479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7000">
              <a:lnSpc>
                <a:spcPct val="100000"/>
              </a:lnSpc>
              <a:spcBef>
                <a:spcPts val="105"/>
              </a:spcBef>
              <a:tabLst>
                <a:tab pos="7383145" algn="l"/>
                <a:tab pos="9340850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Agree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that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employees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consultants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will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conduct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at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least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50%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of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work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(calculated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on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FTE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basis)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New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Jersey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for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	period</a:t>
            </a:r>
            <a:r>
              <a:rPr sz="32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2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years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from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effective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date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Grant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	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Agreement;</a:t>
            </a:r>
            <a:endParaRPr sz="3200">
              <a:latin typeface="Segoe UI Semilight"/>
              <a:cs typeface="Segoe UI Semilight"/>
            </a:endParaRPr>
          </a:p>
          <a:p>
            <a:pPr marL="927100" marR="5080" indent="-457200" algn="just">
              <a:lnSpc>
                <a:spcPct val="100000"/>
              </a:lnSpc>
              <a:buFont typeface="Arial"/>
              <a:buChar char="•"/>
              <a:tabLst>
                <a:tab pos="927735" algn="l"/>
              </a:tabLst>
            </a:pP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Failure</a:t>
            </a:r>
            <a:r>
              <a:rPr sz="32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comply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may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result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full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re-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payment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grant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within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sixty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(60)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days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relocation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or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as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conditions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state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Grant Agreement)</a:t>
            </a:r>
            <a:endParaRPr sz="32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dirty="0"/>
              <a:t>All</a:t>
            </a:r>
            <a:r>
              <a:rPr spc="-55" dirty="0"/>
              <a:t> </a:t>
            </a:r>
            <a:r>
              <a:rPr dirty="0"/>
              <a:t>grant</a:t>
            </a:r>
            <a:r>
              <a:rPr spc="-60" dirty="0"/>
              <a:t> </a:t>
            </a:r>
            <a:r>
              <a:rPr dirty="0"/>
              <a:t>awardees</a:t>
            </a:r>
            <a:r>
              <a:rPr spc="-85" dirty="0"/>
              <a:t> </a:t>
            </a:r>
            <a:r>
              <a:rPr dirty="0"/>
              <a:t>must</a:t>
            </a:r>
            <a:r>
              <a:rPr spc="-70" dirty="0"/>
              <a:t> </a:t>
            </a:r>
            <a:r>
              <a:rPr dirty="0"/>
              <a:t>report</a:t>
            </a:r>
            <a:r>
              <a:rPr spc="-60" dirty="0"/>
              <a:t> </a:t>
            </a:r>
            <a:r>
              <a:rPr dirty="0"/>
              <a:t>economic</a:t>
            </a:r>
            <a:r>
              <a:rPr spc="-75" dirty="0"/>
              <a:t> </a:t>
            </a:r>
            <a:r>
              <a:rPr dirty="0"/>
              <a:t>impact</a:t>
            </a:r>
            <a:r>
              <a:rPr spc="-75" dirty="0"/>
              <a:t> </a:t>
            </a:r>
            <a:r>
              <a:rPr dirty="0"/>
              <a:t>data</a:t>
            </a:r>
            <a:r>
              <a:rPr spc="-7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CSIT</a:t>
            </a:r>
            <a:r>
              <a:rPr spc="-50" dirty="0"/>
              <a:t> </a:t>
            </a:r>
            <a:r>
              <a:rPr spc="-20" dirty="0"/>
              <a:t>upon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completion</a:t>
            </a:r>
            <a:r>
              <a:rPr spc="-7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project</a:t>
            </a:r>
            <a:r>
              <a:rPr spc="-7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dirty="0"/>
              <a:t>additional</a:t>
            </a:r>
            <a:r>
              <a:rPr spc="-85" dirty="0"/>
              <a:t> </a:t>
            </a:r>
            <a:r>
              <a:rPr dirty="0"/>
              <a:t>two</a:t>
            </a:r>
            <a:r>
              <a:rPr spc="-65" dirty="0"/>
              <a:t> </a:t>
            </a:r>
            <a:r>
              <a:rPr dirty="0"/>
              <a:t>years</a:t>
            </a:r>
            <a:r>
              <a:rPr spc="-55" dirty="0"/>
              <a:t> </a:t>
            </a:r>
            <a:r>
              <a:rPr spc="-10" dirty="0"/>
              <a:t>after</a:t>
            </a:r>
          </a:p>
          <a:p>
            <a:pPr marL="12700" marR="2167255">
              <a:lnSpc>
                <a:spcPct val="106900"/>
              </a:lnSpc>
              <a:spcBef>
                <a:spcPts val="10"/>
              </a:spcBef>
            </a:pPr>
            <a:r>
              <a:rPr dirty="0"/>
              <a:t>project</a:t>
            </a:r>
            <a:r>
              <a:rPr spc="-85" dirty="0"/>
              <a:t> </a:t>
            </a:r>
            <a:r>
              <a:rPr dirty="0"/>
              <a:t>completion</a:t>
            </a:r>
            <a:r>
              <a:rPr spc="-85" dirty="0"/>
              <a:t> </a:t>
            </a:r>
            <a:r>
              <a:rPr dirty="0"/>
              <a:t>by</a:t>
            </a:r>
            <a:r>
              <a:rPr spc="-50" dirty="0"/>
              <a:t> </a:t>
            </a: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dirty="0"/>
              <a:t>“Economic</a:t>
            </a:r>
            <a:r>
              <a:rPr spc="-80" dirty="0"/>
              <a:t> </a:t>
            </a:r>
            <a:r>
              <a:rPr spc="-10" dirty="0"/>
              <a:t>Impact </a:t>
            </a:r>
            <a:r>
              <a:rPr dirty="0"/>
              <a:t>Questionnaire”</a:t>
            </a:r>
            <a:r>
              <a:rPr spc="-120" dirty="0"/>
              <a:t> </a:t>
            </a:r>
            <a:r>
              <a:rPr dirty="0"/>
              <a:t>provided</a:t>
            </a:r>
            <a:r>
              <a:rPr spc="-110" dirty="0"/>
              <a:t> </a:t>
            </a:r>
            <a:r>
              <a:rPr dirty="0"/>
              <a:t>by</a:t>
            </a:r>
            <a:r>
              <a:rPr spc="-70" dirty="0"/>
              <a:t> </a:t>
            </a:r>
            <a:r>
              <a:rPr spc="-10" dirty="0"/>
              <a:t>CSIT.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77260" y="8051291"/>
            <a:ext cx="2110740" cy="223570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77569" y="5659882"/>
            <a:ext cx="4504055" cy="598170"/>
            <a:chOff x="877569" y="5659882"/>
            <a:chExt cx="4504055" cy="598170"/>
          </a:xfrm>
        </p:grpSpPr>
        <p:sp>
          <p:nvSpPr>
            <p:cNvPr id="7" name="object 7"/>
            <p:cNvSpPr/>
            <p:nvPr/>
          </p:nvSpPr>
          <p:spPr>
            <a:xfrm>
              <a:off x="883919" y="5666232"/>
              <a:ext cx="4491355" cy="585470"/>
            </a:xfrm>
            <a:custGeom>
              <a:avLst/>
              <a:gdLst/>
              <a:ahLst/>
              <a:cxnLst/>
              <a:rect l="l" t="t" r="r" b="b"/>
              <a:pathLst>
                <a:path w="4491355" h="585470">
                  <a:moveTo>
                    <a:pt x="419862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4198620" y="585215"/>
                  </a:lnTo>
                  <a:lnTo>
                    <a:pt x="4491228" y="292607"/>
                  </a:lnTo>
                  <a:lnTo>
                    <a:pt x="4198620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3919" y="5666232"/>
              <a:ext cx="4491355" cy="585470"/>
            </a:xfrm>
            <a:custGeom>
              <a:avLst/>
              <a:gdLst/>
              <a:ahLst/>
              <a:cxnLst/>
              <a:rect l="l" t="t" r="r" b="b"/>
              <a:pathLst>
                <a:path w="4491355" h="585470">
                  <a:moveTo>
                    <a:pt x="0" y="0"/>
                  </a:moveTo>
                  <a:lnTo>
                    <a:pt x="4198620" y="0"/>
                  </a:lnTo>
                  <a:lnTo>
                    <a:pt x="4491228" y="292607"/>
                  </a:lnTo>
                  <a:lnTo>
                    <a:pt x="419862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62355" y="5689853"/>
            <a:ext cx="3537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Segoe UI Semibold"/>
                <a:cs typeface="Segoe UI Semibold"/>
              </a:rPr>
              <a:t>Commitment</a:t>
            </a:r>
            <a:r>
              <a:rPr sz="32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200" b="1" dirty="0">
                <a:solidFill>
                  <a:srgbClr val="FFFFFF"/>
                </a:solidFill>
                <a:latin typeface="Segoe UI Semibold"/>
                <a:cs typeface="Segoe UI Semibold"/>
              </a:rPr>
              <a:t>to</a:t>
            </a:r>
            <a:r>
              <a:rPr sz="3200" b="1" spc="-4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NJ</a:t>
            </a:r>
            <a:endParaRPr sz="3200">
              <a:latin typeface="Segoe UI Semibold"/>
              <a:cs typeface="Segoe UI Semi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7569" y="2005329"/>
            <a:ext cx="4504055" cy="598170"/>
            <a:chOff x="877569" y="2005329"/>
            <a:chExt cx="4504055" cy="598170"/>
          </a:xfrm>
        </p:grpSpPr>
        <p:sp>
          <p:nvSpPr>
            <p:cNvPr id="11" name="object 11"/>
            <p:cNvSpPr/>
            <p:nvPr/>
          </p:nvSpPr>
          <p:spPr>
            <a:xfrm>
              <a:off x="883919" y="2011679"/>
              <a:ext cx="4491355" cy="585470"/>
            </a:xfrm>
            <a:custGeom>
              <a:avLst/>
              <a:gdLst/>
              <a:ahLst/>
              <a:cxnLst/>
              <a:rect l="l" t="t" r="r" b="b"/>
              <a:pathLst>
                <a:path w="4491355" h="585469">
                  <a:moveTo>
                    <a:pt x="419862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198620" y="585216"/>
                  </a:lnTo>
                  <a:lnTo>
                    <a:pt x="4491228" y="292608"/>
                  </a:lnTo>
                  <a:lnTo>
                    <a:pt x="4198620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3919" y="2011679"/>
              <a:ext cx="4491355" cy="585470"/>
            </a:xfrm>
            <a:custGeom>
              <a:avLst/>
              <a:gdLst/>
              <a:ahLst/>
              <a:cxnLst/>
              <a:rect l="l" t="t" r="r" b="b"/>
              <a:pathLst>
                <a:path w="4491355" h="585469">
                  <a:moveTo>
                    <a:pt x="0" y="0"/>
                  </a:moveTo>
                  <a:lnTo>
                    <a:pt x="4198620" y="0"/>
                  </a:lnTo>
                  <a:lnTo>
                    <a:pt x="4491228" y="292608"/>
                  </a:lnTo>
                  <a:lnTo>
                    <a:pt x="4198620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2355" y="2034362"/>
            <a:ext cx="1870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Reporting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046" y="785317"/>
            <a:ext cx="131419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Important</a:t>
            </a:r>
            <a:r>
              <a:rPr spc="-305" dirty="0"/>
              <a:t> </a:t>
            </a:r>
            <a:r>
              <a:rPr spc="-45" dirty="0"/>
              <a:t>Information:</a:t>
            </a:r>
            <a:r>
              <a:rPr spc="-260" dirty="0"/>
              <a:t> </a:t>
            </a:r>
            <a:r>
              <a:rPr spc="-120" dirty="0">
                <a:solidFill>
                  <a:srgbClr val="C00000"/>
                </a:solidFill>
              </a:rPr>
              <a:t>Read</a:t>
            </a:r>
            <a:r>
              <a:rPr spc="-350" dirty="0">
                <a:solidFill>
                  <a:srgbClr val="C00000"/>
                </a:solidFill>
              </a:rPr>
              <a:t> </a:t>
            </a:r>
            <a:r>
              <a:rPr spc="-130" dirty="0">
                <a:solidFill>
                  <a:srgbClr val="C00000"/>
                </a:solidFill>
              </a:rPr>
              <a:t>NOF/FAQ</a:t>
            </a:r>
          </a:p>
        </p:txBody>
      </p:sp>
      <p:sp>
        <p:nvSpPr>
          <p:cNvPr id="3" name="object 3"/>
          <p:cNvSpPr/>
          <p:nvPr/>
        </p:nvSpPr>
        <p:spPr>
          <a:xfrm>
            <a:off x="270872" y="663194"/>
            <a:ext cx="1170305" cy="1032510"/>
          </a:xfrm>
          <a:custGeom>
            <a:avLst/>
            <a:gdLst/>
            <a:ahLst/>
            <a:cxnLst/>
            <a:rect l="l" t="t" r="r" b="b"/>
            <a:pathLst>
              <a:path w="1170305" h="1032510">
                <a:moveTo>
                  <a:pt x="585820" y="0"/>
                </a:moveTo>
                <a:lnTo>
                  <a:pt x="559359" y="6872"/>
                </a:lnTo>
                <a:lnTo>
                  <a:pt x="539005" y="27488"/>
                </a:lnTo>
                <a:lnTo>
                  <a:pt x="7081" y="950539"/>
                </a:lnTo>
                <a:lnTo>
                  <a:pt x="0" y="978727"/>
                </a:lnTo>
                <a:lnTo>
                  <a:pt x="7420" y="1005007"/>
                </a:lnTo>
                <a:lnTo>
                  <a:pt x="26543" y="1024414"/>
                </a:lnTo>
                <a:lnTo>
                  <a:pt x="54569" y="1031986"/>
                </a:lnTo>
                <a:lnTo>
                  <a:pt x="1115725" y="1031986"/>
                </a:lnTo>
                <a:lnTo>
                  <a:pt x="1143755" y="1024414"/>
                </a:lnTo>
                <a:lnTo>
                  <a:pt x="1162879" y="1005007"/>
                </a:lnTo>
                <a:lnTo>
                  <a:pt x="1170300" y="978727"/>
                </a:lnTo>
                <a:lnTo>
                  <a:pt x="1163219" y="950539"/>
                </a:lnTo>
                <a:lnTo>
                  <a:pt x="1139810" y="909816"/>
                </a:lnTo>
                <a:lnTo>
                  <a:pt x="585142" y="909816"/>
                </a:lnTo>
                <a:lnTo>
                  <a:pt x="558511" y="904556"/>
                </a:lnTo>
                <a:lnTo>
                  <a:pt x="536969" y="890133"/>
                </a:lnTo>
                <a:lnTo>
                  <a:pt x="522552" y="868583"/>
                </a:lnTo>
                <a:lnTo>
                  <a:pt x="517293" y="841943"/>
                </a:lnTo>
                <a:lnTo>
                  <a:pt x="522552" y="815304"/>
                </a:lnTo>
                <a:lnTo>
                  <a:pt x="536969" y="793754"/>
                </a:lnTo>
                <a:lnTo>
                  <a:pt x="558511" y="779331"/>
                </a:lnTo>
                <a:lnTo>
                  <a:pt x="585142" y="774071"/>
                </a:lnTo>
                <a:lnTo>
                  <a:pt x="1061782" y="774071"/>
                </a:lnTo>
                <a:lnTo>
                  <a:pt x="1030571" y="719773"/>
                </a:lnTo>
                <a:lnTo>
                  <a:pt x="544433" y="719773"/>
                </a:lnTo>
                <a:lnTo>
                  <a:pt x="544433" y="244668"/>
                </a:lnTo>
                <a:lnTo>
                  <a:pt x="757473" y="244668"/>
                </a:lnTo>
                <a:lnTo>
                  <a:pt x="632635" y="27488"/>
                </a:lnTo>
                <a:lnTo>
                  <a:pt x="612281" y="6872"/>
                </a:lnTo>
                <a:lnTo>
                  <a:pt x="585820" y="0"/>
                </a:lnTo>
                <a:close/>
              </a:path>
              <a:path w="1170305" h="1032510">
                <a:moveTo>
                  <a:pt x="1061782" y="774071"/>
                </a:moveTo>
                <a:lnTo>
                  <a:pt x="585142" y="774071"/>
                </a:lnTo>
                <a:lnTo>
                  <a:pt x="611772" y="779331"/>
                </a:lnTo>
                <a:lnTo>
                  <a:pt x="633314" y="793754"/>
                </a:lnTo>
                <a:lnTo>
                  <a:pt x="647731" y="815304"/>
                </a:lnTo>
                <a:lnTo>
                  <a:pt x="652990" y="841943"/>
                </a:lnTo>
                <a:lnTo>
                  <a:pt x="647731" y="868583"/>
                </a:lnTo>
                <a:lnTo>
                  <a:pt x="633314" y="890133"/>
                </a:lnTo>
                <a:lnTo>
                  <a:pt x="611772" y="904556"/>
                </a:lnTo>
                <a:lnTo>
                  <a:pt x="585142" y="909816"/>
                </a:lnTo>
                <a:lnTo>
                  <a:pt x="1139810" y="909816"/>
                </a:lnTo>
                <a:lnTo>
                  <a:pt x="1061782" y="774071"/>
                </a:lnTo>
                <a:close/>
              </a:path>
              <a:path w="1170305" h="1032510">
                <a:moveTo>
                  <a:pt x="757473" y="244668"/>
                </a:moveTo>
                <a:lnTo>
                  <a:pt x="625850" y="244668"/>
                </a:lnTo>
                <a:lnTo>
                  <a:pt x="625850" y="719773"/>
                </a:lnTo>
                <a:lnTo>
                  <a:pt x="1030571" y="719773"/>
                </a:lnTo>
                <a:lnTo>
                  <a:pt x="757473" y="24466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47089" y="1854454"/>
            <a:ext cx="14870430" cy="567690"/>
            <a:chOff x="847089" y="1854454"/>
            <a:chExt cx="14870430" cy="567690"/>
          </a:xfrm>
        </p:grpSpPr>
        <p:sp>
          <p:nvSpPr>
            <p:cNvPr id="5" name="object 5"/>
            <p:cNvSpPr/>
            <p:nvPr/>
          </p:nvSpPr>
          <p:spPr>
            <a:xfrm>
              <a:off x="853439" y="1860804"/>
              <a:ext cx="14857730" cy="554990"/>
            </a:xfrm>
            <a:custGeom>
              <a:avLst/>
              <a:gdLst/>
              <a:ahLst/>
              <a:cxnLst/>
              <a:rect l="l" t="t" r="r" b="b"/>
              <a:pathLst>
                <a:path w="14857730" h="554989">
                  <a:moveTo>
                    <a:pt x="14580108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4580108" y="554736"/>
                  </a:lnTo>
                  <a:lnTo>
                    <a:pt x="14857475" y="277368"/>
                  </a:lnTo>
                  <a:lnTo>
                    <a:pt x="14580108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3439" y="1860804"/>
              <a:ext cx="14857730" cy="554990"/>
            </a:xfrm>
            <a:custGeom>
              <a:avLst/>
              <a:gdLst/>
              <a:ahLst/>
              <a:cxnLst/>
              <a:rect l="l" t="t" r="r" b="b"/>
              <a:pathLst>
                <a:path w="14857730" h="554989">
                  <a:moveTo>
                    <a:pt x="0" y="0"/>
                  </a:moveTo>
                  <a:lnTo>
                    <a:pt x="14580108" y="0"/>
                  </a:lnTo>
                  <a:lnTo>
                    <a:pt x="14857475" y="277368"/>
                  </a:lnTo>
                  <a:lnTo>
                    <a:pt x="14580108" y="554736"/>
                  </a:lnTo>
                  <a:lnTo>
                    <a:pt x="0" y="5547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44384" y="3380232"/>
            <a:ext cx="11920855" cy="24765"/>
          </a:xfrm>
          <a:custGeom>
            <a:avLst/>
            <a:gdLst/>
            <a:ahLst/>
            <a:cxnLst/>
            <a:rect l="l" t="t" r="r" b="b"/>
            <a:pathLst>
              <a:path w="11920855" h="24764">
                <a:moveTo>
                  <a:pt x="11920715" y="0"/>
                </a:moveTo>
                <a:lnTo>
                  <a:pt x="0" y="0"/>
                </a:lnTo>
                <a:lnTo>
                  <a:pt x="0" y="24384"/>
                </a:lnTo>
                <a:lnTo>
                  <a:pt x="11920715" y="24384"/>
                </a:lnTo>
                <a:lnTo>
                  <a:pt x="119207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60805" y="3693921"/>
            <a:ext cx="14870430" cy="566420"/>
            <a:chOff x="860805" y="3693921"/>
            <a:chExt cx="14870430" cy="566420"/>
          </a:xfrm>
        </p:grpSpPr>
        <p:sp>
          <p:nvSpPr>
            <p:cNvPr id="9" name="object 9"/>
            <p:cNvSpPr/>
            <p:nvPr/>
          </p:nvSpPr>
          <p:spPr>
            <a:xfrm>
              <a:off x="867155" y="3700271"/>
              <a:ext cx="14857730" cy="553720"/>
            </a:xfrm>
            <a:custGeom>
              <a:avLst/>
              <a:gdLst/>
              <a:ahLst/>
              <a:cxnLst/>
              <a:rect l="l" t="t" r="r" b="b"/>
              <a:pathLst>
                <a:path w="14857730" h="553720">
                  <a:moveTo>
                    <a:pt x="14580870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4580870" y="553212"/>
                  </a:lnTo>
                  <a:lnTo>
                    <a:pt x="14857476" y="276605"/>
                  </a:lnTo>
                  <a:lnTo>
                    <a:pt x="14580870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155" y="3700271"/>
              <a:ext cx="14857730" cy="553720"/>
            </a:xfrm>
            <a:custGeom>
              <a:avLst/>
              <a:gdLst/>
              <a:ahLst/>
              <a:cxnLst/>
              <a:rect l="l" t="t" r="r" b="b"/>
              <a:pathLst>
                <a:path w="14857730" h="553720">
                  <a:moveTo>
                    <a:pt x="0" y="0"/>
                  </a:moveTo>
                  <a:lnTo>
                    <a:pt x="14580870" y="0"/>
                  </a:lnTo>
                  <a:lnTo>
                    <a:pt x="14857476" y="276605"/>
                  </a:lnTo>
                  <a:lnTo>
                    <a:pt x="14580870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14527" y="1783625"/>
            <a:ext cx="14366240" cy="30073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40"/>
              </a:spcBef>
            </a:pP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Application</a:t>
            </a:r>
            <a:r>
              <a:rPr sz="3600" b="1" spc="-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Portal</a:t>
            </a:r>
            <a:endParaRPr sz="3600" dirty="0">
              <a:latin typeface="Segoe UI Semibold"/>
              <a:cs typeface="Segoe UI Semibold"/>
            </a:endParaRPr>
          </a:p>
          <a:p>
            <a:pPr marL="129539">
              <a:lnSpc>
                <a:spcPct val="100000"/>
              </a:lnSpc>
              <a:spcBef>
                <a:spcPts val="395"/>
              </a:spcBef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Application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Portal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is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open:</a:t>
            </a:r>
            <a:endParaRPr sz="3200" dirty="0">
              <a:latin typeface="Segoe UI Semilight"/>
              <a:cs typeface="Segoe UI Semilight"/>
            </a:endParaRPr>
          </a:p>
          <a:p>
            <a:pPr marL="129539">
              <a:lnSpc>
                <a:spcPct val="100000"/>
              </a:lnSpc>
              <a:spcBef>
                <a:spcPts val="5"/>
              </a:spcBef>
            </a:pPr>
            <a:r>
              <a:rPr lang="en-US"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Early April </a:t>
            </a:r>
            <a:r>
              <a:rPr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202</a:t>
            </a:r>
            <a:r>
              <a:rPr lang="en-US" sz="3200" b="0" dirty="0">
                <a:solidFill>
                  <a:srgbClr val="C00000"/>
                </a:solidFill>
                <a:latin typeface="Segoe UI Semilight"/>
                <a:cs typeface="Segoe UI Semilight"/>
              </a:rPr>
              <a:t>4 (open for approximately 6 weeks)</a:t>
            </a:r>
            <a:endParaRPr lang="en-US" sz="3200" dirty="0">
              <a:latin typeface="Segoe UI Semilight"/>
              <a:cs typeface="Segoe UI Semilight"/>
            </a:endParaRPr>
          </a:p>
          <a:p>
            <a:pPr marL="64769">
              <a:lnSpc>
                <a:spcPct val="100000"/>
              </a:lnSpc>
              <a:spcBef>
                <a:spcPts val="2075"/>
              </a:spcBef>
            </a:pPr>
            <a:r>
              <a:rPr lang="en-US"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CSIT</a:t>
            </a:r>
            <a:r>
              <a:rPr lang="en-US" sz="3600" b="1" spc="-5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36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Communication</a:t>
            </a:r>
            <a:endParaRPr lang="en-US" sz="3600" dirty="0">
              <a:latin typeface="Segoe UI Semibold"/>
              <a:cs typeface="Segoe UI Semibold"/>
            </a:endParaRPr>
          </a:p>
          <a:p>
            <a:pPr marL="129539">
              <a:lnSpc>
                <a:spcPct val="100000"/>
              </a:lnSpc>
              <a:spcBef>
                <a:spcPts val="400"/>
              </a:spcBef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Questions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inquiries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accepted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through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application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deadline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should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be</a:t>
            </a:r>
            <a:endParaRPr sz="3200" dirty="0">
              <a:latin typeface="Segoe UI Semilight"/>
              <a:cs typeface="Segoe UI Semi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1875" y="4764785"/>
            <a:ext cx="2247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submitted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endParaRPr sz="3200">
              <a:latin typeface="Segoe UI Semilight"/>
              <a:cs typeface="Segoe UI Semi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6091" y="4733925"/>
            <a:ext cx="8611235" cy="5410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5"/>
              </a:spcBef>
            </a:pPr>
            <a:r>
              <a:rPr lang="en-US" sz="3200" b="0" u="sng" spc="-10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Segoe UI Semilight"/>
                <a:cs typeface="Segoe UI Semilight"/>
                <a:hlinkClick r:id="rId2"/>
              </a:rPr>
              <a:t>csitfoodagr@njcsit.gov</a:t>
            </a:r>
            <a:endParaRPr sz="3200" dirty="0">
              <a:latin typeface="Segoe UI Semilight"/>
              <a:cs typeface="Segoe UI Semi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47089" y="7220457"/>
            <a:ext cx="15332075" cy="566420"/>
            <a:chOff x="847089" y="7220457"/>
            <a:chExt cx="15332075" cy="566420"/>
          </a:xfrm>
        </p:grpSpPr>
        <p:sp>
          <p:nvSpPr>
            <p:cNvPr id="15" name="object 15"/>
            <p:cNvSpPr/>
            <p:nvPr/>
          </p:nvSpPr>
          <p:spPr>
            <a:xfrm>
              <a:off x="853439" y="7226807"/>
              <a:ext cx="15319375" cy="553720"/>
            </a:xfrm>
            <a:custGeom>
              <a:avLst/>
              <a:gdLst/>
              <a:ahLst/>
              <a:cxnLst/>
              <a:rect l="l" t="t" r="r" b="b"/>
              <a:pathLst>
                <a:path w="15319375" h="553720">
                  <a:moveTo>
                    <a:pt x="15042642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5042642" y="553212"/>
                  </a:lnTo>
                  <a:lnTo>
                    <a:pt x="15319248" y="276606"/>
                  </a:lnTo>
                  <a:lnTo>
                    <a:pt x="15042642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3439" y="7226807"/>
              <a:ext cx="15319375" cy="553720"/>
            </a:xfrm>
            <a:custGeom>
              <a:avLst/>
              <a:gdLst/>
              <a:ahLst/>
              <a:cxnLst/>
              <a:rect l="l" t="t" r="r" b="b"/>
              <a:pathLst>
                <a:path w="15319375" h="553720">
                  <a:moveTo>
                    <a:pt x="0" y="0"/>
                  </a:moveTo>
                  <a:lnTo>
                    <a:pt x="15042642" y="0"/>
                  </a:lnTo>
                  <a:lnTo>
                    <a:pt x="15319248" y="276606"/>
                  </a:lnTo>
                  <a:lnTo>
                    <a:pt x="15042642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6531" y="5740145"/>
            <a:ext cx="16577944" cy="367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991869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All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questions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received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answers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provided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will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be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answered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form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Frequently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Asked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Questions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(FAQ)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document,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which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will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be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posted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continuously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updated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on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CSIT's</a:t>
            </a:r>
            <a:r>
              <a:rPr sz="3200" b="0" spc="-1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website</a:t>
            </a:r>
            <a:endParaRPr sz="3200">
              <a:latin typeface="Segoe UI Semilight"/>
              <a:cs typeface="Segoe UI Semilight"/>
            </a:endParaRPr>
          </a:p>
          <a:p>
            <a:pPr marL="18415">
              <a:lnSpc>
                <a:spcPct val="100000"/>
              </a:lnSpc>
              <a:spcBef>
                <a:spcPts val="10"/>
              </a:spcBef>
            </a:pPr>
            <a:r>
              <a:rPr sz="3600" b="1" dirty="0">
                <a:solidFill>
                  <a:srgbClr val="FFFFFF"/>
                </a:solidFill>
                <a:latin typeface="Segoe UI Semibold"/>
                <a:cs typeface="Segoe UI Semibold"/>
              </a:rPr>
              <a:t>Electronic</a:t>
            </a:r>
            <a:r>
              <a:rPr sz="3600" b="1" spc="-1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Signature</a:t>
            </a:r>
            <a:endParaRPr sz="3600">
              <a:latin typeface="Segoe UI Semibold"/>
              <a:cs typeface="Segoe UI Semibold"/>
            </a:endParaRPr>
          </a:p>
          <a:p>
            <a:pPr marL="12700" marR="5080">
              <a:lnSpc>
                <a:spcPct val="100000"/>
              </a:lnSpc>
              <a:spcBef>
                <a:spcPts val="1330"/>
              </a:spcBef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Applicants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may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provide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electronic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Application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Certification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by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uploading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signed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PDF, however,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if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applicant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prefers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not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provide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electronic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signature,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applicant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may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follow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instructions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on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NOF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online</a:t>
            </a:r>
            <a:r>
              <a:rPr sz="32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portal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provide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signature</a:t>
            </a:r>
            <a:endParaRPr sz="32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215" dirty="0"/>
              <a:t> </a:t>
            </a:r>
            <a:r>
              <a:rPr dirty="0"/>
              <a:t>to</a:t>
            </a:r>
            <a:r>
              <a:rPr spc="-195" dirty="0"/>
              <a:t> </a:t>
            </a:r>
            <a:r>
              <a:rPr dirty="0"/>
              <a:t>Write</a:t>
            </a:r>
            <a:r>
              <a:rPr spc="-215" dirty="0"/>
              <a:t> </a:t>
            </a:r>
            <a:r>
              <a:rPr dirty="0"/>
              <a:t>a</a:t>
            </a:r>
            <a:r>
              <a:rPr spc="-190" dirty="0"/>
              <a:t> </a:t>
            </a:r>
            <a:r>
              <a:rPr dirty="0"/>
              <a:t>Winning</a:t>
            </a:r>
            <a:r>
              <a:rPr spc="-225" dirty="0"/>
              <a:t> </a:t>
            </a:r>
            <a:r>
              <a:rPr spc="-35" dirty="0"/>
              <a:t>Application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12997" y="6681978"/>
            <a:ext cx="10107295" cy="1280160"/>
          </a:xfrm>
          <a:prstGeom prst="rect">
            <a:avLst/>
          </a:prstGeom>
          <a:solidFill>
            <a:srgbClr val="00587B"/>
          </a:solidFill>
          <a:ln w="19050">
            <a:solidFill>
              <a:srgbClr val="FFFFFF"/>
            </a:solidFill>
          </a:ln>
        </p:spPr>
        <p:txBody>
          <a:bodyPr vert="horz" wrap="square" lIns="0" tIns="405130" rIns="0" bIns="0" rtlCol="0">
            <a:spAutoFit/>
          </a:bodyPr>
          <a:lstStyle/>
          <a:p>
            <a:pPr marL="648335">
              <a:lnSpc>
                <a:spcPct val="100000"/>
              </a:lnSpc>
              <a:spcBef>
                <a:spcPts val="3190"/>
              </a:spcBef>
            </a:pP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Do</a:t>
            </a:r>
            <a:r>
              <a:rPr sz="2800" b="0" spc="-9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not</a:t>
            </a:r>
            <a:r>
              <a:rPr sz="2800" b="0" spc="-8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rush</a:t>
            </a:r>
            <a:r>
              <a:rPr sz="2800" b="0" spc="-8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through</a:t>
            </a:r>
            <a:r>
              <a:rPr sz="2800" b="0" spc="-8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2800" b="0" spc="-8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Budget</a:t>
            </a:r>
            <a:r>
              <a:rPr sz="2800" b="0" spc="-8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2800" b="0" spc="-8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Milestone</a:t>
            </a:r>
            <a:r>
              <a:rPr sz="2800" b="0" spc="-8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Document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2997" y="5014721"/>
            <a:ext cx="10107295" cy="1381125"/>
          </a:xfrm>
          <a:prstGeom prst="rect">
            <a:avLst/>
          </a:prstGeom>
          <a:solidFill>
            <a:srgbClr val="00577A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R="704850" algn="ctr">
              <a:lnSpc>
                <a:spcPct val="100000"/>
              </a:lnSpc>
            </a:pP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Fully</a:t>
            </a:r>
            <a:r>
              <a:rPr sz="2800" b="0" spc="-7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answer</a:t>
            </a:r>
            <a:r>
              <a:rPr sz="2800" b="0" spc="-8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each</a:t>
            </a:r>
            <a:r>
              <a:rPr sz="2800" b="0" spc="-8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question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2997" y="1690877"/>
            <a:ext cx="10107295" cy="834203"/>
          </a:xfrm>
          <a:prstGeom prst="rect">
            <a:avLst/>
          </a:prstGeom>
          <a:solidFill>
            <a:srgbClr val="00577A"/>
          </a:solidFill>
          <a:ln w="19050">
            <a:solidFill>
              <a:srgbClr val="FFFFFF"/>
            </a:solidFill>
          </a:ln>
        </p:spPr>
        <p:txBody>
          <a:bodyPr vert="horz" wrap="square" lIns="0" tIns="399415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3145"/>
              </a:spcBef>
            </a:pP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Be</a:t>
            </a:r>
            <a:r>
              <a:rPr sz="2800" b="0" spc="-8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detailed</a:t>
            </a:r>
            <a:r>
              <a:rPr sz="2800" b="0" spc="-9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2800" b="0" spc="-8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clear</a:t>
            </a:r>
            <a:r>
              <a:rPr sz="2800" b="0" spc="-7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when</a:t>
            </a:r>
            <a:r>
              <a:rPr sz="2800" b="0" spc="-7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describing</a:t>
            </a:r>
            <a:r>
              <a:rPr sz="2800" b="0" spc="-7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your</a:t>
            </a:r>
            <a:r>
              <a:rPr sz="2800" b="0" spc="-8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lang="en-US" sz="2800" b="0" spc="-10">
                <a:solidFill>
                  <a:srgbClr val="FFFFFF"/>
                </a:solidFill>
                <a:latin typeface="Segoe UI Semilight"/>
                <a:cs typeface="Segoe UI Semilight"/>
              </a:rPr>
              <a:t>project innovation</a:t>
            </a:r>
            <a:endParaRPr sz="2800" dirty="0">
              <a:latin typeface="Segoe UI Semilight"/>
              <a:cs typeface="Segoe UI Semi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768" y="1940125"/>
            <a:ext cx="603150" cy="8218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8915" y="3598237"/>
            <a:ext cx="603150" cy="8218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9959" y="5359981"/>
            <a:ext cx="603150" cy="8218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6243" y="6949513"/>
            <a:ext cx="603150" cy="8218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8915" y="8476561"/>
            <a:ext cx="603150" cy="82187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12997" y="3228594"/>
            <a:ext cx="10107295" cy="1362710"/>
          </a:xfrm>
          <a:prstGeom prst="rect">
            <a:avLst/>
          </a:prstGeom>
          <a:solidFill>
            <a:srgbClr val="00587B"/>
          </a:solidFill>
          <a:ln w="19050">
            <a:solidFill>
              <a:srgbClr val="FFFFF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R="191770" algn="ctr">
              <a:lnSpc>
                <a:spcPct val="100000"/>
              </a:lnSpc>
            </a:pP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Start</a:t>
            </a:r>
            <a:r>
              <a:rPr sz="2800" b="0" spc="-10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early</a:t>
            </a:r>
            <a:r>
              <a:rPr sz="2800" b="0" spc="-7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2800" b="0" spc="-8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review</a:t>
            </a:r>
            <a:r>
              <a:rPr sz="2800" b="0" spc="-9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before</a:t>
            </a:r>
            <a:r>
              <a:rPr sz="2800" b="0" spc="-9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you</a:t>
            </a:r>
            <a:r>
              <a:rPr sz="2800" b="0" spc="-8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submit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0702" y="8173973"/>
            <a:ext cx="10107295" cy="1254760"/>
          </a:xfrm>
          <a:prstGeom prst="rect">
            <a:avLst/>
          </a:prstGeom>
          <a:solidFill>
            <a:srgbClr val="00577A"/>
          </a:solidFill>
          <a:ln w="19050">
            <a:solidFill>
              <a:srgbClr val="FFFFFF"/>
            </a:solidFill>
          </a:ln>
        </p:spPr>
        <p:txBody>
          <a:bodyPr vert="horz" wrap="square" lIns="0" tIns="392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90"/>
              </a:spcBef>
            </a:pP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SUBMIT</a:t>
            </a:r>
            <a:r>
              <a:rPr sz="2800" b="0" spc="-1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application</a:t>
            </a:r>
            <a:r>
              <a:rPr sz="2800" b="0" spc="-1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FFFFFF"/>
                </a:solidFill>
                <a:latin typeface="Segoe UI Semilight"/>
                <a:cs typeface="Segoe UI Semilight"/>
              </a:rPr>
              <a:t>before</a:t>
            </a:r>
            <a:r>
              <a:rPr sz="2800" b="0" spc="-1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5:00pm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0" y="1730501"/>
            <a:ext cx="8254619" cy="3190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7900" dirty="0">
              <a:latin typeface="Segoe UI Semibold"/>
              <a:cs typeface="Segoe UI Semibold"/>
            </a:endParaRPr>
          </a:p>
          <a:p>
            <a:pPr algn="ctr">
              <a:lnSpc>
                <a:spcPct val="100000"/>
              </a:lnSpc>
            </a:pPr>
            <a:r>
              <a:rPr sz="4400" b="1" spc="-10" dirty="0">
                <a:solidFill>
                  <a:srgbClr val="00577A"/>
                </a:solidFill>
                <a:latin typeface="Segoe UI Semibold"/>
                <a:cs typeface="Segoe UI Semibold"/>
              </a:rPr>
              <a:t>Questions/Inquiries?</a:t>
            </a:r>
            <a:endParaRPr sz="440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50" dirty="0">
              <a:latin typeface="Segoe UI Semibold"/>
              <a:cs typeface="Segoe UI Semibold"/>
            </a:endParaRPr>
          </a:p>
          <a:p>
            <a:pPr marL="908685" marR="901700" indent="-635" algn="ctr">
              <a:lnSpc>
                <a:spcPct val="100000"/>
              </a:lnSpc>
            </a:pPr>
            <a:r>
              <a:rPr lang="en-US" sz="4400" b="1" spc="-10" dirty="0">
                <a:solidFill>
                  <a:srgbClr val="83BC00"/>
                </a:solidFill>
                <a:latin typeface="Segoe UI Semibold"/>
                <a:cs typeface="Segoe UI Semibold"/>
                <a:hlinkClick r:id="rId2"/>
              </a:rPr>
              <a:t>csitfoodagr@njcsit.gov</a:t>
            </a:r>
            <a:endParaRPr sz="4400" dirty="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414" y="786840"/>
            <a:ext cx="27038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577A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414" y="1703045"/>
            <a:ext cx="7530465" cy="7048083"/>
          </a:xfrm>
          <a:prstGeom prst="rect">
            <a:avLst/>
          </a:prstGeom>
        </p:spPr>
        <p:txBody>
          <a:bodyPr vert="horz" wrap="square" lIns="0" tIns="302260" rIns="0" bIns="0" rtlCol="0">
            <a:spAutoFit/>
          </a:bodyPr>
          <a:lstStyle/>
          <a:p>
            <a:pPr marL="697865" indent="-685800">
              <a:lnSpc>
                <a:spcPct val="100000"/>
              </a:lnSpc>
              <a:spcBef>
                <a:spcPts val="238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3800" b="1" spc="-10" dirty="0">
                <a:solidFill>
                  <a:srgbClr val="5FA150"/>
                </a:solidFill>
                <a:latin typeface="Segoe UI Semibold"/>
                <a:cs typeface="Segoe UI Semibold"/>
              </a:rPr>
              <a:t>Welcome</a:t>
            </a:r>
            <a:endParaRPr sz="3800" dirty="0">
              <a:latin typeface="Segoe UI Semibold"/>
              <a:cs typeface="Segoe UI Semibold"/>
            </a:endParaRPr>
          </a:p>
          <a:p>
            <a:pPr marL="697865" indent="-685800">
              <a:lnSpc>
                <a:spcPct val="100000"/>
              </a:lnSpc>
              <a:spcBef>
                <a:spcPts val="228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Program</a:t>
            </a:r>
            <a:r>
              <a:rPr sz="3800" b="1" spc="-50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spc="-10" dirty="0">
                <a:solidFill>
                  <a:srgbClr val="5FA150"/>
                </a:solidFill>
                <a:latin typeface="Segoe UI Semibold"/>
                <a:cs typeface="Segoe UI Semibold"/>
              </a:rPr>
              <a:t>overview</a:t>
            </a:r>
            <a:endParaRPr sz="3800" dirty="0">
              <a:latin typeface="Segoe UI Semibold"/>
              <a:cs typeface="Segoe UI Semibold"/>
            </a:endParaRPr>
          </a:p>
          <a:p>
            <a:pPr marL="697865" indent="-685800">
              <a:lnSpc>
                <a:spcPct val="100000"/>
              </a:lnSpc>
              <a:spcBef>
                <a:spcPts val="228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Submission</a:t>
            </a:r>
            <a:r>
              <a:rPr sz="3800" b="1" spc="-65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spc="-10" dirty="0">
                <a:solidFill>
                  <a:srgbClr val="5FA150"/>
                </a:solidFill>
                <a:latin typeface="Segoe UI Semibold"/>
                <a:cs typeface="Segoe UI Semibold"/>
              </a:rPr>
              <a:t>Process</a:t>
            </a:r>
            <a:endParaRPr sz="3800" dirty="0">
              <a:latin typeface="Segoe UI Semibold"/>
              <a:cs typeface="Segoe UI Semibold"/>
            </a:endParaRPr>
          </a:p>
          <a:p>
            <a:pPr marL="697865" indent="-685800">
              <a:lnSpc>
                <a:spcPct val="100000"/>
              </a:lnSpc>
              <a:spcBef>
                <a:spcPts val="2285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lang="en-US"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E</a:t>
            </a: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ligibility</a:t>
            </a:r>
            <a:r>
              <a:rPr sz="3800" b="1" spc="-85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spc="-10" dirty="0">
                <a:solidFill>
                  <a:srgbClr val="5FA150"/>
                </a:solidFill>
                <a:latin typeface="Segoe UI Semibold"/>
                <a:cs typeface="Segoe UI Semibold"/>
              </a:rPr>
              <a:t>Criteria</a:t>
            </a:r>
            <a:endParaRPr sz="3800" dirty="0">
              <a:latin typeface="Segoe UI Semibold"/>
              <a:cs typeface="Segoe UI Semibold"/>
            </a:endParaRPr>
          </a:p>
          <a:p>
            <a:pPr marL="697865" indent="-685800">
              <a:lnSpc>
                <a:spcPct val="100000"/>
              </a:lnSpc>
              <a:spcBef>
                <a:spcPts val="228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Required</a:t>
            </a:r>
            <a:r>
              <a:rPr sz="3800" b="1" spc="-165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spc="-10" dirty="0">
                <a:solidFill>
                  <a:srgbClr val="5FA150"/>
                </a:solidFill>
                <a:latin typeface="Segoe UI Semibold"/>
                <a:cs typeface="Segoe UI Semibold"/>
              </a:rPr>
              <a:t>Documents</a:t>
            </a:r>
            <a:endParaRPr sz="3800" dirty="0">
              <a:latin typeface="Segoe UI Semibold"/>
              <a:cs typeface="Segoe UI Semibold"/>
            </a:endParaRPr>
          </a:p>
          <a:p>
            <a:pPr marL="697865" indent="-685800">
              <a:lnSpc>
                <a:spcPct val="100000"/>
              </a:lnSpc>
              <a:spcBef>
                <a:spcPts val="228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Scoring</a:t>
            </a:r>
            <a:r>
              <a:rPr sz="3800" b="1" spc="-45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Criteria</a:t>
            </a:r>
            <a:r>
              <a:rPr sz="3800" b="1" spc="-40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&amp;</a:t>
            </a:r>
            <a:r>
              <a:rPr sz="3800" b="1" spc="-25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Bonus</a:t>
            </a:r>
            <a:r>
              <a:rPr sz="3800" b="1" spc="-30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spc="-10" dirty="0">
                <a:solidFill>
                  <a:srgbClr val="5FA150"/>
                </a:solidFill>
                <a:latin typeface="Segoe UI Semibold"/>
                <a:cs typeface="Segoe UI Semibold"/>
              </a:rPr>
              <a:t>Points</a:t>
            </a:r>
            <a:endParaRPr sz="3800" dirty="0">
              <a:latin typeface="Segoe UI Semibold"/>
              <a:cs typeface="Segoe UI Semibold"/>
            </a:endParaRPr>
          </a:p>
          <a:p>
            <a:pPr marL="697865" indent="-685800">
              <a:lnSpc>
                <a:spcPct val="100000"/>
              </a:lnSpc>
              <a:spcBef>
                <a:spcPts val="228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3800" b="1" spc="-35" dirty="0">
                <a:solidFill>
                  <a:srgbClr val="5FA150"/>
                </a:solidFill>
                <a:latin typeface="Segoe UI Semibold"/>
                <a:cs typeface="Segoe UI Semibold"/>
              </a:rPr>
              <a:t>Terms</a:t>
            </a:r>
            <a:r>
              <a:rPr sz="3800" b="1" spc="-125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&amp;</a:t>
            </a:r>
            <a:r>
              <a:rPr sz="3800" b="1" spc="-114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spc="-10" dirty="0">
                <a:solidFill>
                  <a:srgbClr val="5FA150"/>
                </a:solidFill>
                <a:latin typeface="Segoe UI Semibold"/>
                <a:cs typeface="Segoe UI Semibold"/>
              </a:rPr>
              <a:t>Conditions</a:t>
            </a:r>
            <a:endParaRPr sz="3800" dirty="0">
              <a:latin typeface="Segoe UI Semibold"/>
              <a:cs typeface="Segoe UI Semibold"/>
            </a:endParaRPr>
          </a:p>
          <a:p>
            <a:pPr marL="697865" indent="-685800">
              <a:lnSpc>
                <a:spcPct val="100000"/>
              </a:lnSpc>
              <a:spcBef>
                <a:spcPts val="228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3800" b="1" dirty="0">
                <a:solidFill>
                  <a:srgbClr val="5FA150"/>
                </a:solidFill>
                <a:latin typeface="Segoe UI Semibold"/>
                <a:cs typeface="Segoe UI Semibold"/>
              </a:rPr>
              <a:t>Important</a:t>
            </a:r>
            <a:r>
              <a:rPr sz="3800" b="1" spc="65" dirty="0">
                <a:solidFill>
                  <a:srgbClr val="5FA150"/>
                </a:solidFill>
                <a:latin typeface="Segoe UI Semibold"/>
                <a:cs typeface="Segoe UI Semibold"/>
              </a:rPr>
              <a:t> </a:t>
            </a:r>
            <a:r>
              <a:rPr sz="3800" b="1" spc="-10" dirty="0">
                <a:solidFill>
                  <a:srgbClr val="5FA150"/>
                </a:solidFill>
                <a:latin typeface="Segoe UI Semibold"/>
                <a:cs typeface="Segoe UI Semibold"/>
              </a:rPr>
              <a:t>Details</a:t>
            </a:r>
            <a:endParaRPr sz="3800" dirty="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650" y="1851405"/>
            <a:ext cx="14414500" cy="567690"/>
            <a:chOff x="755650" y="1851405"/>
            <a:chExt cx="14414500" cy="567690"/>
          </a:xfrm>
        </p:grpSpPr>
        <p:sp>
          <p:nvSpPr>
            <p:cNvPr id="3" name="object 3"/>
            <p:cNvSpPr/>
            <p:nvPr/>
          </p:nvSpPr>
          <p:spPr>
            <a:xfrm>
              <a:off x="762000" y="1857755"/>
              <a:ext cx="14401800" cy="554990"/>
            </a:xfrm>
            <a:custGeom>
              <a:avLst/>
              <a:gdLst/>
              <a:ahLst/>
              <a:cxnLst/>
              <a:rect l="l" t="t" r="r" b="b"/>
              <a:pathLst>
                <a:path w="14401800" h="554989">
                  <a:moveTo>
                    <a:pt x="14124432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4124432" y="554736"/>
                  </a:lnTo>
                  <a:lnTo>
                    <a:pt x="14401800" y="277368"/>
                  </a:lnTo>
                  <a:lnTo>
                    <a:pt x="14124432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00" y="1857755"/>
              <a:ext cx="14401800" cy="554990"/>
            </a:xfrm>
            <a:custGeom>
              <a:avLst/>
              <a:gdLst/>
              <a:ahLst/>
              <a:cxnLst/>
              <a:rect l="l" t="t" r="r" b="b"/>
              <a:pathLst>
                <a:path w="14401800" h="554989">
                  <a:moveTo>
                    <a:pt x="0" y="0"/>
                  </a:moveTo>
                  <a:lnTo>
                    <a:pt x="14124432" y="0"/>
                  </a:lnTo>
                  <a:lnTo>
                    <a:pt x="14401800" y="277368"/>
                  </a:lnTo>
                  <a:lnTo>
                    <a:pt x="14124432" y="554736"/>
                  </a:lnTo>
                  <a:lnTo>
                    <a:pt x="0" y="5547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55650" y="4286758"/>
            <a:ext cx="14414500" cy="566420"/>
            <a:chOff x="755650" y="4286758"/>
            <a:chExt cx="14414500" cy="566420"/>
          </a:xfrm>
        </p:grpSpPr>
        <p:sp>
          <p:nvSpPr>
            <p:cNvPr id="6" name="object 6"/>
            <p:cNvSpPr/>
            <p:nvPr/>
          </p:nvSpPr>
          <p:spPr>
            <a:xfrm>
              <a:off x="762000" y="4293108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20">
                  <a:moveTo>
                    <a:pt x="1412519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4125194" y="553212"/>
                  </a:lnTo>
                  <a:lnTo>
                    <a:pt x="14401800" y="276605"/>
                  </a:lnTo>
                  <a:lnTo>
                    <a:pt x="14125194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0" y="4293108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20">
                  <a:moveTo>
                    <a:pt x="0" y="0"/>
                  </a:moveTo>
                  <a:lnTo>
                    <a:pt x="14125194" y="0"/>
                  </a:lnTo>
                  <a:lnTo>
                    <a:pt x="14401800" y="276605"/>
                  </a:lnTo>
                  <a:lnTo>
                    <a:pt x="14125194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55650" y="7564881"/>
            <a:ext cx="14414500" cy="566420"/>
            <a:chOff x="755650" y="7564881"/>
            <a:chExt cx="14414500" cy="566420"/>
          </a:xfrm>
        </p:grpSpPr>
        <p:sp>
          <p:nvSpPr>
            <p:cNvPr id="9" name="object 9"/>
            <p:cNvSpPr/>
            <p:nvPr/>
          </p:nvSpPr>
          <p:spPr>
            <a:xfrm>
              <a:off x="762000" y="7571231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20">
                  <a:moveTo>
                    <a:pt x="1412519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4125194" y="553212"/>
                  </a:lnTo>
                  <a:lnTo>
                    <a:pt x="14401800" y="276606"/>
                  </a:lnTo>
                  <a:lnTo>
                    <a:pt x="14125194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" y="7571231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20">
                  <a:moveTo>
                    <a:pt x="0" y="0"/>
                  </a:moveTo>
                  <a:lnTo>
                    <a:pt x="14125194" y="0"/>
                  </a:lnTo>
                  <a:lnTo>
                    <a:pt x="14401800" y="276606"/>
                  </a:lnTo>
                  <a:lnTo>
                    <a:pt x="14125194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6919" y="1683810"/>
            <a:ext cx="16633825" cy="757745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275"/>
              </a:spcBef>
            </a:pPr>
            <a:r>
              <a:rPr sz="3600" b="1" spc="175" dirty="0">
                <a:solidFill>
                  <a:srgbClr val="FFFFFF"/>
                </a:solidFill>
                <a:latin typeface="Segoe UI Semibold"/>
                <a:cs typeface="Segoe UI Semibold"/>
              </a:rPr>
              <a:t>Program</a:t>
            </a:r>
            <a:r>
              <a:rPr sz="3600" b="1" spc="409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190" dirty="0">
                <a:solidFill>
                  <a:srgbClr val="FFFFFF"/>
                </a:solidFill>
                <a:latin typeface="Segoe UI Semibold"/>
                <a:cs typeface="Segoe UI Semibold"/>
              </a:rPr>
              <a:t>Summary</a:t>
            </a:r>
            <a:endParaRPr sz="3600">
              <a:latin typeface="Segoe UI Semibold"/>
              <a:cs typeface="Segoe UI Semibold"/>
            </a:endParaRPr>
          </a:p>
          <a:p>
            <a:pPr marL="12700" marR="5080">
              <a:lnSpc>
                <a:spcPct val="100000"/>
              </a:lnSpc>
              <a:spcBef>
                <a:spcPts val="1055"/>
              </a:spcBef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goal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Food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Agriculture</a:t>
            </a:r>
            <a:r>
              <a:rPr sz="32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Research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&amp;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Development</a:t>
            </a:r>
            <a:r>
              <a:rPr sz="32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Pilot</a:t>
            </a:r>
            <a:r>
              <a:rPr sz="32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Grant</a:t>
            </a:r>
            <a:r>
              <a:rPr sz="32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Program</a:t>
            </a:r>
            <a:r>
              <a:rPr sz="32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is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to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support</a:t>
            </a:r>
            <a:r>
              <a:rPr sz="32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innovation</a:t>
            </a:r>
            <a:r>
              <a:rPr sz="3200" b="0" spc="-1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from</a:t>
            </a:r>
            <a:r>
              <a:rPr sz="3200" b="0" spc="-1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researchers</a:t>
            </a:r>
            <a:r>
              <a:rPr sz="32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entrepreneurs</a:t>
            </a:r>
            <a:r>
              <a:rPr sz="3200" b="0" spc="-1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focused</a:t>
            </a:r>
            <a:r>
              <a:rPr sz="3200" b="0" spc="-10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on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developing</a:t>
            </a:r>
            <a:r>
              <a:rPr sz="3200" b="0" spc="-1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technology,</a:t>
            </a:r>
            <a:r>
              <a:rPr sz="32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and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other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solutions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addressing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food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insecurity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New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Jersey.</a:t>
            </a:r>
            <a:endParaRPr sz="3200">
              <a:latin typeface="Segoe UI Semilight"/>
              <a:cs typeface="Segoe UI Semilight"/>
            </a:endParaRPr>
          </a:p>
          <a:p>
            <a:pPr marL="17145">
              <a:lnSpc>
                <a:spcPct val="100000"/>
              </a:lnSpc>
              <a:spcBef>
                <a:spcPts val="2280"/>
              </a:spcBef>
            </a:pPr>
            <a:r>
              <a:rPr sz="3600" b="1" spc="160" dirty="0">
                <a:solidFill>
                  <a:srgbClr val="FFFFFF"/>
                </a:solidFill>
                <a:latin typeface="Segoe UI Semibold"/>
                <a:cs typeface="Segoe UI Semibold"/>
              </a:rPr>
              <a:t>What</a:t>
            </a:r>
            <a:r>
              <a:rPr sz="3600" b="1" spc="4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130" dirty="0">
                <a:solidFill>
                  <a:srgbClr val="FFFFFF"/>
                </a:solidFill>
                <a:latin typeface="Segoe UI Semibold"/>
                <a:cs typeface="Segoe UI Semibold"/>
              </a:rPr>
              <a:t>are</a:t>
            </a:r>
            <a:r>
              <a:rPr sz="3600" b="1" spc="4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140" dirty="0">
                <a:solidFill>
                  <a:srgbClr val="FFFFFF"/>
                </a:solidFill>
                <a:latin typeface="Segoe UI Semibold"/>
                <a:cs typeface="Segoe UI Semibold"/>
              </a:rPr>
              <a:t>the</a:t>
            </a:r>
            <a:r>
              <a:rPr sz="3600" b="1" spc="434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170" dirty="0">
                <a:solidFill>
                  <a:srgbClr val="FFFFFF"/>
                </a:solidFill>
                <a:latin typeface="Segoe UI Semibold"/>
                <a:cs typeface="Segoe UI Semibold"/>
              </a:rPr>
              <a:t>targeted</a:t>
            </a:r>
            <a:r>
              <a:rPr sz="3600" b="1" spc="45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175" dirty="0">
                <a:solidFill>
                  <a:srgbClr val="FFFFFF"/>
                </a:solidFill>
                <a:latin typeface="Segoe UI Semibold"/>
                <a:cs typeface="Segoe UI Semibold"/>
              </a:rPr>
              <a:t>industries?</a:t>
            </a:r>
            <a:endParaRPr sz="3600">
              <a:latin typeface="Segoe UI Semibold"/>
              <a:cs typeface="Segoe UI Semibold"/>
            </a:endParaRPr>
          </a:p>
          <a:p>
            <a:pPr marL="516890" indent="-457834">
              <a:lnSpc>
                <a:spcPct val="100000"/>
              </a:lnSpc>
              <a:spcBef>
                <a:spcPts val="1775"/>
              </a:spcBef>
              <a:buFont typeface="Wingdings"/>
              <a:buChar char=""/>
              <a:tabLst>
                <a:tab pos="517525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Life</a:t>
            </a:r>
            <a:r>
              <a:rPr sz="3200" b="0" spc="-1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Sciences</a:t>
            </a:r>
            <a:r>
              <a:rPr sz="3200" b="0" spc="-1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(e.g.,</a:t>
            </a:r>
            <a:r>
              <a:rPr sz="3200" b="0" spc="-1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therapeutic</a:t>
            </a:r>
            <a:r>
              <a:rPr sz="3200" b="0" spc="-1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drug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development,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medical</a:t>
            </a:r>
            <a:r>
              <a:rPr sz="3200" b="0" spc="-1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devices)</a:t>
            </a:r>
            <a:endParaRPr sz="3200">
              <a:latin typeface="Segoe UI Semilight"/>
              <a:cs typeface="Segoe UI Semilight"/>
            </a:endParaRPr>
          </a:p>
          <a:p>
            <a:pPr marL="516890" indent="-457834">
              <a:lnSpc>
                <a:spcPct val="100000"/>
              </a:lnSpc>
              <a:spcBef>
                <a:spcPts val="495"/>
              </a:spcBef>
              <a:buFont typeface="Wingdings"/>
              <a:buChar char=""/>
              <a:tabLst>
                <a:tab pos="517525" algn="l"/>
              </a:tabLst>
            </a:pP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Technology</a:t>
            </a:r>
            <a:r>
              <a:rPr sz="3200" b="0" spc="-1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(e.g.,</a:t>
            </a:r>
            <a:r>
              <a:rPr sz="32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digital</a:t>
            </a:r>
            <a:r>
              <a:rPr sz="3200" b="0" spc="-1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10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telehealth</a:t>
            </a:r>
            <a:r>
              <a:rPr sz="32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services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10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platform</a:t>
            </a:r>
            <a:r>
              <a:rPr sz="3200" b="0" spc="-10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development)</a:t>
            </a:r>
            <a:endParaRPr sz="3200">
              <a:latin typeface="Segoe UI Semilight"/>
              <a:cs typeface="Segoe UI Semilight"/>
            </a:endParaRPr>
          </a:p>
          <a:p>
            <a:pPr marL="516890" indent="-457834">
              <a:lnSpc>
                <a:spcPct val="100000"/>
              </a:lnSpc>
              <a:spcBef>
                <a:spcPts val="505"/>
              </a:spcBef>
              <a:buFont typeface="Wingdings"/>
              <a:buChar char=""/>
              <a:tabLst>
                <a:tab pos="517525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Food</a:t>
            </a:r>
            <a:r>
              <a:rPr sz="32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Beverage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(non-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retail)</a:t>
            </a:r>
            <a:endParaRPr sz="3200">
              <a:latin typeface="Segoe UI Semilight"/>
              <a:cs typeface="Segoe UI Semilight"/>
            </a:endParaRPr>
          </a:p>
          <a:p>
            <a:pPr marL="516890" indent="-457834">
              <a:lnSpc>
                <a:spcPct val="100000"/>
              </a:lnSpc>
              <a:spcBef>
                <a:spcPts val="505"/>
              </a:spcBef>
              <a:buFont typeface="Wingdings"/>
              <a:buChar char=""/>
              <a:tabLst>
                <a:tab pos="517525" algn="l"/>
              </a:tabLst>
            </a:pP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Transportation</a:t>
            </a:r>
            <a:r>
              <a:rPr sz="32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Logistics</a:t>
            </a:r>
            <a:endParaRPr sz="3200">
              <a:latin typeface="Segoe UI Semilight"/>
              <a:cs typeface="Segoe UI Semilight"/>
            </a:endParaRPr>
          </a:p>
          <a:p>
            <a:pPr marL="17145">
              <a:lnSpc>
                <a:spcPct val="100000"/>
              </a:lnSpc>
              <a:spcBef>
                <a:spcPts val="2855"/>
              </a:spcBef>
            </a:pPr>
            <a:r>
              <a:rPr sz="3600" b="1" spc="175" dirty="0">
                <a:solidFill>
                  <a:srgbClr val="FFFFFF"/>
                </a:solidFill>
                <a:latin typeface="Segoe UI Semibold"/>
                <a:cs typeface="Segoe UI Semibold"/>
              </a:rPr>
              <a:t>Program</a:t>
            </a:r>
            <a:r>
              <a:rPr sz="3600" b="1" spc="409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165" dirty="0">
                <a:solidFill>
                  <a:srgbClr val="FFFFFF"/>
                </a:solidFill>
                <a:latin typeface="Segoe UI Semibold"/>
                <a:cs typeface="Segoe UI Semibold"/>
              </a:rPr>
              <a:t>Details</a:t>
            </a:r>
            <a:endParaRPr sz="3600">
              <a:latin typeface="Segoe UI Semibold"/>
              <a:cs typeface="Segoe UI Semibold"/>
            </a:endParaRPr>
          </a:p>
          <a:p>
            <a:pPr marL="17145" marR="2835275">
              <a:lnSpc>
                <a:spcPct val="100000"/>
              </a:lnSpc>
              <a:spcBef>
                <a:spcPts val="1295"/>
              </a:spcBef>
            </a:pP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Grants</a:t>
            </a:r>
            <a:r>
              <a:rPr sz="3200" b="0" spc="-100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will</a:t>
            </a:r>
            <a:r>
              <a:rPr sz="3200" b="0" spc="-110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be</a:t>
            </a:r>
            <a:r>
              <a:rPr sz="3200" b="0" spc="-75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awarded</a:t>
            </a:r>
            <a:r>
              <a:rPr sz="3200" b="0" spc="-90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on</a:t>
            </a:r>
            <a:r>
              <a:rPr sz="3200" b="0" spc="-70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a</a:t>
            </a:r>
            <a:r>
              <a:rPr sz="3200" b="0" spc="-95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competitive</a:t>
            </a:r>
            <a:r>
              <a:rPr sz="3200" b="0" spc="-90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basis,</a:t>
            </a:r>
            <a:r>
              <a:rPr sz="3200" b="0" spc="-80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with</a:t>
            </a:r>
            <a:r>
              <a:rPr sz="3200" b="0" spc="-95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awards</a:t>
            </a:r>
            <a:r>
              <a:rPr sz="3200" b="0" spc="-105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going</a:t>
            </a:r>
            <a:r>
              <a:rPr sz="3200" b="0" spc="-80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to</a:t>
            </a:r>
            <a:r>
              <a:rPr sz="3200" b="0" spc="-90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the</a:t>
            </a:r>
            <a:r>
              <a:rPr sz="3200" b="0" spc="-85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87B"/>
                </a:solidFill>
                <a:latin typeface="Segoe UI Semilight"/>
                <a:cs typeface="Segoe UI Semilight"/>
              </a:rPr>
              <a:t>highest </a:t>
            </a:r>
            <a:r>
              <a:rPr sz="3200" b="0" dirty="0">
                <a:solidFill>
                  <a:srgbClr val="00587B"/>
                </a:solidFill>
                <a:latin typeface="Segoe UI Semilight"/>
                <a:cs typeface="Segoe UI Semilight"/>
              </a:rPr>
              <a:t>scoring</a:t>
            </a:r>
            <a:r>
              <a:rPr sz="3200" b="0" spc="-105" dirty="0">
                <a:solidFill>
                  <a:srgbClr val="00587B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87B"/>
                </a:solidFill>
                <a:latin typeface="Segoe UI Semilight"/>
                <a:cs typeface="Segoe UI Semilight"/>
              </a:rPr>
              <a:t>applicants.</a:t>
            </a:r>
            <a:endParaRPr sz="3200">
              <a:latin typeface="Segoe UI Semilight"/>
              <a:cs typeface="Segoe UI Semi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11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577A"/>
                </a:solidFill>
              </a:rPr>
              <a:t>Program</a:t>
            </a:r>
            <a:r>
              <a:rPr sz="4400" spc="-25" dirty="0">
                <a:solidFill>
                  <a:srgbClr val="00577A"/>
                </a:solidFill>
              </a:rPr>
              <a:t> </a:t>
            </a:r>
            <a:r>
              <a:rPr sz="4400" dirty="0">
                <a:solidFill>
                  <a:srgbClr val="00577A"/>
                </a:solidFill>
              </a:rPr>
              <a:t>Overview</a:t>
            </a:r>
            <a:r>
              <a:rPr sz="4400" spc="5" dirty="0">
                <a:solidFill>
                  <a:srgbClr val="00577A"/>
                </a:solidFill>
              </a:rPr>
              <a:t> </a:t>
            </a:r>
            <a:r>
              <a:rPr sz="4400" dirty="0">
                <a:solidFill>
                  <a:srgbClr val="00577A"/>
                </a:solidFill>
              </a:rPr>
              <a:t>–</a:t>
            </a:r>
            <a:r>
              <a:rPr sz="4400" spc="15" dirty="0">
                <a:solidFill>
                  <a:srgbClr val="00577A"/>
                </a:solidFill>
              </a:rPr>
              <a:t> </a:t>
            </a:r>
            <a:r>
              <a:rPr sz="4400" dirty="0">
                <a:solidFill>
                  <a:srgbClr val="00577A"/>
                </a:solidFill>
              </a:rPr>
              <a:t>Food</a:t>
            </a:r>
            <a:r>
              <a:rPr sz="4400" spc="-10" dirty="0">
                <a:solidFill>
                  <a:srgbClr val="00577A"/>
                </a:solidFill>
              </a:rPr>
              <a:t> </a:t>
            </a:r>
            <a:r>
              <a:rPr sz="4400" dirty="0">
                <a:solidFill>
                  <a:srgbClr val="00577A"/>
                </a:solidFill>
              </a:rPr>
              <a:t>and</a:t>
            </a:r>
            <a:r>
              <a:rPr sz="4400" spc="10" dirty="0">
                <a:solidFill>
                  <a:srgbClr val="00577A"/>
                </a:solidFill>
              </a:rPr>
              <a:t> </a:t>
            </a:r>
            <a:r>
              <a:rPr sz="4400" spc="-10" dirty="0">
                <a:solidFill>
                  <a:srgbClr val="00577A"/>
                </a:solidFill>
              </a:rPr>
              <a:t>Agriculture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701" y="1927605"/>
            <a:ext cx="14414500" cy="566420"/>
            <a:chOff x="790701" y="1927605"/>
            <a:chExt cx="14414500" cy="566420"/>
          </a:xfrm>
        </p:grpSpPr>
        <p:sp>
          <p:nvSpPr>
            <p:cNvPr id="3" name="object 3"/>
            <p:cNvSpPr/>
            <p:nvPr/>
          </p:nvSpPr>
          <p:spPr>
            <a:xfrm>
              <a:off x="797051" y="1933955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19">
                  <a:moveTo>
                    <a:pt x="1412519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4125194" y="553212"/>
                  </a:lnTo>
                  <a:lnTo>
                    <a:pt x="14401800" y="276605"/>
                  </a:lnTo>
                  <a:lnTo>
                    <a:pt x="14125194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7051" y="1933955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19">
                  <a:moveTo>
                    <a:pt x="0" y="0"/>
                  </a:moveTo>
                  <a:lnTo>
                    <a:pt x="14125194" y="0"/>
                  </a:lnTo>
                  <a:lnTo>
                    <a:pt x="14401800" y="276605"/>
                  </a:lnTo>
                  <a:lnTo>
                    <a:pt x="14125194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239" y="1911857"/>
            <a:ext cx="2752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80" dirty="0">
                <a:solidFill>
                  <a:srgbClr val="FFFFFF"/>
                </a:solidFill>
                <a:latin typeface="Segoe UI Semilight"/>
                <a:cs typeface="Segoe UI Semilight"/>
              </a:rPr>
              <a:t>Project</a:t>
            </a:r>
            <a:r>
              <a:rPr sz="3600" b="0" spc="39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3600" b="0" spc="155" dirty="0">
                <a:solidFill>
                  <a:srgbClr val="FFFFFF"/>
                </a:solidFill>
                <a:latin typeface="Segoe UI Semilight"/>
                <a:cs typeface="Segoe UI Semilight"/>
              </a:rPr>
              <a:t>sizes</a:t>
            </a:r>
            <a:endParaRPr sz="3600"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387" y="2710942"/>
            <a:ext cx="10179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Eligible</a:t>
            </a:r>
            <a:r>
              <a:rPr sz="36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applicants</a:t>
            </a:r>
            <a:r>
              <a:rPr sz="36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can</a:t>
            </a:r>
            <a:r>
              <a:rPr sz="36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receive</a:t>
            </a:r>
            <a:r>
              <a:rPr sz="36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grant</a:t>
            </a:r>
            <a:r>
              <a:rPr sz="36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awards</a:t>
            </a:r>
            <a:r>
              <a:rPr sz="36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6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up</a:t>
            </a:r>
            <a:r>
              <a:rPr sz="36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endParaRPr sz="3600" dirty="0">
              <a:latin typeface="Segoe UI Semilight"/>
              <a:cs typeface="Segoe UI Semi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30915" y="2675889"/>
            <a:ext cx="1648460" cy="6083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sz="3600" b="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egoe UI Semilight"/>
                <a:cs typeface="Segoe UI Semilight"/>
              </a:rPr>
              <a:t>$75,000.</a:t>
            </a:r>
            <a:endParaRPr sz="3600" dirty="0">
              <a:latin typeface="Segoe UI Semilight"/>
              <a:cs typeface="Segoe UI Semi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0701" y="4859782"/>
            <a:ext cx="14414500" cy="567690"/>
            <a:chOff x="790701" y="4859782"/>
            <a:chExt cx="14414500" cy="567690"/>
          </a:xfrm>
        </p:grpSpPr>
        <p:sp>
          <p:nvSpPr>
            <p:cNvPr id="9" name="object 9"/>
            <p:cNvSpPr/>
            <p:nvPr/>
          </p:nvSpPr>
          <p:spPr>
            <a:xfrm>
              <a:off x="797051" y="4866132"/>
              <a:ext cx="14401800" cy="554990"/>
            </a:xfrm>
            <a:custGeom>
              <a:avLst/>
              <a:gdLst/>
              <a:ahLst/>
              <a:cxnLst/>
              <a:rect l="l" t="t" r="r" b="b"/>
              <a:pathLst>
                <a:path w="14401800" h="554989">
                  <a:moveTo>
                    <a:pt x="14124432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14124432" y="554735"/>
                  </a:lnTo>
                  <a:lnTo>
                    <a:pt x="14401800" y="277367"/>
                  </a:lnTo>
                  <a:lnTo>
                    <a:pt x="14124432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051" y="4866132"/>
              <a:ext cx="14401800" cy="554990"/>
            </a:xfrm>
            <a:custGeom>
              <a:avLst/>
              <a:gdLst/>
              <a:ahLst/>
              <a:cxnLst/>
              <a:rect l="l" t="t" r="r" b="b"/>
              <a:pathLst>
                <a:path w="14401800" h="554989">
                  <a:moveTo>
                    <a:pt x="0" y="0"/>
                  </a:moveTo>
                  <a:lnTo>
                    <a:pt x="14124432" y="0"/>
                  </a:lnTo>
                  <a:lnTo>
                    <a:pt x="14401800" y="277367"/>
                  </a:lnTo>
                  <a:lnTo>
                    <a:pt x="14124432" y="554735"/>
                  </a:lnTo>
                  <a:lnTo>
                    <a:pt x="0" y="55473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6239" y="3284219"/>
            <a:ext cx="15979140" cy="499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Each</a:t>
            </a:r>
            <a:r>
              <a:rPr sz="36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approved</a:t>
            </a:r>
            <a:r>
              <a:rPr sz="36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grant</a:t>
            </a:r>
            <a:r>
              <a:rPr sz="36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will</a:t>
            </a:r>
            <a:r>
              <a:rPr sz="36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be</a:t>
            </a:r>
            <a:r>
              <a:rPr sz="36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valid</a:t>
            </a:r>
            <a:r>
              <a:rPr sz="36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for</a:t>
            </a:r>
            <a:r>
              <a:rPr sz="36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6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period</a:t>
            </a:r>
            <a:r>
              <a:rPr sz="36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6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dirty="0">
                <a:solidFill>
                  <a:srgbClr val="00577A"/>
                </a:solidFill>
                <a:latin typeface="Segoe UI Semilight"/>
                <a:cs typeface="Segoe UI Semilight"/>
              </a:rPr>
              <a:t>12</a:t>
            </a:r>
            <a:r>
              <a:rPr sz="36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6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months.</a:t>
            </a:r>
            <a:endParaRPr sz="36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1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3600" b="0" spc="190" dirty="0">
                <a:solidFill>
                  <a:srgbClr val="FFFFFF"/>
                </a:solidFill>
                <a:latin typeface="Segoe UI Semilight"/>
                <a:cs typeface="Segoe UI Semilight"/>
              </a:rPr>
              <a:t>Objectives</a:t>
            </a:r>
            <a:r>
              <a:rPr sz="3600" b="0" spc="38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3600" b="0" spc="80" dirty="0">
                <a:solidFill>
                  <a:srgbClr val="FFFFFF"/>
                </a:solidFill>
                <a:latin typeface="Segoe UI Semilight"/>
                <a:cs typeface="Segoe UI Semilight"/>
              </a:rPr>
              <a:t>of</a:t>
            </a:r>
            <a:r>
              <a:rPr sz="3600" b="0" spc="4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3600" b="0" spc="145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3600" b="0" spc="434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3600" b="0" spc="170" dirty="0">
                <a:solidFill>
                  <a:srgbClr val="FFFFFF"/>
                </a:solidFill>
                <a:latin typeface="Segoe UI Semilight"/>
                <a:cs typeface="Segoe UI Semilight"/>
              </a:rPr>
              <a:t>Program</a:t>
            </a:r>
            <a:endParaRPr sz="3600" dirty="0">
              <a:latin typeface="Segoe UI Semilight"/>
              <a:cs typeface="Segoe UI Semilight"/>
            </a:endParaRPr>
          </a:p>
          <a:p>
            <a:pPr marL="510540" marR="5080" indent="-457834">
              <a:lnSpc>
                <a:spcPct val="100000"/>
              </a:lnSpc>
              <a:spcBef>
                <a:spcPts val="3150"/>
              </a:spcBef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grant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will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engage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early-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stage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innovation-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based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companies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accelerate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research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development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technologies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transform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new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discoveries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from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research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stage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into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commercially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viable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products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services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that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address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food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security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needs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of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communities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across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New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Jersey</a:t>
            </a:r>
            <a:r>
              <a:rPr sz="32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by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identifying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implementing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ways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increase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access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nutritious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foods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develop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new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approaches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alleviate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food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deserts.</a:t>
            </a:r>
            <a:endParaRPr sz="3200" dirty="0">
              <a:latin typeface="Segoe UI Semilight"/>
              <a:cs typeface="Segoe UI Semi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35888" y="696595"/>
            <a:ext cx="10557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577A"/>
                </a:solidFill>
              </a:rPr>
              <a:t>Program</a:t>
            </a:r>
            <a:r>
              <a:rPr sz="4400" spc="-20" dirty="0">
                <a:solidFill>
                  <a:srgbClr val="00577A"/>
                </a:solidFill>
              </a:rPr>
              <a:t> </a:t>
            </a:r>
            <a:r>
              <a:rPr sz="4400" dirty="0">
                <a:solidFill>
                  <a:srgbClr val="00577A"/>
                </a:solidFill>
              </a:rPr>
              <a:t>Overview</a:t>
            </a:r>
            <a:r>
              <a:rPr sz="4400" spc="5" dirty="0">
                <a:solidFill>
                  <a:srgbClr val="00577A"/>
                </a:solidFill>
              </a:rPr>
              <a:t> </a:t>
            </a:r>
            <a:r>
              <a:rPr sz="4400" dirty="0">
                <a:solidFill>
                  <a:srgbClr val="00577A"/>
                </a:solidFill>
              </a:rPr>
              <a:t>–Food</a:t>
            </a:r>
            <a:r>
              <a:rPr sz="4400" spc="-10" dirty="0">
                <a:solidFill>
                  <a:srgbClr val="00577A"/>
                </a:solidFill>
              </a:rPr>
              <a:t> </a:t>
            </a:r>
            <a:r>
              <a:rPr sz="4400" dirty="0">
                <a:solidFill>
                  <a:srgbClr val="00577A"/>
                </a:solidFill>
              </a:rPr>
              <a:t>and</a:t>
            </a:r>
            <a:r>
              <a:rPr sz="4400" spc="15" dirty="0">
                <a:solidFill>
                  <a:srgbClr val="00577A"/>
                </a:solidFill>
              </a:rPr>
              <a:t> </a:t>
            </a:r>
            <a:r>
              <a:rPr sz="4400" spc="-10" dirty="0">
                <a:solidFill>
                  <a:srgbClr val="00577A"/>
                </a:solidFill>
              </a:rPr>
              <a:t>Agriculture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701" y="1846833"/>
            <a:ext cx="14414500" cy="566420"/>
            <a:chOff x="790701" y="1846833"/>
            <a:chExt cx="14414500" cy="566420"/>
          </a:xfrm>
        </p:grpSpPr>
        <p:sp>
          <p:nvSpPr>
            <p:cNvPr id="3" name="object 3"/>
            <p:cNvSpPr/>
            <p:nvPr/>
          </p:nvSpPr>
          <p:spPr>
            <a:xfrm>
              <a:off x="797051" y="1853183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19">
                  <a:moveTo>
                    <a:pt x="1412519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4125194" y="553212"/>
                  </a:lnTo>
                  <a:lnTo>
                    <a:pt x="14401800" y="276606"/>
                  </a:lnTo>
                  <a:lnTo>
                    <a:pt x="14125194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7051" y="1853183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19">
                  <a:moveTo>
                    <a:pt x="0" y="0"/>
                  </a:moveTo>
                  <a:lnTo>
                    <a:pt x="14125194" y="0"/>
                  </a:lnTo>
                  <a:lnTo>
                    <a:pt x="14401800" y="276606"/>
                  </a:lnTo>
                  <a:lnTo>
                    <a:pt x="14125194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239" y="1830781"/>
            <a:ext cx="2777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45" dirty="0">
                <a:solidFill>
                  <a:srgbClr val="FFFFFF"/>
                </a:solidFill>
                <a:latin typeface="Segoe UI Semilight"/>
                <a:cs typeface="Segoe UI Semilight"/>
              </a:rPr>
              <a:t>Use</a:t>
            </a:r>
            <a:r>
              <a:rPr sz="3600" b="0" spc="39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3600" b="0" spc="80" dirty="0">
                <a:solidFill>
                  <a:srgbClr val="FFFFFF"/>
                </a:solidFill>
                <a:latin typeface="Segoe UI Semilight"/>
                <a:cs typeface="Segoe UI Semilight"/>
              </a:rPr>
              <a:t>of</a:t>
            </a:r>
            <a:r>
              <a:rPr sz="3600" b="0" spc="40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3600" b="0" spc="150" dirty="0">
                <a:solidFill>
                  <a:srgbClr val="FFFFFF"/>
                </a:solidFill>
                <a:latin typeface="Segoe UI Semilight"/>
                <a:cs typeface="Segoe UI Semilight"/>
              </a:rPr>
              <a:t>funds</a:t>
            </a:r>
            <a:endParaRPr sz="3600"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77A"/>
                </a:solidFill>
              </a:rPr>
              <a:t>Program</a:t>
            </a:r>
            <a:r>
              <a:rPr spc="-70" dirty="0">
                <a:solidFill>
                  <a:srgbClr val="00577A"/>
                </a:solidFill>
              </a:rPr>
              <a:t> </a:t>
            </a:r>
            <a:r>
              <a:rPr spc="-10" dirty="0">
                <a:solidFill>
                  <a:srgbClr val="00577A"/>
                </a:solidFill>
              </a:rPr>
              <a:t>Overview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6952" y="3030677"/>
            <a:ext cx="16025494" cy="329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i="1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grant</a:t>
            </a:r>
            <a:r>
              <a:rPr sz="3200" b="0" i="1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funding</a:t>
            </a:r>
            <a:r>
              <a:rPr sz="3200" b="0" i="1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can</a:t>
            </a:r>
            <a:r>
              <a:rPr sz="3200" b="0" i="1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be</a:t>
            </a:r>
            <a:r>
              <a:rPr sz="3200" b="0" i="1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utilized</a:t>
            </a:r>
            <a:r>
              <a:rPr sz="3200" b="0" i="1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for</a:t>
            </a:r>
            <a:r>
              <a:rPr sz="3200" b="0" i="1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project</a:t>
            </a:r>
            <a:r>
              <a:rPr sz="3200" b="0" i="1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research</a:t>
            </a:r>
            <a:r>
              <a:rPr sz="3200" b="0" i="1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i="1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dirty="0">
                <a:solidFill>
                  <a:srgbClr val="00577A"/>
                </a:solidFill>
                <a:latin typeface="Segoe UI Semilight"/>
                <a:cs typeface="Segoe UI Semilight"/>
              </a:rPr>
              <a:t>development</a:t>
            </a:r>
            <a:r>
              <a:rPr sz="3200" b="0" i="1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i="1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activities.</a:t>
            </a:r>
            <a:endParaRPr sz="3200">
              <a:latin typeface="Segoe UI Semilight"/>
              <a:cs typeface="Segoe UI Semilight"/>
            </a:endParaRPr>
          </a:p>
          <a:p>
            <a:pPr marL="20955">
              <a:lnSpc>
                <a:spcPct val="100000"/>
              </a:lnSpc>
              <a:spcBef>
                <a:spcPts val="2675"/>
              </a:spcBef>
            </a:pP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No</a:t>
            </a:r>
            <a:r>
              <a:rPr sz="3200" b="0" i="1" u="sng" spc="-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more</a:t>
            </a:r>
            <a:r>
              <a:rPr sz="3200" b="0" i="1" u="sng" spc="-20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than</a:t>
            </a:r>
            <a:r>
              <a:rPr sz="3200" b="0" i="1" u="sng" spc="-2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30%</a:t>
            </a:r>
            <a:r>
              <a:rPr sz="3200" b="0" i="1" u="sng" spc="-1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3200" b="0" i="1" u="sng" spc="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the</a:t>
            </a:r>
            <a:r>
              <a:rPr sz="3200" b="0" i="1" u="sng" spc="-20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budget</a:t>
            </a:r>
            <a:r>
              <a:rPr sz="3200" b="0" i="1" u="sng" spc="-2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proposed</a:t>
            </a:r>
            <a:r>
              <a:rPr sz="3200" b="0" i="1" u="sng" spc="-4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for</a:t>
            </a:r>
            <a:r>
              <a:rPr sz="3200" b="0" i="1" u="sng" spc="1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the</a:t>
            </a:r>
            <a:r>
              <a:rPr sz="3200" b="0" i="1" u="sng" spc="-2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Project,</a:t>
            </a:r>
            <a:r>
              <a:rPr sz="3200" b="0" i="1" u="sng" spc="-1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in</a:t>
            </a:r>
            <a:r>
              <a:rPr sz="3200" b="0" i="1" u="sng" spc="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the</a:t>
            </a:r>
            <a:r>
              <a:rPr sz="3200" b="0" i="1" u="sng" spc="-2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aggregate,</a:t>
            </a:r>
            <a:r>
              <a:rPr sz="3200" b="0" i="1" u="sng" spc="-1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may</a:t>
            </a:r>
            <a:r>
              <a:rPr sz="3200" b="0" i="1" u="sng" spc="-2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be</a:t>
            </a:r>
            <a:r>
              <a:rPr sz="3200" b="0" i="1" u="sng" spc="-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spent</a:t>
            </a:r>
            <a:r>
              <a:rPr sz="3200" b="0" i="1" u="sng" spc="-20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3200" b="0" i="1" u="sng" spc="-25" dirty="0">
                <a:solidFill>
                  <a:srgbClr val="00577A"/>
                </a:solidFill>
                <a:uFill>
                  <a:solidFill>
                    <a:srgbClr val="00577A"/>
                  </a:solidFill>
                </a:uFill>
                <a:latin typeface="Segoe UI Semilight"/>
                <a:cs typeface="Segoe UI Semilight"/>
              </a:rPr>
              <a:t>on:</a:t>
            </a:r>
            <a:endParaRPr sz="32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Segoe UI Semilight"/>
              <a:cs typeface="Segoe UI Semilight"/>
            </a:endParaRPr>
          </a:p>
          <a:p>
            <a:pPr marL="478155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78155" algn="l"/>
                <a:tab pos="478790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Marketing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customer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discovery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specific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innovation</a:t>
            </a:r>
            <a:endParaRPr sz="3200">
              <a:latin typeface="Segoe UI Semilight"/>
              <a:cs typeface="Segoe UI Semilight"/>
            </a:endParaRPr>
          </a:p>
          <a:p>
            <a:pPr marL="478155" indent="-457834">
              <a:lnSpc>
                <a:spcPct val="100000"/>
              </a:lnSpc>
              <a:buFont typeface="Arial"/>
              <a:buChar char="•"/>
              <a:tabLst>
                <a:tab pos="478155" algn="l"/>
                <a:tab pos="478790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IP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patent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prosecution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licensing-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related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expenses</a:t>
            </a:r>
            <a:endParaRPr sz="3200">
              <a:latin typeface="Segoe UI Semilight"/>
              <a:cs typeface="Segoe UI Semilight"/>
            </a:endParaRPr>
          </a:p>
          <a:p>
            <a:pPr marL="478155" indent="-457834">
              <a:lnSpc>
                <a:spcPct val="100000"/>
              </a:lnSpc>
              <a:buFont typeface="Arial"/>
              <a:buChar char="•"/>
              <a:tabLst>
                <a:tab pos="478155" algn="l"/>
                <a:tab pos="478790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Conference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registration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fees</a:t>
            </a:r>
            <a:endParaRPr sz="32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701" y="1846833"/>
            <a:ext cx="14414500" cy="566420"/>
            <a:chOff x="790701" y="1846833"/>
            <a:chExt cx="14414500" cy="566420"/>
          </a:xfrm>
        </p:grpSpPr>
        <p:sp>
          <p:nvSpPr>
            <p:cNvPr id="3" name="object 3"/>
            <p:cNvSpPr/>
            <p:nvPr/>
          </p:nvSpPr>
          <p:spPr>
            <a:xfrm>
              <a:off x="797051" y="1853183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19">
                  <a:moveTo>
                    <a:pt x="1412519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4125194" y="553212"/>
                  </a:lnTo>
                  <a:lnTo>
                    <a:pt x="14401800" y="276606"/>
                  </a:lnTo>
                  <a:lnTo>
                    <a:pt x="14125194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7051" y="1853183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19">
                  <a:moveTo>
                    <a:pt x="0" y="0"/>
                  </a:moveTo>
                  <a:lnTo>
                    <a:pt x="14125194" y="0"/>
                  </a:lnTo>
                  <a:lnTo>
                    <a:pt x="14401800" y="276606"/>
                  </a:lnTo>
                  <a:lnTo>
                    <a:pt x="14125194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239" y="1830781"/>
            <a:ext cx="17143730" cy="693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95" dirty="0">
                <a:solidFill>
                  <a:srgbClr val="FFFFFF"/>
                </a:solidFill>
                <a:latin typeface="Segoe UI Semilight"/>
                <a:cs typeface="Segoe UI Semilight"/>
              </a:rPr>
              <a:t>Ineligible</a:t>
            </a:r>
            <a:r>
              <a:rPr sz="3600" b="0" spc="38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3600" b="0" spc="145" dirty="0">
                <a:solidFill>
                  <a:srgbClr val="FFFFFF"/>
                </a:solidFill>
                <a:latin typeface="Segoe UI Semilight"/>
                <a:cs typeface="Segoe UI Semilight"/>
              </a:rPr>
              <a:t>Use</a:t>
            </a:r>
            <a:r>
              <a:rPr sz="3600" b="0" spc="39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3600" b="0" spc="80" dirty="0">
                <a:solidFill>
                  <a:srgbClr val="FFFFFF"/>
                </a:solidFill>
                <a:latin typeface="Segoe UI Semilight"/>
                <a:cs typeface="Segoe UI Semilight"/>
              </a:rPr>
              <a:t>of</a:t>
            </a:r>
            <a:r>
              <a:rPr sz="3600" b="0" spc="40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3600" b="0" spc="150" dirty="0">
                <a:solidFill>
                  <a:srgbClr val="FFFFFF"/>
                </a:solidFill>
                <a:latin typeface="Segoe UI Semilight"/>
                <a:cs typeface="Segoe UI Semilight"/>
              </a:rPr>
              <a:t>funds</a:t>
            </a:r>
            <a:endParaRPr sz="3600">
              <a:latin typeface="Segoe UI Semilight"/>
              <a:cs typeface="Segoe UI Semilight"/>
            </a:endParaRPr>
          </a:p>
          <a:p>
            <a:pPr marL="255904">
              <a:lnSpc>
                <a:spcPct val="100000"/>
              </a:lnSpc>
              <a:spcBef>
                <a:spcPts val="3025"/>
              </a:spcBef>
            </a:pP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2800" b="0" spc="-10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following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expense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categories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are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ineligible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for</a:t>
            </a:r>
            <a:r>
              <a:rPr sz="2800" b="0" spc="-10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funding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by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this</a:t>
            </a:r>
            <a:r>
              <a:rPr sz="28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grant: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Segoe UI Semilight"/>
              <a:cs typeface="Segoe UI Semilight"/>
            </a:endParaRPr>
          </a:p>
          <a:p>
            <a:pPr marL="713105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Direct</a:t>
            </a:r>
            <a:r>
              <a:rPr sz="28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services</a:t>
            </a:r>
            <a:r>
              <a:rPr sz="28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28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individuals</a:t>
            </a:r>
            <a:r>
              <a:rPr sz="28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or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organizations</a:t>
            </a:r>
            <a:endParaRPr sz="2800">
              <a:latin typeface="Segoe UI Semilight"/>
              <a:cs typeface="Segoe UI Semilight"/>
            </a:endParaRPr>
          </a:p>
          <a:p>
            <a:pPr marL="713105" indent="-457834">
              <a:lnSpc>
                <a:spcPct val="100000"/>
              </a:lnSpc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Manufacturing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products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for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sale</a:t>
            </a:r>
            <a:r>
              <a:rPr sz="28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or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commercial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use</a:t>
            </a:r>
            <a:endParaRPr sz="2800">
              <a:latin typeface="Segoe UI Semilight"/>
              <a:cs typeface="Segoe UI Semilight"/>
            </a:endParaRPr>
          </a:p>
          <a:p>
            <a:pPr marL="713105" indent="-457834">
              <a:lnSpc>
                <a:spcPct val="100000"/>
              </a:lnSpc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Real</a:t>
            </a:r>
            <a:r>
              <a:rPr sz="2800" b="0" spc="-114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estate</a:t>
            </a:r>
            <a:r>
              <a:rPr sz="2800" b="0" spc="-114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rental</a:t>
            </a:r>
            <a:r>
              <a:rPr sz="2800" b="0" spc="-1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expenses</a:t>
            </a:r>
            <a:endParaRPr sz="2800">
              <a:latin typeface="Segoe UI Semilight"/>
              <a:cs typeface="Segoe UI Semilight"/>
            </a:endParaRPr>
          </a:p>
          <a:p>
            <a:pPr marL="713105" indent="-457834">
              <a:lnSpc>
                <a:spcPct val="100000"/>
              </a:lnSpc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Patient</a:t>
            </a:r>
            <a:r>
              <a:rPr sz="2800" b="0" spc="-1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clinical</a:t>
            </a:r>
            <a:r>
              <a:rPr sz="2800" b="0" spc="-1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trial</a:t>
            </a:r>
            <a:r>
              <a:rPr sz="2800" b="0" spc="-114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expenses</a:t>
            </a:r>
            <a:endParaRPr sz="2800">
              <a:latin typeface="Segoe UI Semilight"/>
              <a:cs typeface="Segoe UI Semilight"/>
            </a:endParaRPr>
          </a:p>
          <a:p>
            <a:pPr marL="713105" indent="-457834">
              <a:lnSpc>
                <a:spcPct val="100000"/>
              </a:lnSpc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Construction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costs</a:t>
            </a:r>
            <a:endParaRPr sz="2800">
              <a:latin typeface="Segoe UI Semilight"/>
              <a:cs typeface="Segoe UI Semilight"/>
            </a:endParaRPr>
          </a:p>
          <a:p>
            <a:pPr marL="713105" indent="-457834">
              <a:lnSpc>
                <a:spcPct val="100000"/>
              </a:lnSpc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Travel,</a:t>
            </a:r>
            <a:r>
              <a:rPr sz="2800" b="0" spc="-1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entertainment,</a:t>
            </a:r>
            <a:r>
              <a:rPr sz="28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other</a:t>
            </a:r>
            <a:r>
              <a:rPr sz="28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similar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expenses</a:t>
            </a:r>
            <a:endParaRPr sz="2800">
              <a:latin typeface="Segoe UI Semilight"/>
              <a:cs typeface="Segoe UI Semilight"/>
            </a:endParaRPr>
          </a:p>
          <a:p>
            <a:pPr marL="713105" indent="-457834">
              <a:lnSpc>
                <a:spcPct val="100000"/>
              </a:lnSpc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Allocations</a:t>
            </a:r>
            <a:r>
              <a:rPr sz="2800" b="0" spc="-1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2800" b="0" spc="-1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general</a:t>
            </a:r>
            <a:r>
              <a:rPr sz="2800" b="0" spc="-1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overhead</a:t>
            </a:r>
            <a:r>
              <a:rPr sz="2800" b="0" spc="-1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expenses</a:t>
            </a:r>
            <a:endParaRPr sz="2800">
              <a:latin typeface="Segoe UI Semilight"/>
              <a:cs typeface="Segoe UI Semilight"/>
            </a:endParaRPr>
          </a:p>
          <a:p>
            <a:pPr marL="713105" indent="-457834">
              <a:lnSpc>
                <a:spcPct val="100000"/>
              </a:lnSpc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Any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expenditures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incurred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before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“Effective</a:t>
            </a:r>
            <a:r>
              <a:rPr sz="2800" b="0" spc="-10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date”,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date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representing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last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date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execution</a:t>
            </a:r>
            <a:r>
              <a:rPr sz="28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endParaRPr sz="2800">
              <a:latin typeface="Segoe UI Semilight"/>
              <a:cs typeface="Segoe UI Semilight"/>
            </a:endParaRPr>
          </a:p>
          <a:p>
            <a:pPr marL="713105">
              <a:lnSpc>
                <a:spcPct val="100000"/>
              </a:lnSpc>
              <a:spcBef>
                <a:spcPts val="5"/>
              </a:spcBef>
            </a:pP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Grant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Agreement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by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28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respective</a:t>
            </a:r>
            <a:r>
              <a:rPr sz="2800" b="0" spc="-1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Parties</a:t>
            </a:r>
            <a:endParaRPr sz="2800">
              <a:latin typeface="Segoe UI Semilight"/>
              <a:cs typeface="Segoe UI Semilight"/>
            </a:endParaRPr>
          </a:p>
          <a:p>
            <a:pPr marL="713105" marR="535940" indent="-457200">
              <a:lnSpc>
                <a:spcPct val="100000"/>
              </a:lnSpc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Any</a:t>
            </a:r>
            <a:r>
              <a:rPr sz="28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expenses</a:t>
            </a:r>
            <a:r>
              <a:rPr sz="28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for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equipment</a:t>
            </a:r>
            <a:r>
              <a:rPr sz="28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materials</a:t>
            </a:r>
            <a:r>
              <a:rPr sz="28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that</a:t>
            </a:r>
            <a:r>
              <a:rPr sz="28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Applicant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does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not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use</a:t>
            </a:r>
            <a:r>
              <a:rPr sz="28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for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Project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during</a:t>
            </a:r>
            <a:r>
              <a:rPr sz="28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Project period</a:t>
            </a:r>
            <a:endParaRPr sz="2800">
              <a:latin typeface="Segoe UI Semilight"/>
              <a:cs typeface="Segoe UI Semilight"/>
            </a:endParaRPr>
          </a:p>
          <a:p>
            <a:pPr marL="713105" indent="-457834">
              <a:lnSpc>
                <a:spcPct val="100000"/>
              </a:lnSpc>
              <a:buFont typeface="Arial"/>
              <a:buChar char="•"/>
              <a:tabLst>
                <a:tab pos="713105" algn="l"/>
                <a:tab pos="713740" algn="l"/>
              </a:tabLst>
            </a:pP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Fees</a:t>
            </a:r>
            <a:r>
              <a:rPr sz="28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related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Conferences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not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associated</a:t>
            </a:r>
            <a:r>
              <a:rPr sz="2800" b="0" spc="-10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with</a:t>
            </a:r>
            <a:r>
              <a:rPr sz="28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28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28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Project</a:t>
            </a:r>
            <a:endParaRPr sz="2800"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77A"/>
                </a:solidFill>
              </a:rPr>
              <a:t>Program</a:t>
            </a:r>
            <a:r>
              <a:rPr spc="-70" dirty="0">
                <a:solidFill>
                  <a:srgbClr val="00577A"/>
                </a:solidFill>
              </a:rPr>
              <a:t> </a:t>
            </a:r>
            <a:r>
              <a:rPr spc="-10" dirty="0">
                <a:solidFill>
                  <a:srgbClr val="00577A"/>
                </a:solidFill>
              </a:rPr>
              <a:t>Overview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701" y="1807210"/>
            <a:ext cx="14471015" cy="505459"/>
            <a:chOff x="790701" y="1807210"/>
            <a:chExt cx="14471015" cy="505459"/>
          </a:xfrm>
        </p:grpSpPr>
        <p:sp>
          <p:nvSpPr>
            <p:cNvPr id="3" name="object 3"/>
            <p:cNvSpPr/>
            <p:nvPr/>
          </p:nvSpPr>
          <p:spPr>
            <a:xfrm>
              <a:off x="797051" y="1813560"/>
              <a:ext cx="14458315" cy="492759"/>
            </a:xfrm>
            <a:custGeom>
              <a:avLst/>
              <a:gdLst/>
              <a:ahLst/>
              <a:cxnLst/>
              <a:rect l="l" t="t" r="r" b="b"/>
              <a:pathLst>
                <a:path w="14458315" h="492760">
                  <a:moveTo>
                    <a:pt x="14242542" y="0"/>
                  </a:moveTo>
                  <a:lnTo>
                    <a:pt x="0" y="0"/>
                  </a:lnTo>
                  <a:lnTo>
                    <a:pt x="0" y="492251"/>
                  </a:lnTo>
                  <a:lnTo>
                    <a:pt x="14242542" y="492251"/>
                  </a:lnTo>
                  <a:lnTo>
                    <a:pt x="14458188" y="246125"/>
                  </a:lnTo>
                  <a:lnTo>
                    <a:pt x="14242542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7051" y="1813560"/>
              <a:ext cx="14458315" cy="492759"/>
            </a:xfrm>
            <a:custGeom>
              <a:avLst/>
              <a:gdLst/>
              <a:ahLst/>
              <a:cxnLst/>
              <a:rect l="l" t="t" r="r" b="b"/>
              <a:pathLst>
                <a:path w="14458315" h="492760">
                  <a:moveTo>
                    <a:pt x="0" y="0"/>
                  </a:moveTo>
                  <a:lnTo>
                    <a:pt x="14242542" y="0"/>
                  </a:lnTo>
                  <a:lnTo>
                    <a:pt x="14458188" y="246125"/>
                  </a:lnTo>
                  <a:lnTo>
                    <a:pt x="14242542" y="492251"/>
                  </a:lnTo>
                  <a:lnTo>
                    <a:pt x="0" y="4922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77A"/>
                </a:solidFill>
              </a:rPr>
              <a:t>Application</a:t>
            </a:r>
            <a:r>
              <a:rPr spc="-65" dirty="0">
                <a:solidFill>
                  <a:srgbClr val="00577A"/>
                </a:solidFill>
              </a:rPr>
              <a:t> </a:t>
            </a:r>
            <a:r>
              <a:rPr spc="-10" dirty="0">
                <a:solidFill>
                  <a:srgbClr val="00577A"/>
                </a:solidFill>
              </a:rPr>
              <a:t>Sections</a:t>
            </a:r>
          </a:p>
        </p:txBody>
      </p:sp>
      <p:sp>
        <p:nvSpPr>
          <p:cNvPr id="6" name="object 6"/>
          <p:cNvSpPr/>
          <p:nvPr/>
        </p:nvSpPr>
        <p:spPr>
          <a:xfrm>
            <a:off x="3736847" y="3485515"/>
            <a:ext cx="647065" cy="103505"/>
          </a:xfrm>
          <a:custGeom>
            <a:avLst/>
            <a:gdLst/>
            <a:ahLst/>
            <a:cxnLst/>
            <a:rect l="l" t="t" r="r" b="b"/>
            <a:pathLst>
              <a:path w="647064" h="103504">
                <a:moveTo>
                  <a:pt x="621574" y="51688"/>
                </a:moveTo>
                <a:lnTo>
                  <a:pt x="551688" y="92455"/>
                </a:lnTo>
                <a:lnTo>
                  <a:pt x="550672" y="96265"/>
                </a:lnTo>
                <a:lnTo>
                  <a:pt x="554227" y="102361"/>
                </a:lnTo>
                <a:lnTo>
                  <a:pt x="558038" y="103377"/>
                </a:lnTo>
                <a:lnTo>
                  <a:pt x="635793" y="58038"/>
                </a:lnTo>
                <a:lnTo>
                  <a:pt x="634111" y="58038"/>
                </a:lnTo>
                <a:lnTo>
                  <a:pt x="634111" y="57150"/>
                </a:lnTo>
                <a:lnTo>
                  <a:pt x="630936" y="57150"/>
                </a:lnTo>
                <a:lnTo>
                  <a:pt x="621574" y="51688"/>
                </a:lnTo>
                <a:close/>
              </a:path>
              <a:path w="647064" h="103504">
                <a:moveTo>
                  <a:pt x="61068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10688" y="58038"/>
                </a:lnTo>
                <a:lnTo>
                  <a:pt x="621574" y="51688"/>
                </a:lnTo>
                <a:lnTo>
                  <a:pt x="610688" y="45338"/>
                </a:lnTo>
                <a:close/>
              </a:path>
              <a:path w="647064" h="103504">
                <a:moveTo>
                  <a:pt x="635793" y="45338"/>
                </a:moveTo>
                <a:lnTo>
                  <a:pt x="634111" y="45338"/>
                </a:lnTo>
                <a:lnTo>
                  <a:pt x="634111" y="58038"/>
                </a:lnTo>
                <a:lnTo>
                  <a:pt x="635793" y="58038"/>
                </a:lnTo>
                <a:lnTo>
                  <a:pt x="646684" y="51688"/>
                </a:lnTo>
                <a:lnTo>
                  <a:pt x="635793" y="45338"/>
                </a:lnTo>
                <a:close/>
              </a:path>
              <a:path w="647064" h="103504">
                <a:moveTo>
                  <a:pt x="630936" y="46227"/>
                </a:moveTo>
                <a:lnTo>
                  <a:pt x="621574" y="51688"/>
                </a:lnTo>
                <a:lnTo>
                  <a:pt x="630936" y="57150"/>
                </a:lnTo>
                <a:lnTo>
                  <a:pt x="630936" y="46227"/>
                </a:lnTo>
                <a:close/>
              </a:path>
              <a:path w="647064" h="103504">
                <a:moveTo>
                  <a:pt x="634111" y="46227"/>
                </a:moveTo>
                <a:lnTo>
                  <a:pt x="630936" y="46227"/>
                </a:lnTo>
                <a:lnTo>
                  <a:pt x="630936" y="57150"/>
                </a:lnTo>
                <a:lnTo>
                  <a:pt x="634111" y="57150"/>
                </a:lnTo>
                <a:lnTo>
                  <a:pt x="634111" y="46227"/>
                </a:lnTo>
                <a:close/>
              </a:path>
              <a:path w="647064" h="103504">
                <a:moveTo>
                  <a:pt x="558038" y="0"/>
                </a:moveTo>
                <a:lnTo>
                  <a:pt x="554227" y="1015"/>
                </a:lnTo>
                <a:lnTo>
                  <a:pt x="550672" y="7111"/>
                </a:lnTo>
                <a:lnTo>
                  <a:pt x="551688" y="10921"/>
                </a:lnTo>
                <a:lnTo>
                  <a:pt x="621574" y="51688"/>
                </a:lnTo>
                <a:lnTo>
                  <a:pt x="630936" y="46227"/>
                </a:lnTo>
                <a:lnTo>
                  <a:pt x="634111" y="46227"/>
                </a:lnTo>
                <a:lnTo>
                  <a:pt x="634111" y="45338"/>
                </a:lnTo>
                <a:lnTo>
                  <a:pt x="635793" y="45338"/>
                </a:lnTo>
                <a:lnTo>
                  <a:pt x="558038" y="0"/>
                </a:lnTo>
                <a:close/>
              </a:path>
            </a:pathLst>
          </a:custGeom>
          <a:solidFill>
            <a:srgbClr val="005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7051" y="2654807"/>
            <a:ext cx="2943225" cy="1765300"/>
          </a:xfrm>
          <a:prstGeom prst="rect">
            <a:avLst/>
          </a:prstGeom>
          <a:solidFill>
            <a:srgbClr val="83BC00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792480" marR="585470" indent="-201295">
              <a:lnSpc>
                <a:spcPts val="3070"/>
              </a:lnSpc>
            </a:pP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Application Manager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57871" y="3485515"/>
            <a:ext cx="646430" cy="103505"/>
          </a:xfrm>
          <a:custGeom>
            <a:avLst/>
            <a:gdLst/>
            <a:ahLst/>
            <a:cxnLst/>
            <a:rect l="l" t="t" r="r" b="b"/>
            <a:pathLst>
              <a:path w="646429" h="103504">
                <a:moveTo>
                  <a:pt x="621193" y="51688"/>
                </a:moveTo>
                <a:lnTo>
                  <a:pt x="551306" y="92455"/>
                </a:lnTo>
                <a:lnTo>
                  <a:pt x="550291" y="96265"/>
                </a:lnTo>
                <a:lnTo>
                  <a:pt x="553847" y="102361"/>
                </a:lnTo>
                <a:lnTo>
                  <a:pt x="557656" y="103377"/>
                </a:lnTo>
                <a:lnTo>
                  <a:pt x="635412" y="58038"/>
                </a:lnTo>
                <a:lnTo>
                  <a:pt x="633729" y="58038"/>
                </a:lnTo>
                <a:lnTo>
                  <a:pt x="633729" y="57150"/>
                </a:lnTo>
                <a:lnTo>
                  <a:pt x="630554" y="57150"/>
                </a:lnTo>
                <a:lnTo>
                  <a:pt x="621193" y="51688"/>
                </a:lnTo>
                <a:close/>
              </a:path>
              <a:path w="646429" h="103504">
                <a:moveTo>
                  <a:pt x="610307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10307" y="58038"/>
                </a:lnTo>
                <a:lnTo>
                  <a:pt x="621193" y="51688"/>
                </a:lnTo>
                <a:lnTo>
                  <a:pt x="610307" y="45338"/>
                </a:lnTo>
                <a:close/>
              </a:path>
              <a:path w="646429" h="103504">
                <a:moveTo>
                  <a:pt x="635412" y="45338"/>
                </a:moveTo>
                <a:lnTo>
                  <a:pt x="633729" y="45338"/>
                </a:lnTo>
                <a:lnTo>
                  <a:pt x="633729" y="58038"/>
                </a:lnTo>
                <a:lnTo>
                  <a:pt x="635412" y="58038"/>
                </a:lnTo>
                <a:lnTo>
                  <a:pt x="646302" y="51688"/>
                </a:lnTo>
                <a:lnTo>
                  <a:pt x="635412" y="45338"/>
                </a:lnTo>
                <a:close/>
              </a:path>
              <a:path w="646429" h="103504">
                <a:moveTo>
                  <a:pt x="630554" y="46227"/>
                </a:moveTo>
                <a:lnTo>
                  <a:pt x="621193" y="51688"/>
                </a:lnTo>
                <a:lnTo>
                  <a:pt x="630554" y="57150"/>
                </a:lnTo>
                <a:lnTo>
                  <a:pt x="630554" y="46227"/>
                </a:lnTo>
                <a:close/>
              </a:path>
              <a:path w="646429" h="103504">
                <a:moveTo>
                  <a:pt x="633729" y="46227"/>
                </a:moveTo>
                <a:lnTo>
                  <a:pt x="630554" y="46227"/>
                </a:lnTo>
                <a:lnTo>
                  <a:pt x="630554" y="57150"/>
                </a:lnTo>
                <a:lnTo>
                  <a:pt x="633729" y="57150"/>
                </a:lnTo>
                <a:lnTo>
                  <a:pt x="633729" y="46227"/>
                </a:lnTo>
                <a:close/>
              </a:path>
              <a:path w="646429" h="103504">
                <a:moveTo>
                  <a:pt x="557656" y="0"/>
                </a:moveTo>
                <a:lnTo>
                  <a:pt x="553847" y="1015"/>
                </a:lnTo>
                <a:lnTo>
                  <a:pt x="550291" y="7111"/>
                </a:lnTo>
                <a:lnTo>
                  <a:pt x="551306" y="10921"/>
                </a:lnTo>
                <a:lnTo>
                  <a:pt x="621193" y="51688"/>
                </a:lnTo>
                <a:lnTo>
                  <a:pt x="630554" y="46227"/>
                </a:lnTo>
                <a:lnTo>
                  <a:pt x="633729" y="46227"/>
                </a:lnTo>
                <a:lnTo>
                  <a:pt x="633729" y="45338"/>
                </a:lnTo>
                <a:lnTo>
                  <a:pt x="635412" y="45338"/>
                </a:lnTo>
                <a:lnTo>
                  <a:pt x="557656" y="0"/>
                </a:lnTo>
                <a:close/>
              </a:path>
            </a:pathLst>
          </a:custGeom>
          <a:solidFill>
            <a:srgbClr val="005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16552" y="2654807"/>
            <a:ext cx="2943225" cy="176530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280670" rIns="0" bIns="0" rtlCol="0">
            <a:spAutoFit/>
          </a:bodyPr>
          <a:lstStyle/>
          <a:p>
            <a:pPr marL="435609" marR="426084" algn="ctr">
              <a:lnSpc>
                <a:spcPts val="3070"/>
              </a:lnSpc>
              <a:spcBef>
                <a:spcPts val="2210"/>
              </a:spcBef>
            </a:pPr>
            <a:r>
              <a:rPr sz="2800" b="1" spc="-20" dirty="0">
                <a:solidFill>
                  <a:srgbClr val="FFFFFF"/>
                </a:solidFill>
                <a:latin typeface="Corbel"/>
                <a:cs typeface="Corbel"/>
              </a:rPr>
              <a:t>Welcome</a:t>
            </a:r>
            <a:r>
              <a:rPr sz="2800" b="1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Eligibility Questions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77371" y="3485515"/>
            <a:ext cx="646430" cy="103505"/>
          </a:xfrm>
          <a:custGeom>
            <a:avLst/>
            <a:gdLst/>
            <a:ahLst/>
            <a:cxnLst/>
            <a:rect l="l" t="t" r="r" b="b"/>
            <a:pathLst>
              <a:path w="646429" h="103504">
                <a:moveTo>
                  <a:pt x="621193" y="51688"/>
                </a:moveTo>
                <a:lnTo>
                  <a:pt x="551306" y="92455"/>
                </a:lnTo>
                <a:lnTo>
                  <a:pt x="550291" y="96265"/>
                </a:lnTo>
                <a:lnTo>
                  <a:pt x="553847" y="102361"/>
                </a:lnTo>
                <a:lnTo>
                  <a:pt x="557656" y="103377"/>
                </a:lnTo>
                <a:lnTo>
                  <a:pt x="635412" y="58038"/>
                </a:lnTo>
                <a:lnTo>
                  <a:pt x="633729" y="58038"/>
                </a:lnTo>
                <a:lnTo>
                  <a:pt x="633729" y="57150"/>
                </a:lnTo>
                <a:lnTo>
                  <a:pt x="630554" y="57150"/>
                </a:lnTo>
                <a:lnTo>
                  <a:pt x="621193" y="51688"/>
                </a:lnTo>
                <a:close/>
              </a:path>
              <a:path w="646429" h="103504">
                <a:moveTo>
                  <a:pt x="610307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10307" y="58038"/>
                </a:lnTo>
                <a:lnTo>
                  <a:pt x="621193" y="51688"/>
                </a:lnTo>
                <a:lnTo>
                  <a:pt x="610307" y="45338"/>
                </a:lnTo>
                <a:close/>
              </a:path>
              <a:path w="646429" h="103504">
                <a:moveTo>
                  <a:pt x="635412" y="45338"/>
                </a:moveTo>
                <a:lnTo>
                  <a:pt x="633729" y="45338"/>
                </a:lnTo>
                <a:lnTo>
                  <a:pt x="633729" y="58038"/>
                </a:lnTo>
                <a:lnTo>
                  <a:pt x="635412" y="58038"/>
                </a:lnTo>
                <a:lnTo>
                  <a:pt x="646302" y="51688"/>
                </a:lnTo>
                <a:lnTo>
                  <a:pt x="635412" y="45338"/>
                </a:lnTo>
                <a:close/>
              </a:path>
              <a:path w="646429" h="103504">
                <a:moveTo>
                  <a:pt x="630554" y="46227"/>
                </a:moveTo>
                <a:lnTo>
                  <a:pt x="621193" y="51688"/>
                </a:lnTo>
                <a:lnTo>
                  <a:pt x="630554" y="57150"/>
                </a:lnTo>
                <a:lnTo>
                  <a:pt x="630554" y="46227"/>
                </a:lnTo>
                <a:close/>
              </a:path>
              <a:path w="646429" h="103504">
                <a:moveTo>
                  <a:pt x="633729" y="46227"/>
                </a:moveTo>
                <a:lnTo>
                  <a:pt x="630554" y="46227"/>
                </a:lnTo>
                <a:lnTo>
                  <a:pt x="630554" y="57150"/>
                </a:lnTo>
                <a:lnTo>
                  <a:pt x="633729" y="57150"/>
                </a:lnTo>
                <a:lnTo>
                  <a:pt x="633729" y="46227"/>
                </a:lnTo>
                <a:close/>
              </a:path>
              <a:path w="646429" h="103504">
                <a:moveTo>
                  <a:pt x="557656" y="0"/>
                </a:moveTo>
                <a:lnTo>
                  <a:pt x="553847" y="1015"/>
                </a:lnTo>
                <a:lnTo>
                  <a:pt x="550291" y="7111"/>
                </a:lnTo>
                <a:lnTo>
                  <a:pt x="551306" y="10921"/>
                </a:lnTo>
                <a:lnTo>
                  <a:pt x="621193" y="51688"/>
                </a:lnTo>
                <a:lnTo>
                  <a:pt x="630554" y="46227"/>
                </a:lnTo>
                <a:lnTo>
                  <a:pt x="633729" y="46227"/>
                </a:lnTo>
                <a:lnTo>
                  <a:pt x="633729" y="45338"/>
                </a:lnTo>
                <a:lnTo>
                  <a:pt x="635412" y="45338"/>
                </a:lnTo>
                <a:lnTo>
                  <a:pt x="557656" y="0"/>
                </a:lnTo>
                <a:close/>
              </a:path>
            </a:pathLst>
          </a:custGeom>
          <a:solidFill>
            <a:srgbClr val="005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36052" y="2654807"/>
            <a:ext cx="2944495" cy="176530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556895" marR="546100" indent="182880">
              <a:lnSpc>
                <a:spcPts val="3070"/>
              </a:lnSpc>
            </a:pP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Company Information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6023" y="4418076"/>
            <a:ext cx="10918190" cy="646430"/>
          </a:xfrm>
          <a:custGeom>
            <a:avLst/>
            <a:gdLst/>
            <a:ahLst/>
            <a:cxnLst/>
            <a:rect l="l" t="t" r="r" b="b"/>
            <a:pathLst>
              <a:path w="10918190" h="646429">
                <a:moveTo>
                  <a:pt x="7112" y="550290"/>
                </a:moveTo>
                <a:lnTo>
                  <a:pt x="1015" y="553847"/>
                </a:lnTo>
                <a:lnTo>
                  <a:pt x="0" y="557657"/>
                </a:lnTo>
                <a:lnTo>
                  <a:pt x="51688" y="646302"/>
                </a:lnTo>
                <a:lnTo>
                  <a:pt x="59020" y="633729"/>
                </a:lnTo>
                <a:lnTo>
                  <a:pt x="45338" y="633729"/>
                </a:lnTo>
                <a:lnTo>
                  <a:pt x="45338" y="610307"/>
                </a:lnTo>
                <a:lnTo>
                  <a:pt x="10921" y="551307"/>
                </a:lnTo>
                <a:lnTo>
                  <a:pt x="7112" y="550290"/>
                </a:lnTo>
                <a:close/>
              </a:path>
              <a:path w="10918190" h="646429">
                <a:moveTo>
                  <a:pt x="45338" y="610307"/>
                </a:moveTo>
                <a:lnTo>
                  <a:pt x="45338" y="633729"/>
                </a:lnTo>
                <a:lnTo>
                  <a:pt x="58038" y="633729"/>
                </a:lnTo>
                <a:lnTo>
                  <a:pt x="58038" y="630554"/>
                </a:lnTo>
                <a:lnTo>
                  <a:pt x="46227" y="630554"/>
                </a:lnTo>
                <a:lnTo>
                  <a:pt x="51688" y="621193"/>
                </a:lnTo>
                <a:lnTo>
                  <a:pt x="45338" y="610307"/>
                </a:lnTo>
                <a:close/>
              </a:path>
              <a:path w="10918190" h="646429">
                <a:moveTo>
                  <a:pt x="96265" y="550290"/>
                </a:moveTo>
                <a:lnTo>
                  <a:pt x="92456" y="551307"/>
                </a:lnTo>
                <a:lnTo>
                  <a:pt x="58038" y="610307"/>
                </a:lnTo>
                <a:lnTo>
                  <a:pt x="58038" y="633729"/>
                </a:lnTo>
                <a:lnTo>
                  <a:pt x="59020" y="633729"/>
                </a:lnTo>
                <a:lnTo>
                  <a:pt x="103377" y="557657"/>
                </a:lnTo>
                <a:lnTo>
                  <a:pt x="102362" y="553847"/>
                </a:lnTo>
                <a:lnTo>
                  <a:pt x="96265" y="550290"/>
                </a:lnTo>
                <a:close/>
              </a:path>
              <a:path w="10918190" h="646429">
                <a:moveTo>
                  <a:pt x="51688" y="621193"/>
                </a:moveTo>
                <a:lnTo>
                  <a:pt x="46227" y="630554"/>
                </a:lnTo>
                <a:lnTo>
                  <a:pt x="57150" y="630554"/>
                </a:lnTo>
                <a:lnTo>
                  <a:pt x="51688" y="621193"/>
                </a:lnTo>
                <a:close/>
              </a:path>
              <a:path w="10918190" h="646429">
                <a:moveTo>
                  <a:pt x="58038" y="610307"/>
                </a:moveTo>
                <a:lnTo>
                  <a:pt x="51688" y="621193"/>
                </a:lnTo>
                <a:lnTo>
                  <a:pt x="57150" y="630554"/>
                </a:lnTo>
                <a:lnTo>
                  <a:pt x="58038" y="630554"/>
                </a:lnTo>
                <a:lnTo>
                  <a:pt x="58038" y="610307"/>
                </a:lnTo>
                <a:close/>
              </a:path>
              <a:path w="10918190" h="646429">
                <a:moveTo>
                  <a:pt x="10905236" y="333883"/>
                </a:moveTo>
                <a:lnTo>
                  <a:pt x="45338" y="333883"/>
                </a:lnTo>
                <a:lnTo>
                  <a:pt x="45338" y="610307"/>
                </a:lnTo>
                <a:lnTo>
                  <a:pt x="51688" y="621193"/>
                </a:lnTo>
                <a:lnTo>
                  <a:pt x="58038" y="610307"/>
                </a:lnTo>
                <a:lnTo>
                  <a:pt x="58038" y="346583"/>
                </a:lnTo>
                <a:lnTo>
                  <a:pt x="51688" y="346583"/>
                </a:lnTo>
                <a:lnTo>
                  <a:pt x="58038" y="340233"/>
                </a:lnTo>
                <a:lnTo>
                  <a:pt x="10905236" y="340233"/>
                </a:lnTo>
                <a:lnTo>
                  <a:pt x="10905236" y="333883"/>
                </a:lnTo>
                <a:close/>
              </a:path>
              <a:path w="10918190" h="646429">
                <a:moveTo>
                  <a:pt x="58038" y="340233"/>
                </a:moveTo>
                <a:lnTo>
                  <a:pt x="51688" y="346583"/>
                </a:lnTo>
                <a:lnTo>
                  <a:pt x="58038" y="346583"/>
                </a:lnTo>
                <a:lnTo>
                  <a:pt x="58038" y="340233"/>
                </a:lnTo>
                <a:close/>
              </a:path>
              <a:path w="10918190" h="646429">
                <a:moveTo>
                  <a:pt x="10917936" y="333883"/>
                </a:moveTo>
                <a:lnTo>
                  <a:pt x="10911586" y="333883"/>
                </a:lnTo>
                <a:lnTo>
                  <a:pt x="10905236" y="340233"/>
                </a:lnTo>
                <a:lnTo>
                  <a:pt x="58038" y="340233"/>
                </a:lnTo>
                <a:lnTo>
                  <a:pt x="58038" y="346583"/>
                </a:lnTo>
                <a:lnTo>
                  <a:pt x="10917936" y="346583"/>
                </a:lnTo>
                <a:lnTo>
                  <a:pt x="10917936" y="333883"/>
                </a:lnTo>
                <a:close/>
              </a:path>
              <a:path w="10918190" h="646429">
                <a:moveTo>
                  <a:pt x="10917936" y="0"/>
                </a:moveTo>
                <a:lnTo>
                  <a:pt x="10905236" y="0"/>
                </a:lnTo>
                <a:lnTo>
                  <a:pt x="10905236" y="340233"/>
                </a:lnTo>
                <a:lnTo>
                  <a:pt x="10911586" y="333883"/>
                </a:lnTo>
                <a:lnTo>
                  <a:pt x="10917936" y="333883"/>
                </a:lnTo>
                <a:lnTo>
                  <a:pt x="10917936" y="0"/>
                </a:lnTo>
                <a:close/>
              </a:path>
            </a:pathLst>
          </a:custGeom>
          <a:solidFill>
            <a:srgbClr val="005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657076" y="2654807"/>
            <a:ext cx="2943225" cy="176530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555625" marR="219075" indent="-327660">
              <a:lnSpc>
                <a:spcPts val="3070"/>
              </a:lnSpc>
            </a:pPr>
            <a:r>
              <a:rPr sz="2800" b="1" spc="-20" dirty="0">
                <a:solidFill>
                  <a:srgbClr val="FFFFFF"/>
                </a:solidFill>
                <a:latin typeface="Corbel"/>
                <a:cs typeface="Corbel"/>
              </a:rPr>
              <a:t>Primary</a:t>
            </a:r>
            <a:r>
              <a:rPr sz="2800" b="1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Contact Information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38371" y="5928486"/>
            <a:ext cx="646430" cy="103505"/>
          </a:xfrm>
          <a:custGeom>
            <a:avLst/>
            <a:gdLst/>
            <a:ahLst/>
            <a:cxnLst/>
            <a:rect l="l" t="t" r="r" b="b"/>
            <a:pathLst>
              <a:path w="646429" h="103504">
                <a:moveTo>
                  <a:pt x="621193" y="51688"/>
                </a:moveTo>
                <a:lnTo>
                  <a:pt x="551306" y="92455"/>
                </a:lnTo>
                <a:lnTo>
                  <a:pt x="550290" y="96265"/>
                </a:lnTo>
                <a:lnTo>
                  <a:pt x="553847" y="102362"/>
                </a:lnTo>
                <a:lnTo>
                  <a:pt x="557656" y="103377"/>
                </a:lnTo>
                <a:lnTo>
                  <a:pt x="635412" y="58038"/>
                </a:lnTo>
                <a:lnTo>
                  <a:pt x="633729" y="58038"/>
                </a:lnTo>
                <a:lnTo>
                  <a:pt x="633729" y="57150"/>
                </a:lnTo>
                <a:lnTo>
                  <a:pt x="630554" y="57150"/>
                </a:lnTo>
                <a:lnTo>
                  <a:pt x="621193" y="51688"/>
                </a:lnTo>
                <a:close/>
              </a:path>
              <a:path w="646429" h="103504">
                <a:moveTo>
                  <a:pt x="610307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10307" y="58038"/>
                </a:lnTo>
                <a:lnTo>
                  <a:pt x="621193" y="51688"/>
                </a:lnTo>
                <a:lnTo>
                  <a:pt x="610307" y="45338"/>
                </a:lnTo>
                <a:close/>
              </a:path>
              <a:path w="646429" h="103504">
                <a:moveTo>
                  <a:pt x="635412" y="45338"/>
                </a:moveTo>
                <a:lnTo>
                  <a:pt x="633729" y="45338"/>
                </a:lnTo>
                <a:lnTo>
                  <a:pt x="633729" y="58038"/>
                </a:lnTo>
                <a:lnTo>
                  <a:pt x="635412" y="58038"/>
                </a:lnTo>
                <a:lnTo>
                  <a:pt x="646302" y="51688"/>
                </a:lnTo>
                <a:lnTo>
                  <a:pt x="635412" y="45338"/>
                </a:lnTo>
                <a:close/>
              </a:path>
              <a:path w="646429" h="103504">
                <a:moveTo>
                  <a:pt x="630554" y="46227"/>
                </a:moveTo>
                <a:lnTo>
                  <a:pt x="621193" y="51688"/>
                </a:lnTo>
                <a:lnTo>
                  <a:pt x="630554" y="57150"/>
                </a:lnTo>
                <a:lnTo>
                  <a:pt x="630554" y="46227"/>
                </a:lnTo>
                <a:close/>
              </a:path>
              <a:path w="646429" h="103504">
                <a:moveTo>
                  <a:pt x="633729" y="46227"/>
                </a:moveTo>
                <a:lnTo>
                  <a:pt x="630554" y="46227"/>
                </a:lnTo>
                <a:lnTo>
                  <a:pt x="630554" y="57150"/>
                </a:lnTo>
                <a:lnTo>
                  <a:pt x="633729" y="57150"/>
                </a:lnTo>
                <a:lnTo>
                  <a:pt x="633729" y="46227"/>
                </a:lnTo>
                <a:close/>
              </a:path>
              <a:path w="646429" h="103504">
                <a:moveTo>
                  <a:pt x="557656" y="0"/>
                </a:moveTo>
                <a:lnTo>
                  <a:pt x="553847" y="1015"/>
                </a:lnTo>
                <a:lnTo>
                  <a:pt x="550290" y="7112"/>
                </a:lnTo>
                <a:lnTo>
                  <a:pt x="551306" y="10922"/>
                </a:lnTo>
                <a:lnTo>
                  <a:pt x="621193" y="51688"/>
                </a:lnTo>
                <a:lnTo>
                  <a:pt x="630554" y="46227"/>
                </a:lnTo>
                <a:lnTo>
                  <a:pt x="633729" y="46227"/>
                </a:lnTo>
                <a:lnTo>
                  <a:pt x="633729" y="45338"/>
                </a:lnTo>
                <a:lnTo>
                  <a:pt x="635412" y="45338"/>
                </a:lnTo>
                <a:lnTo>
                  <a:pt x="557656" y="0"/>
                </a:lnTo>
                <a:close/>
              </a:path>
            </a:pathLst>
          </a:custGeom>
          <a:solidFill>
            <a:srgbClr val="005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7051" y="5097779"/>
            <a:ext cx="2943225" cy="176530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591820" marR="585470" indent="328930">
              <a:lnSpc>
                <a:spcPts val="3070"/>
              </a:lnSpc>
            </a:pP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Project Description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57871" y="5928486"/>
            <a:ext cx="646430" cy="103505"/>
          </a:xfrm>
          <a:custGeom>
            <a:avLst/>
            <a:gdLst/>
            <a:ahLst/>
            <a:cxnLst/>
            <a:rect l="l" t="t" r="r" b="b"/>
            <a:pathLst>
              <a:path w="646429" h="103504">
                <a:moveTo>
                  <a:pt x="621193" y="51688"/>
                </a:moveTo>
                <a:lnTo>
                  <a:pt x="551306" y="92455"/>
                </a:lnTo>
                <a:lnTo>
                  <a:pt x="550291" y="96265"/>
                </a:lnTo>
                <a:lnTo>
                  <a:pt x="553847" y="102362"/>
                </a:lnTo>
                <a:lnTo>
                  <a:pt x="557656" y="103377"/>
                </a:lnTo>
                <a:lnTo>
                  <a:pt x="635412" y="58038"/>
                </a:lnTo>
                <a:lnTo>
                  <a:pt x="633729" y="58038"/>
                </a:lnTo>
                <a:lnTo>
                  <a:pt x="633729" y="57150"/>
                </a:lnTo>
                <a:lnTo>
                  <a:pt x="630554" y="57150"/>
                </a:lnTo>
                <a:lnTo>
                  <a:pt x="621193" y="51688"/>
                </a:lnTo>
                <a:close/>
              </a:path>
              <a:path w="646429" h="103504">
                <a:moveTo>
                  <a:pt x="610307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10307" y="58038"/>
                </a:lnTo>
                <a:lnTo>
                  <a:pt x="621193" y="51688"/>
                </a:lnTo>
                <a:lnTo>
                  <a:pt x="610307" y="45338"/>
                </a:lnTo>
                <a:close/>
              </a:path>
              <a:path w="646429" h="103504">
                <a:moveTo>
                  <a:pt x="635412" y="45338"/>
                </a:moveTo>
                <a:lnTo>
                  <a:pt x="633729" y="45338"/>
                </a:lnTo>
                <a:lnTo>
                  <a:pt x="633729" y="58038"/>
                </a:lnTo>
                <a:lnTo>
                  <a:pt x="635412" y="58038"/>
                </a:lnTo>
                <a:lnTo>
                  <a:pt x="646302" y="51688"/>
                </a:lnTo>
                <a:lnTo>
                  <a:pt x="635412" y="45338"/>
                </a:lnTo>
                <a:close/>
              </a:path>
              <a:path w="646429" h="103504">
                <a:moveTo>
                  <a:pt x="630554" y="46227"/>
                </a:moveTo>
                <a:lnTo>
                  <a:pt x="621193" y="51688"/>
                </a:lnTo>
                <a:lnTo>
                  <a:pt x="630554" y="57150"/>
                </a:lnTo>
                <a:lnTo>
                  <a:pt x="630554" y="46227"/>
                </a:lnTo>
                <a:close/>
              </a:path>
              <a:path w="646429" h="103504">
                <a:moveTo>
                  <a:pt x="633729" y="46227"/>
                </a:moveTo>
                <a:lnTo>
                  <a:pt x="630554" y="46227"/>
                </a:lnTo>
                <a:lnTo>
                  <a:pt x="630554" y="57150"/>
                </a:lnTo>
                <a:lnTo>
                  <a:pt x="633729" y="57150"/>
                </a:lnTo>
                <a:lnTo>
                  <a:pt x="633729" y="46227"/>
                </a:lnTo>
                <a:close/>
              </a:path>
              <a:path w="646429" h="103504">
                <a:moveTo>
                  <a:pt x="557656" y="0"/>
                </a:moveTo>
                <a:lnTo>
                  <a:pt x="553847" y="1015"/>
                </a:lnTo>
                <a:lnTo>
                  <a:pt x="550291" y="7112"/>
                </a:lnTo>
                <a:lnTo>
                  <a:pt x="551306" y="10922"/>
                </a:lnTo>
                <a:lnTo>
                  <a:pt x="621193" y="51688"/>
                </a:lnTo>
                <a:lnTo>
                  <a:pt x="630554" y="46227"/>
                </a:lnTo>
                <a:lnTo>
                  <a:pt x="633729" y="46227"/>
                </a:lnTo>
                <a:lnTo>
                  <a:pt x="633729" y="45338"/>
                </a:lnTo>
                <a:lnTo>
                  <a:pt x="635412" y="45338"/>
                </a:lnTo>
                <a:lnTo>
                  <a:pt x="557656" y="0"/>
                </a:lnTo>
                <a:close/>
              </a:path>
            </a:pathLst>
          </a:custGeom>
          <a:solidFill>
            <a:srgbClr val="005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16552" y="5097779"/>
            <a:ext cx="2943225" cy="176530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909319" marR="545465" indent="-355600">
              <a:lnSpc>
                <a:spcPts val="3070"/>
              </a:lnSpc>
            </a:pPr>
            <a:r>
              <a:rPr sz="2800" b="1" dirty="0">
                <a:solidFill>
                  <a:srgbClr val="FFFFFF"/>
                </a:solidFill>
                <a:latin typeface="Corbel"/>
                <a:cs typeface="Corbel"/>
              </a:rPr>
              <a:t>Milestone</a:t>
            </a:r>
            <a:r>
              <a:rPr sz="280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Corbel"/>
                <a:cs typeface="Corbel"/>
              </a:rPr>
              <a:t>&amp; </a:t>
            </a: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Budget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77371" y="5928486"/>
            <a:ext cx="646430" cy="103505"/>
          </a:xfrm>
          <a:custGeom>
            <a:avLst/>
            <a:gdLst/>
            <a:ahLst/>
            <a:cxnLst/>
            <a:rect l="l" t="t" r="r" b="b"/>
            <a:pathLst>
              <a:path w="646429" h="103504">
                <a:moveTo>
                  <a:pt x="621193" y="51688"/>
                </a:moveTo>
                <a:lnTo>
                  <a:pt x="551306" y="92455"/>
                </a:lnTo>
                <a:lnTo>
                  <a:pt x="550291" y="96265"/>
                </a:lnTo>
                <a:lnTo>
                  <a:pt x="553847" y="102362"/>
                </a:lnTo>
                <a:lnTo>
                  <a:pt x="557656" y="103377"/>
                </a:lnTo>
                <a:lnTo>
                  <a:pt x="635412" y="58038"/>
                </a:lnTo>
                <a:lnTo>
                  <a:pt x="633729" y="58038"/>
                </a:lnTo>
                <a:lnTo>
                  <a:pt x="633729" y="57150"/>
                </a:lnTo>
                <a:lnTo>
                  <a:pt x="630554" y="57150"/>
                </a:lnTo>
                <a:lnTo>
                  <a:pt x="621193" y="51688"/>
                </a:lnTo>
                <a:close/>
              </a:path>
              <a:path w="646429" h="103504">
                <a:moveTo>
                  <a:pt x="610307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10307" y="58038"/>
                </a:lnTo>
                <a:lnTo>
                  <a:pt x="621193" y="51688"/>
                </a:lnTo>
                <a:lnTo>
                  <a:pt x="610307" y="45338"/>
                </a:lnTo>
                <a:close/>
              </a:path>
              <a:path w="646429" h="103504">
                <a:moveTo>
                  <a:pt x="635412" y="45338"/>
                </a:moveTo>
                <a:lnTo>
                  <a:pt x="633729" y="45338"/>
                </a:lnTo>
                <a:lnTo>
                  <a:pt x="633729" y="58038"/>
                </a:lnTo>
                <a:lnTo>
                  <a:pt x="635412" y="58038"/>
                </a:lnTo>
                <a:lnTo>
                  <a:pt x="646302" y="51688"/>
                </a:lnTo>
                <a:lnTo>
                  <a:pt x="635412" y="45338"/>
                </a:lnTo>
                <a:close/>
              </a:path>
              <a:path w="646429" h="103504">
                <a:moveTo>
                  <a:pt x="630554" y="46227"/>
                </a:moveTo>
                <a:lnTo>
                  <a:pt x="621193" y="51688"/>
                </a:lnTo>
                <a:lnTo>
                  <a:pt x="630554" y="57150"/>
                </a:lnTo>
                <a:lnTo>
                  <a:pt x="630554" y="46227"/>
                </a:lnTo>
                <a:close/>
              </a:path>
              <a:path w="646429" h="103504">
                <a:moveTo>
                  <a:pt x="633729" y="46227"/>
                </a:moveTo>
                <a:lnTo>
                  <a:pt x="630554" y="46227"/>
                </a:lnTo>
                <a:lnTo>
                  <a:pt x="630554" y="57150"/>
                </a:lnTo>
                <a:lnTo>
                  <a:pt x="633729" y="57150"/>
                </a:lnTo>
                <a:lnTo>
                  <a:pt x="633729" y="46227"/>
                </a:lnTo>
                <a:close/>
              </a:path>
              <a:path w="646429" h="103504">
                <a:moveTo>
                  <a:pt x="557656" y="0"/>
                </a:moveTo>
                <a:lnTo>
                  <a:pt x="553847" y="1015"/>
                </a:lnTo>
                <a:lnTo>
                  <a:pt x="550291" y="7112"/>
                </a:lnTo>
                <a:lnTo>
                  <a:pt x="551306" y="10922"/>
                </a:lnTo>
                <a:lnTo>
                  <a:pt x="621193" y="51688"/>
                </a:lnTo>
                <a:lnTo>
                  <a:pt x="630554" y="46227"/>
                </a:lnTo>
                <a:lnTo>
                  <a:pt x="633729" y="46227"/>
                </a:lnTo>
                <a:lnTo>
                  <a:pt x="633729" y="45338"/>
                </a:lnTo>
                <a:lnTo>
                  <a:pt x="635412" y="45338"/>
                </a:lnTo>
                <a:lnTo>
                  <a:pt x="557656" y="0"/>
                </a:lnTo>
                <a:close/>
              </a:path>
            </a:pathLst>
          </a:custGeom>
          <a:solidFill>
            <a:srgbClr val="005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36052" y="5097779"/>
            <a:ext cx="2944495" cy="176530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803275" marR="412115" indent="-382905">
              <a:lnSpc>
                <a:spcPts val="3070"/>
              </a:lnSpc>
            </a:pPr>
            <a:r>
              <a:rPr sz="2800" b="1" spc="-25" dirty="0">
                <a:solidFill>
                  <a:srgbClr val="FFFFFF"/>
                </a:solidFill>
                <a:latin typeface="Corbel"/>
                <a:cs typeface="Corbel"/>
              </a:rPr>
              <a:t>Go-to-</a:t>
            </a: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market Strategy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57076" y="5097779"/>
            <a:ext cx="2943225" cy="176530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555625" marR="545465" indent="492125">
              <a:lnSpc>
                <a:spcPts val="3070"/>
              </a:lnSpc>
            </a:pPr>
            <a:r>
              <a:rPr sz="2800" b="1" spc="-20" dirty="0">
                <a:solidFill>
                  <a:srgbClr val="FFFFFF"/>
                </a:solidFill>
                <a:latin typeface="Corbel"/>
                <a:cs typeface="Corbel"/>
              </a:rPr>
              <a:t>Team </a:t>
            </a: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Information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57871" y="8371458"/>
            <a:ext cx="646430" cy="103505"/>
          </a:xfrm>
          <a:custGeom>
            <a:avLst/>
            <a:gdLst/>
            <a:ahLst/>
            <a:cxnLst/>
            <a:rect l="l" t="t" r="r" b="b"/>
            <a:pathLst>
              <a:path w="646429" h="103504">
                <a:moveTo>
                  <a:pt x="621193" y="51689"/>
                </a:moveTo>
                <a:lnTo>
                  <a:pt x="551306" y="92456"/>
                </a:lnTo>
                <a:lnTo>
                  <a:pt x="550291" y="96266"/>
                </a:lnTo>
                <a:lnTo>
                  <a:pt x="553847" y="102362"/>
                </a:lnTo>
                <a:lnTo>
                  <a:pt x="557656" y="103378"/>
                </a:lnTo>
                <a:lnTo>
                  <a:pt x="635412" y="58039"/>
                </a:lnTo>
                <a:lnTo>
                  <a:pt x="633729" y="58039"/>
                </a:lnTo>
                <a:lnTo>
                  <a:pt x="633729" y="57150"/>
                </a:lnTo>
                <a:lnTo>
                  <a:pt x="630554" y="57150"/>
                </a:lnTo>
                <a:lnTo>
                  <a:pt x="621193" y="51689"/>
                </a:lnTo>
                <a:close/>
              </a:path>
              <a:path w="646429" h="103504">
                <a:moveTo>
                  <a:pt x="610307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610307" y="58039"/>
                </a:lnTo>
                <a:lnTo>
                  <a:pt x="621193" y="51689"/>
                </a:lnTo>
                <a:lnTo>
                  <a:pt x="610307" y="45339"/>
                </a:lnTo>
                <a:close/>
              </a:path>
              <a:path w="646429" h="103504">
                <a:moveTo>
                  <a:pt x="635412" y="45339"/>
                </a:moveTo>
                <a:lnTo>
                  <a:pt x="633729" y="45339"/>
                </a:lnTo>
                <a:lnTo>
                  <a:pt x="633729" y="58039"/>
                </a:lnTo>
                <a:lnTo>
                  <a:pt x="635412" y="58039"/>
                </a:lnTo>
                <a:lnTo>
                  <a:pt x="646302" y="51689"/>
                </a:lnTo>
                <a:lnTo>
                  <a:pt x="635412" y="45339"/>
                </a:lnTo>
                <a:close/>
              </a:path>
              <a:path w="646429" h="103504">
                <a:moveTo>
                  <a:pt x="630554" y="46228"/>
                </a:moveTo>
                <a:lnTo>
                  <a:pt x="621193" y="51689"/>
                </a:lnTo>
                <a:lnTo>
                  <a:pt x="630554" y="57150"/>
                </a:lnTo>
                <a:lnTo>
                  <a:pt x="630554" y="46228"/>
                </a:lnTo>
                <a:close/>
              </a:path>
              <a:path w="646429" h="103504">
                <a:moveTo>
                  <a:pt x="633729" y="46228"/>
                </a:moveTo>
                <a:lnTo>
                  <a:pt x="630554" y="46228"/>
                </a:lnTo>
                <a:lnTo>
                  <a:pt x="630554" y="57150"/>
                </a:lnTo>
                <a:lnTo>
                  <a:pt x="633729" y="57150"/>
                </a:lnTo>
                <a:lnTo>
                  <a:pt x="633729" y="46228"/>
                </a:lnTo>
                <a:close/>
              </a:path>
              <a:path w="646429" h="103504">
                <a:moveTo>
                  <a:pt x="557656" y="0"/>
                </a:moveTo>
                <a:lnTo>
                  <a:pt x="553847" y="1016"/>
                </a:lnTo>
                <a:lnTo>
                  <a:pt x="550291" y="7112"/>
                </a:lnTo>
                <a:lnTo>
                  <a:pt x="551306" y="10922"/>
                </a:lnTo>
                <a:lnTo>
                  <a:pt x="621193" y="51689"/>
                </a:lnTo>
                <a:lnTo>
                  <a:pt x="630554" y="46228"/>
                </a:lnTo>
                <a:lnTo>
                  <a:pt x="633729" y="46228"/>
                </a:lnTo>
                <a:lnTo>
                  <a:pt x="633729" y="45339"/>
                </a:lnTo>
                <a:lnTo>
                  <a:pt x="635412" y="45339"/>
                </a:lnTo>
                <a:lnTo>
                  <a:pt x="557656" y="0"/>
                </a:lnTo>
                <a:close/>
              </a:path>
            </a:pathLst>
          </a:custGeom>
          <a:solidFill>
            <a:srgbClr val="005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16552" y="7539228"/>
            <a:ext cx="2943225" cy="176657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imes New Roman"/>
              <a:cs typeface="Times New Roman"/>
            </a:endParaRPr>
          </a:p>
          <a:p>
            <a:pPr marL="592455" marR="584200" indent="190500">
              <a:lnSpc>
                <a:spcPts val="3070"/>
              </a:lnSpc>
            </a:pP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Required Documents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977371" y="8371458"/>
            <a:ext cx="646430" cy="103505"/>
          </a:xfrm>
          <a:custGeom>
            <a:avLst/>
            <a:gdLst/>
            <a:ahLst/>
            <a:cxnLst/>
            <a:rect l="l" t="t" r="r" b="b"/>
            <a:pathLst>
              <a:path w="646429" h="103504">
                <a:moveTo>
                  <a:pt x="621193" y="51689"/>
                </a:moveTo>
                <a:lnTo>
                  <a:pt x="551306" y="92456"/>
                </a:lnTo>
                <a:lnTo>
                  <a:pt x="550291" y="96266"/>
                </a:lnTo>
                <a:lnTo>
                  <a:pt x="553847" y="102362"/>
                </a:lnTo>
                <a:lnTo>
                  <a:pt x="557656" y="103378"/>
                </a:lnTo>
                <a:lnTo>
                  <a:pt x="635412" y="58039"/>
                </a:lnTo>
                <a:lnTo>
                  <a:pt x="633729" y="58039"/>
                </a:lnTo>
                <a:lnTo>
                  <a:pt x="633729" y="57150"/>
                </a:lnTo>
                <a:lnTo>
                  <a:pt x="630554" y="57150"/>
                </a:lnTo>
                <a:lnTo>
                  <a:pt x="621193" y="51689"/>
                </a:lnTo>
                <a:close/>
              </a:path>
              <a:path w="646429" h="103504">
                <a:moveTo>
                  <a:pt x="610307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610307" y="58039"/>
                </a:lnTo>
                <a:lnTo>
                  <a:pt x="621193" y="51689"/>
                </a:lnTo>
                <a:lnTo>
                  <a:pt x="610307" y="45339"/>
                </a:lnTo>
                <a:close/>
              </a:path>
              <a:path w="646429" h="103504">
                <a:moveTo>
                  <a:pt x="635412" y="45339"/>
                </a:moveTo>
                <a:lnTo>
                  <a:pt x="633729" y="45339"/>
                </a:lnTo>
                <a:lnTo>
                  <a:pt x="633729" y="58039"/>
                </a:lnTo>
                <a:lnTo>
                  <a:pt x="635412" y="58039"/>
                </a:lnTo>
                <a:lnTo>
                  <a:pt x="646302" y="51689"/>
                </a:lnTo>
                <a:lnTo>
                  <a:pt x="635412" y="45339"/>
                </a:lnTo>
                <a:close/>
              </a:path>
              <a:path w="646429" h="103504">
                <a:moveTo>
                  <a:pt x="630554" y="46228"/>
                </a:moveTo>
                <a:lnTo>
                  <a:pt x="621193" y="51689"/>
                </a:lnTo>
                <a:lnTo>
                  <a:pt x="630554" y="57150"/>
                </a:lnTo>
                <a:lnTo>
                  <a:pt x="630554" y="46228"/>
                </a:lnTo>
                <a:close/>
              </a:path>
              <a:path w="646429" h="103504">
                <a:moveTo>
                  <a:pt x="633729" y="46228"/>
                </a:moveTo>
                <a:lnTo>
                  <a:pt x="630554" y="46228"/>
                </a:lnTo>
                <a:lnTo>
                  <a:pt x="630554" y="57150"/>
                </a:lnTo>
                <a:lnTo>
                  <a:pt x="633729" y="57150"/>
                </a:lnTo>
                <a:lnTo>
                  <a:pt x="633729" y="46228"/>
                </a:lnTo>
                <a:close/>
              </a:path>
              <a:path w="646429" h="103504">
                <a:moveTo>
                  <a:pt x="557656" y="0"/>
                </a:moveTo>
                <a:lnTo>
                  <a:pt x="553847" y="1016"/>
                </a:lnTo>
                <a:lnTo>
                  <a:pt x="550291" y="7112"/>
                </a:lnTo>
                <a:lnTo>
                  <a:pt x="551306" y="10922"/>
                </a:lnTo>
                <a:lnTo>
                  <a:pt x="621193" y="51689"/>
                </a:lnTo>
                <a:lnTo>
                  <a:pt x="630554" y="46228"/>
                </a:lnTo>
                <a:lnTo>
                  <a:pt x="633729" y="46228"/>
                </a:lnTo>
                <a:lnTo>
                  <a:pt x="633729" y="45339"/>
                </a:lnTo>
                <a:lnTo>
                  <a:pt x="635412" y="45339"/>
                </a:lnTo>
                <a:lnTo>
                  <a:pt x="557656" y="0"/>
                </a:lnTo>
                <a:close/>
              </a:path>
            </a:pathLst>
          </a:custGeom>
          <a:solidFill>
            <a:srgbClr val="005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036052" y="7539228"/>
            <a:ext cx="2943225" cy="176657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imes New Roman"/>
              <a:cs typeface="Times New Roman"/>
            </a:endParaRPr>
          </a:p>
          <a:p>
            <a:pPr marL="379095" marR="370205" indent="671830">
              <a:lnSpc>
                <a:spcPts val="3070"/>
              </a:lnSpc>
            </a:pP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Legal Questionnaire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55552" y="7539228"/>
            <a:ext cx="2944495" cy="1766570"/>
          </a:xfrm>
          <a:prstGeom prst="rect">
            <a:avLst/>
          </a:prstGeom>
          <a:solidFill>
            <a:srgbClr val="00587B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912494">
              <a:lnSpc>
                <a:spcPct val="100000"/>
              </a:lnSpc>
              <a:spcBef>
                <a:spcPts val="1735"/>
              </a:spcBef>
            </a:pPr>
            <a:r>
              <a:rPr sz="2800" b="1" spc="-10" dirty="0">
                <a:solidFill>
                  <a:srgbClr val="FFFFFF"/>
                </a:solidFill>
                <a:latin typeface="Corbel"/>
                <a:cs typeface="Corbel"/>
              </a:rPr>
              <a:t>Submit</a:t>
            </a:r>
            <a:endParaRPr sz="2800">
              <a:latin typeface="Corbel"/>
              <a:cs typeface="Corbel"/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0466876-27B2-6E6F-4C13-33A4116D7DFF}"/>
              </a:ext>
            </a:extLst>
          </p:cNvPr>
          <p:cNvCxnSpPr>
            <a:cxnSpLocks/>
            <a:stCxn id="21" idx="2"/>
          </p:cNvCxnSpPr>
          <p:nvPr/>
        </p:nvCxnSpPr>
        <p:spPr>
          <a:xfrm rot="5400000">
            <a:off x="8071834" y="2220246"/>
            <a:ext cx="414022" cy="96996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DBFD1E0-8941-32CA-31CC-5F1B00A07352}"/>
              </a:ext>
            </a:extLst>
          </p:cNvPr>
          <p:cNvCxnSpPr>
            <a:cxnSpLocks/>
            <a:endCxn id="25" idx="1"/>
          </p:cNvCxnSpPr>
          <p:nvPr/>
        </p:nvCxnSpPr>
        <p:spPr>
          <a:xfrm rot="16200000" flipH="1">
            <a:off x="3350070" y="7356031"/>
            <a:ext cx="1145412" cy="98755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5A9B80D-ED65-433F-BFE3-55BBA5578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095164"/>
              </p:ext>
            </p:extLst>
          </p:nvPr>
        </p:nvGraphicFramePr>
        <p:xfrm>
          <a:off x="-177128" y="1905000"/>
          <a:ext cx="18288002" cy="838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FD3A630-6AEF-4578-8909-B51995B49C57}"/>
              </a:ext>
            </a:extLst>
          </p:cNvPr>
          <p:cNvSpPr/>
          <p:nvPr/>
        </p:nvSpPr>
        <p:spPr>
          <a:xfrm>
            <a:off x="720434" y="726348"/>
            <a:ext cx="70051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Submission Process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C7912DC-8970-490B-8E6D-02A4D1A2D0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7511" y="1742011"/>
            <a:ext cx="14401800" cy="55399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099185" marR="5080" indent="-1087120">
              <a:lnSpc>
                <a:spcPct val="100000"/>
              </a:lnSpc>
            </a:pPr>
            <a:r>
              <a:rPr lang="en-US" sz="3600" b="0">
                <a:latin typeface="Segoe UI Semibold" panose="020B0702040204020203" pitchFamily="34" charset="0"/>
                <a:ea typeface="Microsoft YaHei" panose="020B0503020204020204" pitchFamily="34" charset="-122"/>
                <a:cs typeface="Segoe UI Semibold" panose="020B0702040204020203" pitchFamily="34" charset="0"/>
              </a:rPr>
              <a:t>Application, Review and Approval Process </a:t>
            </a:r>
            <a:endParaRPr sz="3600" b="0" spc="34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0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1933" y="1706626"/>
            <a:ext cx="14414500" cy="566420"/>
            <a:chOff x="741933" y="1706626"/>
            <a:chExt cx="14414500" cy="566420"/>
          </a:xfrm>
        </p:grpSpPr>
        <p:sp>
          <p:nvSpPr>
            <p:cNvPr id="3" name="object 3"/>
            <p:cNvSpPr/>
            <p:nvPr/>
          </p:nvSpPr>
          <p:spPr>
            <a:xfrm>
              <a:off x="748283" y="1712976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19">
                  <a:moveTo>
                    <a:pt x="1412519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4125194" y="553212"/>
                  </a:lnTo>
                  <a:lnTo>
                    <a:pt x="14401800" y="276605"/>
                  </a:lnTo>
                  <a:lnTo>
                    <a:pt x="14125194" y="0"/>
                  </a:lnTo>
                  <a:close/>
                </a:path>
              </a:pathLst>
            </a:custGeom>
            <a:solidFill>
              <a:srgbClr val="83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283" y="1712976"/>
              <a:ext cx="14401800" cy="553720"/>
            </a:xfrm>
            <a:custGeom>
              <a:avLst/>
              <a:gdLst/>
              <a:ahLst/>
              <a:cxnLst/>
              <a:rect l="l" t="t" r="r" b="b"/>
              <a:pathLst>
                <a:path w="14401800" h="553719">
                  <a:moveTo>
                    <a:pt x="0" y="0"/>
                  </a:moveTo>
                  <a:lnTo>
                    <a:pt x="14125194" y="0"/>
                  </a:lnTo>
                  <a:lnTo>
                    <a:pt x="14401800" y="276605"/>
                  </a:lnTo>
                  <a:lnTo>
                    <a:pt x="14125194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F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8340" y="1381655"/>
            <a:ext cx="15848965" cy="6993890"/>
          </a:xfrm>
          <a:prstGeom prst="rect">
            <a:avLst/>
          </a:prstGeom>
        </p:spPr>
        <p:txBody>
          <a:bodyPr vert="horz" wrap="square" lIns="0" tIns="32194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535"/>
              </a:spcBef>
            </a:pPr>
            <a:r>
              <a:rPr sz="3600" b="1" spc="140" dirty="0">
                <a:solidFill>
                  <a:srgbClr val="FFFFFF"/>
                </a:solidFill>
                <a:latin typeface="Segoe UI Semibold"/>
                <a:cs typeface="Segoe UI Semibold"/>
              </a:rPr>
              <a:t>Who</a:t>
            </a:r>
            <a:r>
              <a:rPr sz="3600" b="1" spc="4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140" dirty="0">
                <a:solidFill>
                  <a:srgbClr val="FFFFFF"/>
                </a:solidFill>
                <a:latin typeface="Segoe UI Semibold"/>
                <a:cs typeface="Segoe UI Semibold"/>
              </a:rPr>
              <a:t>can</a:t>
            </a:r>
            <a:r>
              <a:rPr sz="3600" b="1" spc="4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3600" b="1" spc="180" dirty="0">
                <a:solidFill>
                  <a:srgbClr val="FFFFFF"/>
                </a:solidFill>
                <a:latin typeface="Segoe UI Semibold"/>
                <a:cs typeface="Segoe UI Semibold"/>
              </a:rPr>
              <a:t>participate?</a:t>
            </a:r>
            <a:endParaRPr sz="3600" dirty="0">
              <a:latin typeface="Segoe UI Semibold"/>
              <a:cs typeface="Segoe UI Semibold"/>
            </a:endParaRPr>
          </a:p>
          <a:p>
            <a:pPr marL="528955" marR="40640" indent="-457200">
              <a:lnSpc>
                <a:spcPct val="100000"/>
              </a:lnSpc>
              <a:spcBef>
                <a:spcPts val="2170"/>
              </a:spcBef>
              <a:buFont typeface="Wingdings"/>
              <a:buChar char=""/>
              <a:tabLst>
                <a:tab pos="529590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Authorized</a:t>
            </a:r>
            <a:r>
              <a:rPr sz="32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good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standing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to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conduct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business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NJ,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as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evidenced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by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current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Tax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Clearance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Certificate</a:t>
            </a:r>
            <a:r>
              <a:rPr sz="3200" b="0" spc="-8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(listing</a:t>
            </a:r>
            <a:r>
              <a:rPr sz="32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Commission</a:t>
            </a:r>
            <a:r>
              <a:rPr sz="3200" b="0" spc="-9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on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Science,</a:t>
            </a:r>
            <a:r>
              <a:rPr sz="3200" b="0" spc="-8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Innovation</a:t>
            </a:r>
            <a:r>
              <a:rPr sz="3200" b="0" spc="-9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7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Technology)</a:t>
            </a:r>
            <a:endParaRPr sz="3200" dirty="0">
              <a:latin typeface="Segoe UI Semilight"/>
              <a:cs typeface="Segoe UI Semilight"/>
            </a:endParaRPr>
          </a:p>
          <a:p>
            <a:pPr marL="469900" marR="5080" indent="-457200">
              <a:lnSpc>
                <a:spcPct val="100000"/>
              </a:lnSpc>
              <a:spcBef>
                <a:spcPts val="283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Have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minimum</a:t>
            </a:r>
            <a:r>
              <a:rPr sz="3200" b="0" spc="-7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one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(1)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full-time</a:t>
            </a:r>
            <a:r>
              <a:rPr sz="3200" b="0" spc="-6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worker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(35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–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hour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work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week).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worker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may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be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the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founder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lang="en-US"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and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counted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as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worker</a:t>
            </a:r>
            <a:r>
              <a:rPr lang="en-US"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.  A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worker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may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be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paid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or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unpaid.</a:t>
            </a:r>
            <a:endParaRPr sz="3200" dirty="0">
              <a:latin typeface="Segoe UI Semilight"/>
              <a:cs typeface="Segoe UI Semilight"/>
            </a:endParaRPr>
          </a:p>
          <a:p>
            <a:pPr marL="469900" marR="320040" indent="-457200">
              <a:lnSpc>
                <a:spcPct val="100000"/>
              </a:lnSpc>
              <a:spcBef>
                <a:spcPts val="324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50%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or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more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the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cumulative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hours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worked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by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all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workers,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founders,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and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contractors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must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be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conducted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NJ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(as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calculated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on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an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FTE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basis</a:t>
            </a:r>
            <a:r>
              <a:rPr sz="3200" b="0" spc="-3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35</a:t>
            </a:r>
            <a:r>
              <a:rPr sz="3200" b="0" spc="-1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hours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per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 week).</a:t>
            </a:r>
            <a:endParaRPr sz="3200" dirty="0">
              <a:latin typeface="Segoe UI Semilight"/>
              <a:cs typeface="Segoe UI Semilight"/>
            </a:endParaRPr>
          </a:p>
          <a:p>
            <a:pPr marL="469900" indent="-457200">
              <a:lnSpc>
                <a:spcPct val="100000"/>
              </a:lnSpc>
              <a:spcBef>
                <a:spcPts val="3235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Have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no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more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than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25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full-time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equivalent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(FTE)</a:t>
            </a:r>
            <a:r>
              <a:rPr sz="3200" b="0" spc="-2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workers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at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time</a:t>
            </a:r>
            <a:r>
              <a:rPr sz="3200" b="0" spc="-5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of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application</a:t>
            </a:r>
            <a:endParaRPr sz="3200" dirty="0">
              <a:latin typeface="Segoe UI Semilight"/>
              <a:cs typeface="Segoe UI Semilight"/>
            </a:endParaRPr>
          </a:p>
          <a:p>
            <a:pPr marL="469900" marR="1904364" indent="-457200">
              <a:lnSpc>
                <a:spcPct val="100000"/>
              </a:lnSpc>
              <a:spcBef>
                <a:spcPts val="2075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Less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than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$2,000,000</a:t>
            </a:r>
            <a:r>
              <a:rPr sz="3200" b="0" spc="-6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in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previous</a:t>
            </a:r>
            <a:r>
              <a:rPr sz="3200" b="0" spc="-3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calendar</a:t>
            </a:r>
            <a:r>
              <a:rPr sz="3200" b="0" spc="-5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year</a:t>
            </a:r>
            <a:r>
              <a:rPr sz="3200" b="0" spc="-2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sales</a:t>
            </a:r>
            <a:r>
              <a:rPr sz="3200" b="0" spc="-4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revenue</a:t>
            </a:r>
            <a:r>
              <a:rPr sz="3200" b="0" spc="-5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dirty="0">
                <a:solidFill>
                  <a:srgbClr val="00577A"/>
                </a:solidFill>
                <a:latin typeface="Segoe UI Semilight"/>
                <a:cs typeface="Segoe UI Semilight"/>
              </a:rPr>
              <a:t>(excluding</a:t>
            </a:r>
            <a:r>
              <a:rPr sz="3200" b="0" spc="-40" dirty="0">
                <a:solidFill>
                  <a:srgbClr val="00577A"/>
                </a:solidFill>
                <a:latin typeface="Segoe UI Semilight"/>
                <a:cs typeface="Segoe UI Semilight"/>
              </a:rPr>
              <a:t> </a:t>
            </a:r>
            <a:r>
              <a:rPr sz="3200" b="0" spc="-10" dirty="0">
                <a:solidFill>
                  <a:srgbClr val="00577A"/>
                </a:solidFill>
                <a:latin typeface="Segoe UI Semilight"/>
                <a:cs typeface="Segoe UI Semilight"/>
              </a:rPr>
              <a:t>grant revenue)</a:t>
            </a:r>
            <a:endParaRPr sz="3200" dirty="0"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652398"/>
            <a:ext cx="59099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77A"/>
                </a:solidFill>
              </a:rPr>
              <a:t>Eligibility</a:t>
            </a:r>
            <a:r>
              <a:rPr spc="-85" dirty="0">
                <a:solidFill>
                  <a:srgbClr val="00577A"/>
                </a:solidFill>
              </a:rPr>
              <a:t> </a:t>
            </a:r>
            <a:r>
              <a:rPr spc="-10" dirty="0">
                <a:solidFill>
                  <a:srgbClr val="00577A"/>
                </a:solidFill>
              </a:rPr>
              <a:t>Criteria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SIT">
      <a:dk1>
        <a:srgbClr val="00587B"/>
      </a:dk1>
      <a:lt1>
        <a:srgbClr val="FFFFFF"/>
      </a:lt1>
      <a:dk2>
        <a:srgbClr val="00365B"/>
      </a:dk2>
      <a:lt2>
        <a:srgbClr val="FFFFFE"/>
      </a:lt2>
      <a:accent1>
        <a:srgbClr val="00597C"/>
      </a:accent1>
      <a:accent2>
        <a:srgbClr val="5FA250"/>
      </a:accent2>
      <a:accent3>
        <a:srgbClr val="053853"/>
      </a:accent3>
      <a:accent4>
        <a:srgbClr val="1F6C73"/>
      </a:accent4>
      <a:accent5>
        <a:srgbClr val="83BD00"/>
      </a:accent5>
      <a:accent6>
        <a:srgbClr val="000000"/>
      </a:accent6>
      <a:hlink>
        <a:srgbClr val="83BD00"/>
      </a:hlink>
      <a:folHlink>
        <a:srgbClr val="006B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1209</Words>
  <Application>Microsoft Office PowerPoint</Application>
  <PresentationFormat>Custom</PresentationFormat>
  <Paragraphs>164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 Light</vt:lpstr>
      <vt:lpstr>Arial</vt:lpstr>
      <vt:lpstr>Calibri</vt:lpstr>
      <vt:lpstr>Corbel</vt:lpstr>
      <vt:lpstr>Segoe UI Semibold</vt:lpstr>
      <vt:lpstr>Segoe UI Semilight</vt:lpstr>
      <vt:lpstr>Times New Roman</vt:lpstr>
      <vt:lpstr>Wingdings</vt:lpstr>
      <vt:lpstr>Office Theme</vt:lpstr>
      <vt:lpstr>2_Office Theme</vt:lpstr>
      <vt:lpstr>Food and Agriculture R&amp;D Pilot Seed Grant</vt:lpstr>
      <vt:lpstr>Agenda</vt:lpstr>
      <vt:lpstr>Program Overview – Food and Agriculture</vt:lpstr>
      <vt:lpstr>Program Overview –Food and Agriculture</vt:lpstr>
      <vt:lpstr>Program Overview</vt:lpstr>
      <vt:lpstr>Program Overview</vt:lpstr>
      <vt:lpstr>Application Sections</vt:lpstr>
      <vt:lpstr>Application, Review and Approval Process </vt:lpstr>
      <vt:lpstr>Eligibility Criteria</vt:lpstr>
      <vt:lpstr>Required documentation</vt:lpstr>
      <vt:lpstr>Scoring criteria</vt:lpstr>
      <vt:lpstr>Terms and Conditions - Compliance</vt:lpstr>
      <vt:lpstr>Important Information: Read NOF/FAQ</vt:lpstr>
      <vt:lpstr>How to Write a Winning 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SBIR/STTR Webinar 11-6-2020 edited</dc:title>
  <dc:creator>Fatou Jobe</dc:creator>
  <cp:lastModifiedBy>Frances Keel</cp:lastModifiedBy>
  <cp:revision>1</cp:revision>
  <dcterms:created xsi:type="dcterms:W3CDTF">2023-06-15T13:49:23Z</dcterms:created>
  <dcterms:modified xsi:type="dcterms:W3CDTF">2024-03-08T18:28:25Z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2023-06-15T00:00:00Z</vt:filetime>
  </property>
  <property fmtid="{D5CDD505-2E9C-101B-9397-08002B2CF9AE}" pid="5" name="Producer">
    <vt:lpwstr>Microsoft® PowerPoint® for Microsoft 365</vt:lpwstr>
  </property>
</Properties>
</file>