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87" r:id="rId6"/>
  </p:sldMasterIdLst>
  <p:notesMasterIdLst>
    <p:notesMasterId r:id="rId21"/>
  </p:notesMasterIdLst>
  <p:sldIdLst>
    <p:sldId id="6546" r:id="rId7"/>
    <p:sldId id="10504" r:id="rId8"/>
    <p:sldId id="10500" r:id="rId9"/>
    <p:sldId id="10505" r:id="rId10"/>
    <p:sldId id="10502" r:id="rId11"/>
    <p:sldId id="269" r:id="rId12"/>
    <p:sldId id="6566" r:id="rId13"/>
    <p:sldId id="10509" r:id="rId14"/>
    <p:sldId id="10507" r:id="rId15"/>
    <p:sldId id="10508" r:id="rId16"/>
    <p:sldId id="10506" r:id="rId17"/>
    <p:sldId id="10510" r:id="rId18"/>
    <p:sldId id="10511" r:id="rId19"/>
    <p:sldId id="1034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86436D-4398-BFBD-BFD5-03C595BD4491}" v="405" dt="2024-03-28T16:15:00.533"/>
    <p1510:client id="{EF685694-8339-461C-1292-F7EE0B1AB8D5}" v="9" dt="2024-03-29T03:56:41.3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Benigno" userId="S::jbenigno@njeda.com::46486c21-1bf5-4b1a-a9c5-cbcec73a80a3" providerId="AD" clId="Web-{EF685694-8339-461C-1292-F7EE0B1AB8D5}"/>
    <pc:docChg chg="delSld modSld">
      <pc:chgData name="John Benigno" userId="S::jbenigno@njeda.com::46486c21-1bf5-4b1a-a9c5-cbcec73a80a3" providerId="AD" clId="Web-{EF685694-8339-461C-1292-F7EE0B1AB8D5}" dt="2024-03-29T03:56:31.662" v="3" actId="20577"/>
      <pc:docMkLst>
        <pc:docMk/>
      </pc:docMkLst>
      <pc:sldChg chg="del">
        <pc:chgData name="John Benigno" userId="S::jbenigno@njeda.com::46486c21-1bf5-4b1a-a9c5-cbcec73a80a3" providerId="AD" clId="Web-{EF685694-8339-461C-1292-F7EE0B1AB8D5}" dt="2024-03-29T03:56:01.489" v="0"/>
        <pc:sldMkLst>
          <pc:docMk/>
          <pc:sldMk cId="833378051" sldId="10497"/>
        </pc:sldMkLst>
      </pc:sldChg>
      <pc:sldChg chg="modSp">
        <pc:chgData name="John Benigno" userId="S::jbenigno@njeda.com::46486c21-1bf5-4b1a-a9c5-cbcec73a80a3" providerId="AD" clId="Web-{EF685694-8339-461C-1292-F7EE0B1AB8D5}" dt="2024-03-29T03:56:31.662" v="3" actId="20577"/>
        <pc:sldMkLst>
          <pc:docMk/>
          <pc:sldMk cId="4055650570" sldId="10511"/>
        </pc:sldMkLst>
        <pc:spChg chg="mod">
          <ac:chgData name="John Benigno" userId="S::jbenigno@njeda.com::46486c21-1bf5-4b1a-a9c5-cbcec73a80a3" providerId="AD" clId="Web-{EF685694-8339-461C-1292-F7EE0B1AB8D5}" dt="2024-03-29T03:56:31.662" v="3" actId="20577"/>
          <ac:spMkLst>
            <pc:docMk/>
            <pc:sldMk cId="4055650570" sldId="10511"/>
            <ac:spMk id="2" creationId="{D6AB673E-C0E7-4854-90DC-BCE3EA09D3B6}"/>
          </ac:spMkLst>
        </pc:spChg>
      </pc:sldChg>
    </pc:docChg>
  </pc:docChgLst>
  <pc:docChgLst>
    <pc:chgData name="Aaron Roller" userId="S::aroller@njeda.com::363fe1e5-d76b-4a85-a5ee-a26e1bebce14" providerId="AD" clId="Web-{AB86436D-4398-BFBD-BFD5-03C595BD4491}"/>
    <pc:docChg chg="addSld modSld">
      <pc:chgData name="Aaron Roller" userId="S::aroller@njeda.com::363fe1e5-d76b-4a85-a5ee-a26e1bebce14" providerId="AD" clId="Web-{AB86436D-4398-BFBD-BFD5-03C595BD4491}" dt="2024-03-28T16:15:00.533" v="223" actId="14100"/>
      <pc:docMkLst>
        <pc:docMk/>
      </pc:docMkLst>
      <pc:sldChg chg="modSp">
        <pc:chgData name="Aaron Roller" userId="S::aroller@njeda.com::363fe1e5-d76b-4a85-a5ee-a26e1bebce14" providerId="AD" clId="Web-{AB86436D-4398-BFBD-BFD5-03C595BD4491}" dt="2024-03-28T14:00:19.871" v="50" actId="20577"/>
        <pc:sldMkLst>
          <pc:docMk/>
          <pc:sldMk cId="2430824404" sldId="10510"/>
        </pc:sldMkLst>
        <pc:spChg chg="mod">
          <ac:chgData name="Aaron Roller" userId="S::aroller@njeda.com::363fe1e5-d76b-4a85-a5ee-a26e1bebce14" providerId="AD" clId="Web-{AB86436D-4398-BFBD-BFD5-03C595BD4491}" dt="2024-03-28T14:00:19.871" v="50" actId="20577"/>
          <ac:spMkLst>
            <pc:docMk/>
            <pc:sldMk cId="2430824404" sldId="10510"/>
            <ac:spMk id="2" creationId="{D6AB673E-C0E7-4854-90DC-BCE3EA09D3B6}"/>
          </ac:spMkLst>
        </pc:spChg>
      </pc:sldChg>
      <pc:sldChg chg="addSp delSp modSp add replId">
        <pc:chgData name="Aaron Roller" userId="S::aroller@njeda.com::363fe1e5-d76b-4a85-a5ee-a26e1bebce14" providerId="AD" clId="Web-{AB86436D-4398-BFBD-BFD5-03C595BD4491}" dt="2024-03-28T16:15:00.533" v="223" actId="14100"/>
        <pc:sldMkLst>
          <pc:docMk/>
          <pc:sldMk cId="4055650570" sldId="10511"/>
        </pc:sldMkLst>
        <pc:spChg chg="mod">
          <ac:chgData name="Aaron Roller" userId="S::aroller@njeda.com::363fe1e5-d76b-4a85-a5ee-a26e1bebce14" providerId="AD" clId="Web-{AB86436D-4398-BFBD-BFD5-03C595BD4491}" dt="2024-03-28T14:00:22.996" v="51" actId="20577"/>
          <ac:spMkLst>
            <pc:docMk/>
            <pc:sldMk cId="4055650570" sldId="10511"/>
            <ac:spMk id="2" creationId="{D6AB673E-C0E7-4854-90DC-BCE3EA09D3B6}"/>
          </ac:spMkLst>
        </pc:spChg>
        <pc:spChg chg="mod">
          <ac:chgData name="Aaron Roller" userId="S::aroller@njeda.com::363fe1e5-d76b-4a85-a5ee-a26e1bebce14" providerId="AD" clId="Web-{AB86436D-4398-BFBD-BFD5-03C595BD4491}" dt="2024-03-28T16:15:00.533" v="223" actId="14100"/>
          <ac:spMkLst>
            <pc:docMk/>
            <pc:sldMk cId="4055650570" sldId="10511"/>
            <ac:spMk id="3" creationId="{1A98FC8E-A8C4-4E29-84CA-8EBF89E7B95A}"/>
          </ac:spMkLst>
        </pc:spChg>
        <pc:spChg chg="del mod">
          <ac:chgData name="Aaron Roller" userId="S::aroller@njeda.com::363fe1e5-d76b-4a85-a5ee-a26e1bebce14" providerId="AD" clId="Web-{AB86436D-4398-BFBD-BFD5-03C595BD4491}" dt="2024-03-28T13:52:04.731" v="32"/>
          <ac:spMkLst>
            <pc:docMk/>
            <pc:sldMk cId="4055650570" sldId="10511"/>
            <ac:spMk id="5" creationId="{F3160ACA-ABE5-4636-A723-7EA7EAFDD0CB}"/>
          </ac:spMkLst>
        </pc:spChg>
        <pc:spChg chg="add del mod">
          <ac:chgData name="Aaron Roller" userId="S::aroller@njeda.com::363fe1e5-d76b-4a85-a5ee-a26e1bebce14" providerId="AD" clId="Web-{AB86436D-4398-BFBD-BFD5-03C595BD4491}" dt="2024-03-28T14:00:13.480" v="49"/>
          <ac:spMkLst>
            <pc:docMk/>
            <pc:sldMk cId="4055650570" sldId="10511"/>
            <ac:spMk id="6" creationId="{0373B9FA-4512-430C-8466-8C3B721DDB1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A25411-AB9B-48F4-A826-971CA5EE2C87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8AB52-0663-41E0-87D9-5F23B2C04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8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6640" y="5252258"/>
            <a:ext cx="6383835" cy="155119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04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565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030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38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Relationship Id="rId5" Type="http://schemas.openxmlformats.org/officeDocument/2006/relationships/image" Target="../media/image11.jpeg"/><Relationship Id="rId4" Type="http://schemas.openxmlformats.org/officeDocument/2006/relationships/image" Target="../media/image3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8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9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0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54712-1FCD-4C0D-85AE-64C957C71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ADC855-2F44-4D4A-9AA3-879CA61FA6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71320-9237-4CF8-B308-6B254AC6A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21DD-92C8-4BFA-806F-F62BFCABD46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D7698-325B-4C81-99E9-5295C518E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7F690-6F9E-49C7-AF04-A9C878E2C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5050-E162-4CDD-BE71-AA86BB54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1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6A2FA-5CC4-4D74-8452-0823CFD1F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14E4A-B652-440D-A9C4-9CDF87DF6D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ECAC9-37DE-4113-BF1C-3F444DC37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21DD-92C8-4BFA-806F-F62BFCABD46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DF9C7-8D7F-4B76-A097-234A41D81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F0C25-A435-4519-BF29-3B68AA662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5050-E162-4CDD-BE71-AA86BB54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05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6B7B84-47BF-4A49-A182-2D4DD3E7B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1AEA2C-9480-40F1-B403-C79CE3895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9FDC2-386A-4FD4-ACF2-C1C74610D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21DD-92C8-4BFA-806F-F62BFCABD46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EEBA2-43B7-428C-ADBB-0EEFC62DA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46581-EFA8-456B-8FB6-E2F3A8E9A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5050-E162-4CDD-BE71-AA86BB54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77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648FC60-ED4A-4AA8-9950-B7C861486344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802" r="33819" b="-1"/>
          <a:stretch/>
        </p:blipFill>
        <p:spPr>
          <a:xfrm flipH="1">
            <a:off x="8772278" y="9329"/>
            <a:ext cx="7471262" cy="6839345"/>
          </a:xfrm>
          <a:custGeom>
            <a:avLst/>
            <a:gdLst>
              <a:gd name="connsiteX0" fmla="*/ 13146 w 7322421"/>
              <a:gd name="connsiteY0" fmla="*/ 3338450 h 6703191"/>
              <a:gd name="connsiteX1" fmla="*/ 0 w 7322421"/>
              <a:gd name="connsiteY1" fmla="*/ 3351596 h 6703191"/>
              <a:gd name="connsiteX2" fmla="*/ 13146 w 7322421"/>
              <a:gd name="connsiteY2" fmla="*/ 3364742 h 6703191"/>
              <a:gd name="connsiteX3" fmla="*/ 3970826 w 7322421"/>
              <a:gd name="connsiteY3" fmla="*/ 0 h 6703191"/>
              <a:gd name="connsiteX4" fmla="*/ 3970826 w 7322421"/>
              <a:gd name="connsiteY4" fmla="*/ 6703191 h 6703191"/>
              <a:gd name="connsiteX5" fmla="*/ 7322421 w 7322421"/>
              <a:gd name="connsiteY5" fmla="*/ 3351596 h 6703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22421" h="6703191">
                <a:moveTo>
                  <a:pt x="13146" y="3338450"/>
                </a:moveTo>
                <a:lnTo>
                  <a:pt x="0" y="3351596"/>
                </a:lnTo>
                <a:lnTo>
                  <a:pt x="13146" y="3364742"/>
                </a:lnTo>
                <a:close/>
                <a:moveTo>
                  <a:pt x="3970826" y="0"/>
                </a:moveTo>
                <a:lnTo>
                  <a:pt x="3970826" y="6703191"/>
                </a:lnTo>
                <a:lnTo>
                  <a:pt x="7322421" y="3351596"/>
                </a:lnTo>
                <a:close/>
              </a:path>
            </a:pathLst>
          </a:custGeom>
          <a:blipFill>
            <a:blip r:embed="rId5"/>
            <a:stretch>
              <a:fillRect l="1281" t="39900" r="-2143" b="-854"/>
            </a:stretch>
          </a:blipFill>
          <a:ln w="9525">
            <a:noFill/>
          </a:ln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8EC5093-76F8-49DE-8F33-6006C2E3345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08" imgH="408" progId="TCLayout.ActiveDocument.1">
                  <p:embed/>
                </p:oleObj>
              </mc:Choice>
              <mc:Fallback>
                <p:oleObj name="think-cell Slide" r:id="rId6" imgW="408" imgH="40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8EC5093-76F8-49DE-8F33-6006C2E334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3A1F52B-61DC-4324-A077-C37EB74DAA7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Franklin Gothic Demi Cond" panose="020B0706030402020204" pitchFamily="34" charset="0"/>
              <a:ea typeface="+mj-ea"/>
              <a:cs typeface="+mj-cs"/>
              <a:sym typeface="Franklin Gothic Demi Cond" panose="020B07060304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4074" y="2514600"/>
            <a:ext cx="4961495" cy="200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4400" b="0" i="0" cap="none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84073" y="4546601"/>
            <a:ext cx="6212038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5EB5704-3C92-4CFB-9F02-9B3474CC089E}"/>
              </a:ext>
            </a:extLst>
          </p:cNvPr>
          <p:cNvSpPr/>
          <p:nvPr userDrawn="1"/>
        </p:nvSpPr>
        <p:spPr>
          <a:xfrm rot="13500000">
            <a:off x="-1265973" y="2256305"/>
            <a:ext cx="2531946" cy="2531984"/>
          </a:xfrm>
          <a:prstGeom prst="rtTriangle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E3D24D5-1910-4BA2-BA4E-227FEB4F5DA0}"/>
              </a:ext>
            </a:extLst>
          </p:cNvPr>
          <p:cNvSpPr/>
          <p:nvPr userDrawn="1"/>
        </p:nvSpPr>
        <p:spPr>
          <a:xfrm>
            <a:off x="5366148" y="3704012"/>
            <a:ext cx="6308067" cy="3153988"/>
          </a:xfrm>
          <a:custGeom>
            <a:avLst/>
            <a:gdLst>
              <a:gd name="connsiteX0" fmla="*/ 3091200 w 6182399"/>
              <a:gd name="connsiteY0" fmla="*/ 0 h 3091200"/>
              <a:gd name="connsiteX1" fmla="*/ 5484848 w 6182399"/>
              <a:gd name="connsiteY1" fmla="*/ 2393649 h 3091200"/>
              <a:gd name="connsiteX2" fmla="*/ 6182399 w 6182399"/>
              <a:gd name="connsiteY2" fmla="*/ 3091200 h 3091200"/>
              <a:gd name="connsiteX3" fmla="*/ 0 w 6182399"/>
              <a:gd name="connsiteY3" fmla="*/ 3091200 h 3091200"/>
              <a:gd name="connsiteX4" fmla="*/ 611972 w 6182399"/>
              <a:gd name="connsiteY4" fmla="*/ 2479229 h 3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2399" h="3091200">
                <a:moveTo>
                  <a:pt x="3091200" y="0"/>
                </a:moveTo>
                <a:lnTo>
                  <a:pt x="5484848" y="2393649"/>
                </a:lnTo>
                <a:lnTo>
                  <a:pt x="6182399" y="3091200"/>
                </a:lnTo>
                <a:lnTo>
                  <a:pt x="0" y="3091200"/>
                </a:lnTo>
                <a:lnTo>
                  <a:pt x="611972" y="2479229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37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8E9C27-D8D6-4C5B-8B3A-B45521AE9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" t="23755" r="1421" b="42491"/>
          <a:stretch/>
        </p:blipFill>
        <p:spPr>
          <a:xfrm>
            <a:off x="5366149" y="0"/>
            <a:ext cx="6308067" cy="3153988"/>
          </a:xfrm>
          <a:custGeom>
            <a:avLst/>
            <a:gdLst>
              <a:gd name="connsiteX0" fmla="*/ 0 w 6182399"/>
              <a:gd name="connsiteY0" fmla="*/ 0 h 3091200"/>
              <a:gd name="connsiteX1" fmla="*/ 6182399 w 6182399"/>
              <a:gd name="connsiteY1" fmla="*/ 0 h 3091200"/>
              <a:gd name="connsiteX2" fmla="*/ 5570427 w 6182399"/>
              <a:gd name="connsiteY2" fmla="*/ 611971 h 3091200"/>
              <a:gd name="connsiteX3" fmla="*/ 3091199 w 6182399"/>
              <a:gd name="connsiteY3" fmla="*/ 3091200 h 3091200"/>
              <a:gd name="connsiteX4" fmla="*/ 697551 w 6182399"/>
              <a:gd name="connsiteY4" fmla="*/ 697551 h 3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2399" h="3091200">
                <a:moveTo>
                  <a:pt x="0" y="0"/>
                </a:moveTo>
                <a:lnTo>
                  <a:pt x="6182399" y="0"/>
                </a:lnTo>
                <a:lnTo>
                  <a:pt x="5570427" y="611971"/>
                </a:lnTo>
                <a:lnTo>
                  <a:pt x="3091199" y="3091200"/>
                </a:lnTo>
                <a:lnTo>
                  <a:pt x="697551" y="697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6423096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760414D-68B7-460D-8F96-9A8669C0D89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1663879"/>
              </p:ext>
            </p:ext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760414D-68B7-460D-8F96-9A8669C0D8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A6BE09B-5440-496D-BB59-D677F615585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41" b="1" i="0" baseline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146A7-DCB0-437C-8D84-39FD72EE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510285-EBBA-42AF-B2FC-DAB935014270}"/>
              </a:ext>
            </a:extLst>
          </p:cNvPr>
          <p:cNvSpPr/>
          <p:nvPr/>
        </p:nvSpPr>
        <p:spPr>
          <a:xfrm>
            <a:off x="155498" y="54423"/>
            <a:ext cx="3078856" cy="17882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794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C29B239-9E09-4F6E-93E0-71C192754F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96" r="-2472"/>
          <a:stretch/>
        </p:blipFill>
        <p:spPr>
          <a:xfrm>
            <a:off x="8204202" y="1157635"/>
            <a:ext cx="3544471" cy="474161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0B1310-EBA2-4546-BB11-440D5FBE0C14}"/>
              </a:ext>
            </a:extLst>
          </p:cNvPr>
          <p:cNvSpPr/>
          <p:nvPr/>
        </p:nvSpPr>
        <p:spPr>
          <a:xfrm>
            <a:off x="4321" y="950484"/>
            <a:ext cx="12187680" cy="5313553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93000"/>
                </a:schemeClr>
              </a:gs>
              <a:gs pos="100000">
                <a:schemeClr val="accent3"/>
              </a:gs>
            </a:gsLst>
            <a:lin ang="10800000" scaled="1"/>
            <a:tileRect/>
          </a:gra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588289-2413-4609-AC40-DB9D1DEE080A}"/>
              </a:ext>
            </a:extLst>
          </p:cNvPr>
          <p:cNvSpPr>
            <a:spLocks/>
          </p:cNvSpPr>
          <p:nvPr/>
        </p:nvSpPr>
        <p:spPr>
          <a:xfrm>
            <a:off x="4321" y="6101660"/>
            <a:ext cx="12187680" cy="5340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auto">
          <a:xfrm>
            <a:off x="222185" y="2293543"/>
            <a:ext cx="7323053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b="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22185" y="3783153"/>
            <a:ext cx="7323053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00" cap="none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auto">
          <a:xfrm>
            <a:off x="222185" y="5594104"/>
            <a:ext cx="7323053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Document type | 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82B9EC-6874-415A-B664-E2901059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666" r="-16666"/>
          <a:stretch/>
        </p:blipFill>
        <p:spPr>
          <a:xfrm>
            <a:off x="11236812" y="176671"/>
            <a:ext cx="794612" cy="63568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3410A6C-3E96-4764-949B-69305DA17824}"/>
              </a:ext>
            </a:extLst>
          </p:cNvPr>
          <p:cNvSpPr>
            <a:spLocks/>
          </p:cNvSpPr>
          <p:nvPr/>
        </p:nvSpPr>
        <p:spPr>
          <a:xfrm>
            <a:off x="4321" y="1049365"/>
            <a:ext cx="12187680" cy="5340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14" name="sticker">
            <a:extLst>
              <a:ext uri="{FF2B5EF4-FFF2-40B4-BE49-F238E27FC236}">
                <a16:creationId xmlns:a16="http://schemas.microsoft.com/office/drawing/2014/main" id="{DE2ECB66-7BCC-47F2-BB13-515B9C0C2278}"/>
              </a:ext>
            </a:extLst>
          </p:cNvPr>
          <p:cNvGrpSpPr/>
          <p:nvPr/>
        </p:nvGrpSpPr>
        <p:grpSpPr bwMode="auto">
          <a:xfrm>
            <a:off x="8036862" y="6488201"/>
            <a:ext cx="3994562" cy="193128"/>
            <a:chOff x="5741678" y="285750"/>
            <a:chExt cx="2995922" cy="193127"/>
          </a:xfrm>
        </p:grpSpPr>
        <p:sp>
          <p:nvSpPr>
            <p:cNvPr id="15" name="StickerRectangle">
              <a:extLst>
                <a:ext uri="{FF2B5EF4-FFF2-40B4-BE49-F238E27FC236}">
                  <a16:creationId xmlns:a16="http://schemas.microsoft.com/office/drawing/2014/main" id="{7BB78260-2409-4E92-A96C-290D1B809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1678" y="285750"/>
              <a:ext cx="2995922" cy="19312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255">
                <a:buClr>
                  <a:srgbClr val="002960"/>
                </a:buClr>
              </a:pPr>
              <a:r>
                <a:rPr lang="en-US" sz="1050" baseline="0">
                  <a:solidFill>
                    <a:srgbClr val="FF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rPr>
                <a:t>PRELIMINARY DRAFT </a:t>
              </a:r>
              <a:r>
                <a:rPr lang="en-US" sz="1050" baseline="0">
                  <a:solidFill>
                    <a:schemeClr val="accent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rPr>
                <a:t>– PROPRIETARY, CONFIDENTIAL, PRE-DECISIONAL</a:t>
              </a:r>
            </a:p>
          </p:txBody>
        </p:sp>
        <p:cxnSp>
          <p:nvCxnSpPr>
            <p:cNvPr id="16" name="AutoShape 31">
              <a:extLst>
                <a:ext uri="{FF2B5EF4-FFF2-40B4-BE49-F238E27FC236}">
                  <a16:creationId xmlns:a16="http://schemas.microsoft.com/office/drawing/2014/main" id="{DFEF9400-E67A-465D-BBC5-EDD7B915EDEE}"/>
                </a:ext>
              </a:extLst>
            </p:cNvPr>
            <p:cNvCxnSpPr>
              <a:cxnSpLocks noChangeShapeType="1"/>
              <a:stCxn id="15" idx="2"/>
              <a:endCxn id="15" idx="4"/>
            </p:cNvCxnSpPr>
            <p:nvPr/>
          </p:nvCxnSpPr>
          <p:spPr bwMode="auto">
            <a:xfrm>
              <a:off x="5741678" y="285750"/>
              <a:ext cx="0" cy="193127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32">
              <a:extLst>
                <a:ext uri="{FF2B5EF4-FFF2-40B4-BE49-F238E27FC236}">
                  <a16:creationId xmlns:a16="http://schemas.microsoft.com/office/drawing/2014/main" id="{EBA3B60F-435A-4C1B-8A6B-65C132354486}"/>
                </a:ext>
              </a:extLst>
            </p:cNvPr>
            <p:cNvCxnSpPr>
              <a:cxnSpLocks noChangeShapeType="1"/>
              <a:stCxn id="15" idx="4"/>
              <a:endCxn id="15" idx="6"/>
            </p:cNvCxnSpPr>
            <p:nvPr/>
          </p:nvCxnSpPr>
          <p:spPr bwMode="auto">
            <a:xfrm>
              <a:off x="5741678" y="478877"/>
              <a:ext cx="2995922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CCBE273-7441-4187-9338-F91608623F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13" y="131261"/>
            <a:ext cx="2184071" cy="7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6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8EC5093-76F8-49DE-8F33-6006C2E334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8EC5093-76F8-49DE-8F33-6006C2E334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4938619B-E2E9-4FFA-8186-FAC9218A4A77}"/>
              </a:ext>
            </a:extLst>
          </p:cNvPr>
          <p:cNvSpPr/>
          <p:nvPr/>
        </p:nvSpPr>
        <p:spPr>
          <a:xfrm>
            <a:off x="1" y="1"/>
            <a:ext cx="12191999" cy="6858000"/>
          </a:xfrm>
          <a:prstGeom prst="rect">
            <a:avLst/>
          </a:prstGeom>
          <a:gradFill>
            <a:gsLst>
              <a:gs pos="100000">
                <a:schemeClr val="tx2">
                  <a:alpha val="30000"/>
                </a:schemeClr>
              </a:gs>
              <a:gs pos="49000">
                <a:srgbClr val="0070A2">
                  <a:alpha val="60000"/>
                </a:srgbClr>
              </a:gs>
              <a:gs pos="10000">
                <a:schemeClr val="accent4">
                  <a:alpha val="60000"/>
                </a:scheme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012488" y="2518997"/>
            <a:ext cx="6018285" cy="20066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4400" b="0" i="0" cap="non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12488" y="4639898"/>
            <a:ext cx="4254074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457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974593C-FC9F-4C8A-8EDA-51699DF0BAFA}"/>
              </a:ext>
            </a:extLst>
          </p:cNvPr>
          <p:cNvSpPr/>
          <p:nvPr/>
        </p:nvSpPr>
        <p:spPr>
          <a:xfrm rot="13500000">
            <a:off x="-1265973" y="2256305"/>
            <a:ext cx="2531946" cy="2531984"/>
          </a:xfrm>
          <a:prstGeom prst="rtTriangle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D5EB51-637A-42FF-93C2-2C0356B5858F}"/>
              </a:ext>
            </a:extLst>
          </p:cNvPr>
          <p:cNvGrpSpPr/>
          <p:nvPr/>
        </p:nvGrpSpPr>
        <p:grpSpPr>
          <a:xfrm>
            <a:off x="6795255" y="-830595"/>
            <a:ext cx="6235461" cy="8430219"/>
            <a:chOff x="6172201" y="-898208"/>
            <a:chExt cx="7620000" cy="10302239"/>
          </a:xfrm>
        </p:grpSpPr>
        <p:sp>
          <p:nvSpPr>
            <p:cNvPr id="13" name="Diamond 12">
              <a:extLst>
                <a:ext uri="{FF2B5EF4-FFF2-40B4-BE49-F238E27FC236}">
                  <a16:creationId xmlns:a16="http://schemas.microsoft.com/office/drawing/2014/main" id="{D1F9291F-2A24-44B6-A5C8-081541BC6E72}"/>
                </a:ext>
              </a:extLst>
            </p:cNvPr>
            <p:cNvSpPr/>
            <p:nvPr/>
          </p:nvSpPr>
          <p:spPr>
            <a:xfrm>
              <a:off x="8823961" y="1776411"/>
              <a:ext cx="4968240" cy="4968240"/>
            </a:xfrm>
            <a:prstGeom prst="diamond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2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5" name="Diamond 14">
              <a:extLst>
                <a:ext uri="{FF2B5EF4-FFF2-40B4-BE49-F238E27FC236}">
                  <a16:creationId xmlns:a16="http://schemas.microsoft.com/office/drawing/2014/main" id="{B14089A9-3213-4D72-8D79-07EE32669CB2}"/>
                </a:ext>
              </a:extLst>
            </p:cNvPr>
            <p:cNvSpPr/>
            <p:nvPr/>
          </p:nvSpPr>
          <p:spPr>
            <a:xfrm>
              <a:off x="6172201" y="-898208"/>
              <a:ext cx="4968240" cy="4968240"/>
            </a:xfrm>
            <a:prstGeom prst="diamond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2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B9C879A2-055D-48ED-AEC5-CF04DFEA9A9A}"/>
                </a:ext>
              </a:extLst>
            </p:cNvPr>
            <p:cNvSpPr/>
            <p:nvPr/>
          </p:nvSpPr>
          <p:spPr>
            <a:xfrm>
              <a:off x="6172201" y="4435791"/>
              <a:ext cx="4968240" cy="4968240"/>
            </a:xfrm>
            <a:prstGeom prst="diamond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2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0240379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8EC5093-76F8-49DE-8F33-6006C2E334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8EC5093-76F8-49DE-8F33-6006C2E334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A9F3FB34-7ACF-4158-AD78-AA668C3011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" r="19459" b="30194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6FD7A2-93A9-405A-989B-15DB6E5CF0FF}"/>
              </a:ext>
            </a:extLst>
          </p:cNvPr>
          <p:cNvSpPr/>
          <p:nvPr/>
        </p:nvSpPr>
        <p:spPr>
          <a:xfrm>
            <a:off x="1" y="1"/>
            <a:ext cx="12191999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40000"/>
                </a:scheme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028038" y="2328006"/>
            <a:ext cx="4573730" cy="20066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4400" b="1" i="0" cap="non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28038" y="4360006"/>
            <a:ext cx="4254074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457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C7F9BDD-7BF0-452F-B291-5BEA7995727F}"/>
              </a:ext>
            </a:extLst>
          </p:cNvPr>
          <p:cNvSpPr>
            <a:spLocks/>
          </p:cNvSpPr>
          <p:nvPr/>
        </p:nvSpPr>
        <p:spPr>
          <a:xfrm rot="13500000">
            <a:off x="-1265973" y="2163007"/>
            <a:ext cx="2531946" cy="2531984"/>
          </a:xfrm>
          <a:prstGeom prst="rtTriangle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32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203575-C959-44AD-8106-94D9374630B1}"/>
              </a:ext>
            </a:extLst>
          </p:cNvPr>
          <p:cNvSpPr/>
          <p:nvPr/>
        </p:nvSpPr>
        <p:spPr>
          <a:xfrm>
            <a:off x="6176612" y="1642962"/>
            <a:ext cx="6381500" cy="3578365"/>
          </a:xfrm>
          <a:custGeom>
            <a:avLst/>
            <a:gdLst>
              <a:gd name="connsiteX0" fmla="*/ 0 w 6254369"/>
              <a:gd name="connsiteY0" fmla="*/ 0 h 3507129"/>
              <a:gd name="connsiteX1" fmla="*/ 6254369 w 6254369"/>
              <a:gd name="connsiteY1" fmla="*/ 0 h 3507129"/>
              <a:gd name="connsiteX2" fmla="*/ 6254369 w 6254369"/>
              <a:gd name="connsiteY2" fmla="*/ 3507129 h 3507129"/>
              <a:gd name="connsiteX3" fmla="*/ 0 w 6254369"/>
              <a:gd name="connsiteY3" fmla="*/ 3507129 h 3507129"/>
              <a:gd name="connsiteX4" fmla="*/ 0 w 6254369"/>
              <a:gd name="connsiteY4" fmla="*/ 3498898 h 3507129"/>
              <a:gd name="connsiteX5" fmla="*/ 1746485 w 6254369"/>
              <a:gd name="connsiteY5" fmla="*/ 1752413 h 3507129"/>
              <a:gd name="connsiteX6" fmla="*/ 0 w 6254369"/>
              <a:gd name="connsiteY6" fmla="*/ 5928 h 3507129"/>
              <a:gd name="connsiteX7" fmla="*/ 0 w 6254369"/>
              <a:gd name="connsiteY7" fmla="*/ 0 h 350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4369" h="3507129">
                <a:moveTo>
                  <a:pt x="0" y="0"/>
                </a:moveTo>
                <a:lnTo>
                  <a:pt x="6254369" y="0"/>
                </a:lnTo>
                <a:lnTo>
                  <a:pt x="6254369" y="3507129"/>
                </a:lnTo>
                <a:lnTo>
                  <a:pt x="0" y="3507129"/>
                </a:lnTo>
                <a:lnTo>
                  <a:pt x="0" y="3498898"/>
                </a:lnTo>
                <a:lnTo>
                  <a:pt x="1746485" y="1752413"/>
                </a:lnTo>
                <a:lnTo>
                  <a:pt x="0" y="592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bg1"/>
              </a:gs>
              <a:gs pos="100000">
                <a:schemeClr val="bg1">
                  <a:alpha val="70000"/>
                </a:scheme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98951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8EC5093-76F8-49DE-8F33-6006C2E334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8EC5093-76F8-49DE-8F33-6006C2E334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4074" y="2514600"/>
            <a:ext cx="6212038" cy="200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4400" b="1" i="0" cap="none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84073" y="4546601"/>
            <a:ext cx="6212038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457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5EB5704-3C92-4CFB-9F02-9B3474CC089E}"/>
              </a:ext>
            </a:extLst>
          </p:cNvPr>
          <p:cNvSpPr/>
          <p:nvPr/>
        </p:nvSpPr>
        <p:spPr>
          <a:xfrm rot="13500000">
            <a:off x="-1265973" y="2256305"/>
            <a:ext cx="2531946" cy="2531984"/>
          </a:xfrm>
          <a:prstGeom prst="rtTriangle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81BA5C6B-9E0B-42AA-B1AC-60A81662DB64}"/>
              </a:ext>
            </a:extLst>
          </p:cNvPr>
          <p:cNvSpPr/>
          <p:nvPr/>
        </p:nvSpPr>
        <p:spPr>
          <a:xfrm>
            <a:off x="8772278" y="-306575"/>
            <a:ext cx="7471262" cy="7471152"/>
          </a:xfrm>
          <a:prstGeom prst="diamond">
            <a:avLst/>
          </a:prstGeom>
          <a:blipFill>
            <a:blip r:embed="rId5"/>
            <a:stretch>
              <a:fillRect l="-34727" t="1316" r="-16059" b="10"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3E9E5CB0-93BB-4F15-B647-6D9F07D7DA5F}"/>
              </a:ext>
            </a:extLst>
          </p:cNvPr>
          <p:cNvSpPr/>
          <p:nvPr/>
        </p:nvSpPr>
        <p:spPr>
          <a:xfrm>
            <a:off x="4784551" y="-4317163"/>
            <a:ext cx="7471262" cy="7471152"/>
          </a:xfrm>
          <a:prstGeom prst="diamond">
            <a:avLst/>
          </a:prstGeom>
          <a:blipFill>
            <a:blip r:embed="rId6"/>
            <a:stretch>
              <a:fillRect l="1281" t="39900" r="-2143" b="-854"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83188235-7FD1-4F4F-8210-FAC6B8DD0085}"/>
              </a:ext>
            </a:extLst>
          </p:cNvPr>
          <p:cNvSpPr/>
          <p:nvPr/>
        </p:nvSpPr>
        <p:spPr>
          <a:xfrm>
            <a:off x="4784551" y="3704012"/>
            <a:ext cx="7471262" cy="7471152"/>
          </a:xfrm>
          <a:prstGeom prst="diamond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296440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c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508BDA9-2CC5-4441-9CB2-F421A72E49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1619142"/>
              </p:ext>
            </p:ext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508BDA9-2CC5-4441-9CB2-F421A72E49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DEF8EBBF-C44C-4166-A244-1D1D6054004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41" b="1" i="0" baseline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EB380B-917C-45EF-BD98-A4E18484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0B26E0-891E-4B4A-AE1A-C18AEFD16AB1}"/>
              </a:ext>
            </a:extLst>
          </p:cNvPr>
          <p:cNvSpPr/>
          <p:nvPr/>
        </p:nvSpPr>
        <p:spPr>
          <a:xfrm>
            <a:off x="155498" y="54423"/>
            <a:ext cx="3078856" cy="17882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723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760414D-68B7-460D-8F96-9A8669C0D89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1663879"/>
              </p:ext>
            </p:ext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760414D-68B7-460D-8F96-9A8669C0D8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5A6BE09B-5440-496D-BB59-D677F615585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41" b="1" i="0" baseline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146A7-DCB0-437C-8D84-39FD72EE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510285-EBBA-42AF-B2FC-DAB935014270}"/>
              </a:ext>
            </a:extLst>
          </p:cNvPr>
          <p:cNvSpPr/>
          <p:nvPr/>
        </p:nvSpPr>
        <p:spPr>
          <a:xfrm>
            <a:off x="155498" y="54423"/>
            <a:ext cx="3078856" cy="17882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94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285A3-2638-46B6-96BD-83B92B2EF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2334C-364A-47E9-B2D3-3BE431E8A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26B2-6AA0-4F64-83F3-9D0F8C4C4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21DD-92C8-4BFA-806F-F62BFCABD46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BBBD-9AB1-434B-A163-BBAF947A8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05E8B-B46A-4840-8251-B9B7D53AA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5050-E162-4CDD-BE71-AA86BB54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9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36F7F-F0B3-4302-B4EB-0D4B1576B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8A1D9C-5918-47D2-A5B0-6EEDBE3D17E0}"/>
              </a:ext>
            </a:extLst>
          </p:cNvPr>
          <p:cNvSpPr/>
          <p:nvPr/>
        </p:nvSpPr>
        <p:spPr>
          <a:xfrm>
            <a:off x="155498" y="54423"/>
            <a:ext cx="3078856" cy="17882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65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ighlight Layout_EDA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B44F018-BC16-4C0A-B11A-D364BD0DFB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B44F018-BC16-4C0A-B11A-D364BD0DFB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A9622662-73F2-4181-AD94-25368B3CACC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41" b="1" i="0" baseline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2146A7-DCB0-437C-8D84-39FD72EE0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30" y="329440"/>
            <a:ext cx="11725484" cy="314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0917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0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60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52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28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85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84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72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5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7F83B-728F-4480-BFA4-5371513F2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B68FC-1FF8-4283-A872-E59E96C9B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588E5-6D15-4B97-9AED-64E833DB7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21DD-92C8-4BFA-806F-F62BFCABD46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6E256-5F56-48E1-9862-8A1037644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84EBC-D072-4141-83DD-213D211BB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5050-E162-4CDD-BE71-AA86BB54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182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94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766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3C04E684-10F4-4CC3-A0B9-F03AA7BE37C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97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B40E2-9C83-4289-9714-8CC1ABD89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BE70C-2AFF-4A25-9CC0-8D0C3B68E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08D5E-8A20-4B0E-A5F8-6BD05E013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F2AC3-BD6E-4887-9513-F97E2A4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21DD-92C8-4BFA-806F-F62BFCABD46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CB55A-7061-4E29-8192-6F066DF0C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97F19-4D3B-45BE-A4AF-0C4EF9ED9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5050-E162-4CDD-BE71-AA86BB54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7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DC6FD-9C9E-4EF6-96FC-CFF0EB2BD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57AB7-5BB9-4C76-AEB8-5FB81CE37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62C77C-1138-4935-A653-6107ACC5A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83F6EE-B823-477F-85C5-0C3EAD3C75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B10269-4E98-46D7-A8FE-DAA715AB05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82DEC5-78D3-4345-B574-0297439A4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21DD-92C8-4BFA-806F-F62BFCABD46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D432B1-2EAA-4757-BDC7-B35C86CB4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35C96D-E52E-484C-AEB2-57EF73203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5050-E162-4CDD-BE71-AA86BB54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9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630D2-EBEB-4494-A472-81B37F5B3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42F858-2092-4FEE-968A-A815CD24D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21DD-92C8-4BFA-806F-F62BFCABD46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F333C1-2B45-4737-BF62-1992E708D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1653F-2D5C-40D9-9B8A-AD8CA795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5050-E162-4CDD-BE71-AA86BB54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51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5B7FA8-5861-4192-B0BE-C74994E9E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21DD-92C8-4BFA-806F-F62BFCABD46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22DE05-330B-46E8-A089-38275EA38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BC250-4DC8-47FB-949C-860A8C4E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5050-E162-4CDD-BE71-AA86BB54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5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B1C67-EF9A-497B-A44F-7A0FA4EA8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01324-CA62-4C8F-AE79-F30373388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83661-36E9-4AEF-BBA5-41B8CE442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4217A-FA62-4DEA-80BF-16BCE540B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21DD-92C8-4BFA-806F-F62BFCABD46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58BDF-A60C-45B5-B498-B2AD224E9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6F6BE-5DE3-4C44-B5F0-E3228A8C1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5050-E162-4CDD-BE71-AA86BB54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5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4C7F7-67AD-4869-B934-9F1187893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A4AACE-775F-44E1-BE85-14A266D236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3CE7F-A101-4F70-8733-107B2E12F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161D3-417C-44C0-99BE-283A73838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21DD-92C8-4BFA-806F-F62BFCABD46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DF151-AB05-4488-A9BE-23B1FD8D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16F40F-063C-4F53-98D7-675290456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5050-E162-4CDD-BE71-AA86BB54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53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tags" Target="../tags/tag8.xml"/><Relationship Id="rId18" Type="http://schemas.openxmlformats.org/officeDocument/2006/relationships/tags" Target="../tags/tag13.xml"/><Relationship Id="rId26" Type="http://schemas.openxmlformats.org/officeDocument/2006/relationships/tags" Target="../tags/tag21.xml"/><Relationship Id="rId39" Type="http://schemas.openxmlformats.org/officeDocument/2006/relationships/oleObject" Target="../embeddings/oleObject3.bin"/><Relationship Id="rId21" Type="http://schemas.openxmlformats.org/officeDocument/2006/relationships/tags" Target="../tags/tag16.xml"/><Relationship Id="rId34" Type="http://schemas.openxmlformats.org/officeDocument/2006/relationships/tags" Target="../tags/tag29.xml"/><Relationship Id="rId7" Type="http://schemas.openxmlformats.org/officeDocument/2006/relationships/slideLayout" Target="../slideLayouts/slideLayout20.xml"/><Relationship Id="rId12" Type="http://schemas.openxmlformats.org/officeDocument/2006/relationships/tags" Target="../tags/tag7.xml"/><Relationship Id="rId17" Type="http://schemas.openxmlformats.org/officeDocument/2006/relationships/tags" Target="../tags/tag12.xml"/><Relationship Id="rId25" Type="http://schemas.openxmlformats.org/officeDocument/2006/relationships/tags" Target="../tags/tag20.xml"/><Relationship Id="rId33" Type="http://schemas.openxmlformats.org/officeDocument/2006/relationships/tags" Target="../tags/tag28.xml"/><Relationship Id="rId38" Type="http://schemas.openxmlformats.org/officeDocument/2006/relationships/tags" Target="../tags/tag33.xml"/><Relationship Id="rId2" Type="http://schemas.openxmlformats.org/officeDocument/2006/relationships/slideLayout" Target="../slideLayouts/slideLayout15.xml"/><Relationship Id="rId16" Type="http://schemas.openxmlformats.org/officeDocument/2006/relationships/tags" Target="../tags/tag11.xml"/><Relationship Id="rId20" Type="http://schemas.openxmlformats.org/officeDocument/2006/relationships/tags" Target="../tags/tag15.xml"/><Relationship Id="rId29" Type="http://schemas.openxmlformats.org/officeDocument/2006/relationships/tags" Target="../tags/tag2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ags" Target="../tags/tag6.xml"/><Relationship Id="rId24" Type="http://schemas.openxmlformats.org/officeDocument/2006/relationships/tags" Target="../tags/tag19.xml"/><Relationship Id="rId32" Type="http://schemas.openxmlformats.org/officeDocument/2006/relationships/tags" Target="../tags/tag27.xml"/><Relationship Id="rId37" Type="http://schemas.openxmlformats.org/officeDocument/2006/relationships/tags" Target="../tags/tag32.xml"/><Relationship Id="rId40" Type="http://schemas.openxmlformats.org/officeDocument/2006/relationships/image" Target="../media/image5.emf"/><Relationship Id="rId5" Type="http://schemas.openxmlformats.org/officeDocument/2006/relationships/slideLayout" Target="../slideLayouts/slideLayout18.xml"/><Relationship Id="rId15" Type="http://schemas.openxmlformats.org/officeDocument/2006/relationships/tags" Target="../tags/tag10.xml"/><Relationship Id="rId23" Type="http://schemas.openxmlformats.org/officeDocument/2006/relationships/tags" Target="../tags/tag18.xml"/><Relationship Id="rId28" Type="http://schemas.openxmlformats.org/officeDocument/2006/relationships/tags" Target="../tags/tag23.xml"/><Relationship Id="rId36" Type="http://schemas.openxmlformats.org/officeDocument/2006/relationships/tags" Target="../tags/tag31.xml"/><Relationship Id="rId10" Type="http://schemas.openxmlformats.org/officeDocument/2006/relationships/tags" Target="../tags/tag5.xml"/><Relationship Id="rId19" Type="http://schemas.openxmlformats.org/officeDocument/2006/relationships/tags" Target="../tags/tag14.xml"/><Relationship Id="rId31" Type="http://schemas.openxmlformats.org/officeDocument/2006/relationships/tags" Target="../tags/tag26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Relationship Id="rId14" Type="http://schemas.openxmlformats.org/officeDocument/2006/relationships/tags" Target="../tags/tag9.xml"/><Relationship Id="rId22" Type="http://schemas.openxmlformats.org/officeDocument/2006/relationships/tags" Target="../tags/tag17.xml"/><Relationship Id="rId27" Type="http://schemas.openxmlformats.org/officeDocument/2006/relationships/tags" Target="../tags/tag22.xml"/><Relationship Id="rId30" Type="http://schemas.openxmlformats.org/officeDocument/2006/relationships/tags" Target="../tags/tag25.xml"/><Relationship Id="rId35" Type="http://schemas.openxmlformats.org/officeDocument/2006/relationships/tags" Target="../tags/tag30.xml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E7F794-1BAE-41DF-9953-0A6B90978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A476C-CA93-40F7-9F77-76957F275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F635A-AC2D-48E3-BEE8-A064664669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021DD-92C8-4BFA-806F-F62BFCABD46E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C390B-474D-46FE-BF70-962E802B2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6D67A-62D9-48DC-B852-1A1DAC8C6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05050-E162-4CDD-BE71-AA86BB54B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696730653"/>
              </p:ext>
            </p:ext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9" imgW="270" imgH="270" progId="TCLayout.ActiveDocument.1">
                  <p:embed/>
                </p:oleObj>
              </mc:Choice>
              <mc:Fallback>
                <p:oleObj name="think-cell Slide" r:id="rId39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DA409AE-2BF5-4A9A-A7FD-80BA5DB33BE1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41" b="1" i="0" baseline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8" y="290566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208635" y="77303"/>
            <a:ext cx="385999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cap="all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8" y="566138"/>
            <a:ext cx="11725484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00" baseline="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Unit of measure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6" y="6434031"/>
            <a:ext cx="9821651" cy="12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800" baseline="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6" y="6639741"/>
            <a:ext cx="9821651" cy="12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/>
          <a:p>
            <a:pPr marL="609535" indent="-609535" defTabSz="895255">
              <a:tabLst>
                <a:tab pos="630171" algn="l"/>
              </a:tabLst>
            </a:pPr>
            <a:r>
              <a:rPr lang="en-US" sz="800" baseline="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SOURCE: 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29246" y="2606569"/>
            <a:ext cx="5853024" cy="113050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2729245" y="1895613"/>
            <a:ext cx="5801188" cy="521557"/>
            <a:chOff x="915" y="708"/>
            <a:chExt cx="2686" cy="32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8"/>
              <a:ext cx="2686" cy="32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00" b="1" baseline="0">
                  <a:solidFill>
                    <a:srgbClr val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rPr>
                <a:t>Title</a:t>
              </a:r>
            </a:p>
            <a:p>
              <a:r>
                <a:rPr lang="en-US" sz="1600" baseline="0">
                  <a:solidFill>
                    <a:schemeClr val="accent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rPr>
                <a:t>Unit of measure</a:t>
              </a:r>
            </a:p>
          </p:txBody>
        </p:sp>
      </p:grpSp>
      <p:grpSp>
        <p:nvGrpSpPr>
          <p:cNvPr id="17" name="Sticker" hidden="1">
            <a:extLst>
              <a:ext uri="{FF2B5EF4-FFF2-40B4-BE49-F238E27FC236}">
                <a16:creationId xmlns:a16="http://schemas.microsoft.com/office/drawing/2014/main" id="{2C790296-416B-4243-BEFE-22AF5A6C2F40}"/>
              </a:ext>
            </a:extLst>
          </p:cNvPr>
          <p:cNvGrpSpPr/>
          <p:nvPr/>
        </p:nvGrpSpPr>
        <p:grpSpPr bwMode="gray">
          <a:xfrm>
            <a:off x="11517364" y="291557"/>
            <a:ext cx="370101" cy="153874"/>
            <a:chOff x="8468741" y="285750"/>
            <a:chExt cx="272034" cy="150811"/>
          </a:xfrm>
        </p:grpSpPr>
        <p:sp>
          <p:nvSpPr>
            <p:cNvPr id="20" name="StickerRectangle">
              <a:extLst>
                <a:ext uri="{FF2B5EF4-FFF2-40B4-BE49-F238E27FC236}">
                  <a16:creationId xmlns:a16="http://schemas.microsoft.com/office/drawing/2014/main" id="{1E5AEE43-9CA1-4C1A-8F9C-707F39AD426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68741" y="285750"/>
              <a:ext cx="272034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255">
                <a:buClr>
                  <a:srgbClr val="002960"/>
                </a:buClr>
              </a:pPr>
              <a:r>
                <a:rPr lang="en-US" sz="800" baseline="0">
                  <a:solidFill>
                    <a:schemeClr val="accent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rPr>
                <a:t>STICKER</a:t>
              </a:r>
            </a:p>
          </p:txBody>
        </p:sp>
        <p:cxnSp>
          <p:nvCxnSpPr>
            <p:cNvPr id="21" name="AutoShape 31">
              <a:extLst>
                <a:ext uri="{FF2B5EF4-FFF2-40B4-BE49-F238E27FC236}">
                  <a16:creationId xmlns:a16="http://schemas.microsoft.com/office/drawing/2014/main" id="{859BCCB4-F132-4E1A-BFA1-FA85C20CEC0A}"/>
                </a:ext>
              </a:extLst>
            </p:cNvPr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68741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>
              <a:extLst>
                <a:ext uri="{FF2B5EF4-FFF2-40B4-BE49-F238E27FC236}">
                  <a16:creationId xmlns:a16="http://schemas.microsoft.com/office/drawing/2014/main" id="{65F249C0-F203-445A-80CB-8D05DC3432CB}"/>
                </a:ext>
              </a:extLst>
            </p:cNvPr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68741" y="436561"/>
              <a:ext cx="272034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Lines" hidden="1">
            <a:extLst>
              <a:ext uri="{FF2B5EF4-FFF2-40B4-BE49-F238E27FC236}">
                <a16:creationId xmlns:a16="http://schemas.microsoft.com/office/drawing/2014/main" id="{C09CF1AE-18B5-4A05-968F-8E22AD4154C8}"/>
              </a:ext>
            </a:extLst>
          </p:cNvPr>
          <p:cNvGrpSpPr/>
          <p:nvPr/>
        </p:nvGrpSpPr>
        <p:grpSpPr>
          <a:xfrm>
            <a:off x="10263061" y="277887"/>
            <a:ext cx="1302804" cy="777012"/>
            <a:chOff x="7607284" y="279400"/>
            <a:chExt cx="957595" cy="761545"/>
          </a:xfrm>
        </p:grpSpPr>
        <p:sp>
          <p:nvSpPr>
            <p:cNvPr id="25" name="LineLegend1">
              <a:extLst>
                <a:ext uri="{FF2B5EF4-FFF2-40B4-BE49-F238E27FC236}">
                  <a16:creationId xmlns:a16="http://schemas.microsoft.com/office/drawing/2014/main" id="{6E4E729C-CF27-469E-BC29-42E6DDE52CD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1" baseline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6" name="LineLegend2">
              <a:extLst>
                <a:ext uri="{FF2B5EF4-FFF2-40B4-BE49-F238E27FC236}">
                  <a16:creationId xmlns:a16="http://schemas.microsoft.com/office/drawing/2014/main" id="{605547A6-1672-4A2F-A185-7CED9DC77A6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1" baseline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7" name="LineLegend3">
              <a:extLst>
                <a:ext uri="{FF2B5EF4-FFF2-40B4-BE49-F238E27FC236}">
                  <a16:creationId xmlns:a16="http://schemas.microsoft.com/office/drawing/2014/main" id="{CB74C4EA-2B84-4C6B-BDFD-3B91B1F4A42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1" baseline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8" name="Legend1">
              <a:extLst>
                <a:ext uri="{FF2B5EF4-FFF2-40B4-BE49-F238E27FC236}">
                  <a16:creationId xmlns:a16="http://schemas.microsoft.com/office/drawing/2014/main" id="{4830EF76-F64C-47AA-8C70-B48DB7810355}"/>
                </a:ext>
              </a:extLst>
            </p:cNvPr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gray">
            <a:xfrm>
              <a:off x="8169259" y="279400"/>
              <a:ext cx="39562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rPr>
                <a:t>Legend</a:t>
              </a:r>
            </a:p>
          </p:txBody>
        </p:sp>
        <p:sp>
          <p:nvSpPr>
            <p:cNvPr id="29" name="Legend2">
              <a:extLst>
                <a:ext uri="{FF2B5EF4-FFF2-40B4-BE49-F238E27FC236}">
                  <a16:creationId xmlns:a16="http://schemas.microsoft.com/office/drawing/2014/main" id="{1CC412BD-A418-4880-A312-67FEF6330524}"/>
                </a:ext>
              </a:extLst>
            </p:cNvPr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gray">
            <a:xfrm>
              <a:off x="8169259" y="546100"/>
              <a:ext cx="39562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rPr>
                <a:t>Legend</a:t>
              </a:r>
            </a:p>
          </p:txBody>
        </p:sp>
        <p:sp>
          <p:nvSpPr>
            <p:cNvPr id="30" name="Legend3">
              <a:extLst>
                <a:ext uri="{FF2B5EF4-FFF2-40B4-BE49-F238E27FC236}">
                  <a16:creationId xmlns:a16="http://schemas.microsoft.com/office/drawing/2014/main" id="{2C424360-7EE9-43F1-B3CE-C9E680649FA6}"/>
                </a:ext>
              </a:extLst>
            </p:cNvPr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gray">
            <a:xfrm>
              <a:off x="8169259" y="825501"/>
              <a:ext cx="39562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rPr>
                <a:t>Legend</a:t>
              </a:r>
            </a:p>
          </p:txBody>
        </p:sp>
      </p:grpSp>
      <p:grpSp>
        <p:nvGrpSpPr>
          <p:cNvPr id="31" name="LegendBoxes" hidden="1">
            <a:extLst>
              <a:ext uri="{FF2B5EF4-FFF2-40B4-BE49-F238E27FC236}">
                <a16:creationId xmlns:a16="http://schemas.microsoft.com/office/drawing/2014/main" id="{3152D7CE-B5AF-48C9-8163-3B00CA962908}"/>
              </a:ext>
            </a:extLst>
          </p:cNvPr>
          <p:cNvGrpSpPr/>
          <p:nvPr/>
        </p:nvGrpSpPr>
        <p:grpSpPr>
          <a:xfrm>
            <a:off x="10682064" y="277992"/>
            <a:ext cx="883806" cy="1049129"/>
            <a:chOff x="5894005" y="919828"/>
            <a:chExt cx="649620" cy="1028245"/>
          </a:xfrm>
        </p:grpSpPr>
        <p:sp>
          <p:nvSpPr>
            <p:cNvPr id="32" name="RectangleLegend1">
              <a:extLst>
                <a:ext uri="{FF2B5EF4-FFF2-40B4-BE49-F238E27FC236}">
                  <a16:creationId xmlns:a16="http://schemas.microsoft.com/office/drawing/2014/main" id="{D6B30678-9151-43BF-9B4C-4DB0625A93C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1" baseline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3" name="RectangleLegend2">
              <a:extLst>
                <a:ext uri="{FF2B5EF4-FFF2-40B4-BE49-F238E27FC236}">
                  <a16:creationId xmlns:a16="http://schemas.microsoft.com/office/drawing/2014/main" id="{7DEFBDC2-6FBE-46D6-BB92-FF7131E772F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1" baseline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4" name="RectangleLegend3">
              <a:extLst>
                <a:ext uri="{FF2B5EF4-FFF2-40B4-BE49-F238E27FC236}">
                  <a16:creationId xmlns:a16="http://schemas.microsoft.com/office/drawing/2014/main" id="{99CEF0ED-629B-4B1B-AA22-FF7E710251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1" baseline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5" name="RectangleLegend4">
              <a:extLst>
                <a:ext uri="{FF2B5EF4-FFF2-40B4-BE49-F238E27FC236}">
                  <a16:creationId xmlns:a16="http://schemas.microsoft.com/office/drawing/2014/main" id="{9FC9AE04-ECC5-49AA-83D9-A50F8C3B85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1" baseline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6" name="Legend1">
              <a:extLst>
                <a:ext uri="{FF2B5EF4-FFF2-40B4-BE49-F238E27FC236}">
                  <a16:creationId xmlns:a16="http://schemas.microsoft.com/office/drawing/2014/main" id="{20DB3DB5-FE61-4830-A95E-895FE612923E}"/>
                </a:ext>
              </a:extLst>
            </p:cNvPr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6148005" y="919828"/>
              <a:ext cx="39562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rPr>
                <a:t>Legend</a:t>
              </a:r>
            </a:p>
          </p:txBody>
        </p:sp>
        <p:sp>
          <p:nvSpPr>
            <p:cNvPr id="37" name="Legend2">
              <a:extLst>
                <a:ext uri="{FF2B5EF4-FFF2-40B4-BE49-F238E27FC236}">
                  <a16:creationId xmlns:a16="http://schemas.microsoft.com/office/drawing/2014/main" id="{6BA38D5C-4662-40A1-80D4-59218788CCA4}"/>
                </a:ext>
              </a:extLst>
            </p:cNvPr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6148005" y="1189703"/>
              <a:ext cx="39562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rPr>
                <a:t>Legend</a:t>
              </a:r>
            </a:p>
          </p:txBody>
        </p:sp>
        <p:sp>
          <p:nvSpPr>
            <p:cNvPr id="38" name="Legend3">
              <a:extLst>
                <a:ext uri="{FF2B5EF4-FFF2-40B4-BE49-F238E27FC236}">
                  <a16:creationId xmlns:a16="http://schemas.microsoft.com/office/drawing/2014/main" id="{F6E468B5-FD40-42DE-8D1C-9DF0E4E2D785}"/>
                </a:ext>
              </a:extLst>
            </p:cNvPr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6148005" y="1461166"/>
              <a:ext cx="39562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rPr>
                <a:t>Legend</a:t>
              </a:r>
            </a:p>
          </p:txBody>
        </p:sp>
        <p:sp>
          <p:nvSpPr>
            <p:cNvPr id="39" name="Legend4">
              <a:extLst>
                <a:ext uri="{FF2B5EF4-FFF2-40B4-BE49-F238E27FC236}">
                  <a16:creationId xmlns:a16="http://schemas.microsoft.com/office/drawing/2014/main" id="{30C1A9EE-7EA3-431C-B21C-77604769D975}"/>
                </a:ext>
              </a:extLst>
            </p:cNvPr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gray">
            <a:xfrm>
              <a:off x="6148005" y="1732629"/>
              <a:ext cx="39562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rPr>
                <a:t>Legend</a:t>
              </a:r>
            </a:p>
          </p:txBody>
        </p:sp>
      </p:grpSp>
      <p:grpSp>
        <p:nvGrpSpPr>
          <p:cNvPr id="40" name="LegendMoons" hidden="1">
            <a:extLst>
              <a:ext uri="{FF2B5EF4-FFF2-40B4-BE49-F238E27FC236}">
                <a16:creationId xmlns:a16="http://schemas.microsoft.com/office/drawing/2014/main" id="{7A8C3989-5146-471B-A276-90994769CB0C}"/>
              </a:ext>
            </a:extLst>
          </p:cNvPr>
          <p:cNvGrpSpPr/>
          <p:nvPr/>
        </p:nvGrpSpPr>
        <p:grpSpPr>
          <a:xfrm>
            <a:off x="10591350" y="277477"/>
            <a:ext cx="974517" cy="1343754"/>
            <a:chOff x="5894005" y="2695123"/>
            <a:chExt cx="716295" cy="1317003"/>
          </a:xfrm>
        </p:grpSpPr>
        <p:grpSp>
          <p:nvGrpSpPr>
            <p:cNvPr id="41" name="MoonLegend1">
              <a:extLst>
                <a:ext uri="{FF2B5EF4-FFF2-40B4-BE49-F238E27FC236}">
                  <a16:creationId xmlns:a16="http://schemas.microsoft.com/office/drawing/2014/main" id="{DC55A7B2-C455-418F-BB9F-EE04A7C3CF1C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B4C5AE24-2FE5-49E5-AB02-3B1349FBA028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60" name="Arc 59">
                <a:extLst>
                  <a:ext uri="{FF2B5EF4-FFF2-40B4-BE49-F238E27FC236}">
                    <a16:creationId xmlns:a16="http://schemas.microsoft.com/office/drawing/2014/main" id="{C78E24F2-3D4E-4A63-910E-68BA8A37726B}"/>
                  </a:ext>
                </a:extLst>
              </p:cNvPr>
              <p:cNvSpPr>
                <a:spLocks noChangeAspect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42" name="MoonLegend2">
              <a:extLst>
                <a:ext uri="{FF2B5EF4-FFF2-40B4-BE49-F238E27FC236}">
                  <a16:creationId xmlns:a16="http://schemas.microsoft.com/office/drawing/2014/main" id="{4F057237-2383-47D5-920A-40B2E61A0585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57" name="Oval 41">
                <a:extLst>
                  <a:ext uri="{FF2B5EF4-FFF2-40B4-BE49-F238E27FC236}">
                    <a16:creationId xmlns:a16="http://schemas.microsoft.com/office/drawing/2014/main" id="{99F17035-2F9A-40DE-BCE8-6B198BF68989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58" name="Arc 42">
                <a:extLst>
                  <a:ext uri="{FF2B5EF4-FFF2-40B4-BE49-F238E27FC236}">
                    <a16:creationId xmlns:a16="http://schemas.microsoft.com/office/drawing/2014/main" id="{3DA859E5-5A95-42F9-9AA2-9BEC934DE355}"/>
                  </a:ext>
                </a:extLst>
              </p:cNvPr>
              <p:cNvSpPr>
                <a:spLocks noChangeAspect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43" name="MoonLegend4">
              <a:extLst>
                <a:ext uri="{FF2B5EF4-FFF2-40B4-BE49-F238E27FC236}">
                  <a16:creationId xmlns:a16="http://schemas.microsoft.com/office/drawing/2014/main" id="{8E59139F-647D-4BF1-8AC9-9403D5279252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55" name="Oval 47">
                <a:extLst>
                  <a:ext uri="{FF2B5EF4-FFF2-40B4-BE49-F238E27FC236}">
                    <a16:creationId xmlns:a16="http://schemas.microsoft.com/office/drawing/2014/main" id="{0AF410E8-47A6-4D5E-893D-F5B90C7DD5D4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56" name="Arc 48">
                <a:extLst>
                  <a:ext uri="{FF2B5EF4-FFF2-40B4-BE49-F238E27FC236}">
                    <a16:creationId xmlns:a16="http://schemas.microsoft.com/office/drawing/2014/main" id="{D1CD27D6-1E7B-4B79-828D-9E47FB2873C4}"/>
                  </a:ext>
                </a:extLst>
              </p:cNvPr>
              <p:cNvSpPr>
                <a:spLocks noChangeAspect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44" name="MoonLegend5">
              <a:extLst>
                <a:ext uri="{FF2B5EF4-FFF2-40B4-BE49-F238E27FC236}">
                  <a16:creationId xmlns:a16="http://schemas.microsoft.com/office/drawing/2014/main" id="{32CE8755-B82F-4765-B7D4-05F5E2BAF1D3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53" name="Oval 50">
                <a:extLst>
                  <a:ext uri="{FF2B5EF4-FFF2-40B4-BE49-F238E27FC236}">
                    <a16:creationId xmlns:a16="http://schemas.microsoft.com/office/drawing/2014/main" id="{64E30B6B-3348-4938-9CFE-31C6F826919F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54" name="Oval 51">
                <a:extLst>
                  <a:ext uri="{FF2B5EF4-FFF2-40B4-BE49-F238E27FC236}">
                    <a16:creationId xmlns:a16="http://schemas.microsoft.com/office/drawing/2014/main" id="{1D5CBCB1-AA55-4416-8252-8CAFE4EAD04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45" name="MoonLegend3">
              <a:extLst>
                <a:ext uri="{FF2B5EF4-FFF2-40B4-BE49-F238E27FC236}">
                  <a16:creationId xmlns:a16="http://schemas.microsoft.com/office/drawing/2014/main" id="{D35DAD38-AC87-4B86-BC5D-06B5CDD7FD7E}"/>
                </a:ext>
              </a:extLst>
            </p:cNvPr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51" name="Oval 47">
                <a:extLst>
                  <a:ext uri="{FF2B5EF4-FFF2-40B4-BE49-F238E27FC236}">
                    <a16:creationId xmlns:a16="http://schemas.microsoft.com/office/drawing/2014/main" id="{471F5580-2914-4B84-9ECF-147E164CD171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52" name="Arc 48">
                <a:extLst>
                  <a:ext uri="{FF2B5EF4-FFF2-40B4-BE49-F238E27FC236}">
                    <a16:creationId xmlns:a16="http://schemas.microsoft.com/office/drawing/2014/main" id="{943C9AA2-2D15-4342-B4C5-20E2CC6B306D}"/>
                  </a:ext>
                </a:extLst>
              </p:cNvPr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46" name="Legend1">
              <a:extLst>
                <a:ext uri="{FF2B5EF4-FFF2-40B4-BE49-F238E27FC236}">
                  <a16:creationId xmlns:a16="http://schemas.microsoft.com/office/drawing/2014/main" id="{6EA54B09-41B6-48BB-A955-90193D492328}"/>
                </a:ext>
              </a:extLst>
            </p:cNvPr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6214680" y="2696542"/>
              <a:ext cx="39562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rPr>
                <a:t>Legend</a:t>
              </a:r>
            </a:p>
          </p:txBody>
        </p:sp>
        <p:sp>
          <p:nvSpPr>
            <p:cNvPr id="47" name="Legend2">
              <a:extLst>
                <a:ext uri="{FF2B5EF4-FFF2-40B4-BE49-F238E27FC236}">
                  <a16:creationId xmlns:a16="http://schemas.microsoft.com/office/drawing/2014/main" id="{0AC1EE43-A017-4700-AF61-830731F30FE4}"/>
                </a:ext>
              </a:extLst>
            </p:cNvPr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gray">
            <a:xfrm>
              <a:off x="6214680" y="2974156"/>
              <a:ext cx="39562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rPr>
                <a:t>Legend</a:t>
              </a:r>
            </a:p>
          </p:txBody>
        </p:sp>
        <p:sp>
          <p:nvSpPr>
            <p:cNvPr id="48" name="Legend3">
              <a:extLst>
                <a:ext uri="{FF2B5EF4-FFF2-40B4-BE49-F238E27FC236}">
                  <a16:creationId xmlns:a16="http://schemas.microsoft.com/office/drawing/2014/main" id="{2A6D11A2-9703-426A-86CA-4962B3EE0CCC}"/>
                </a:ext>
              </a:extLst>
            </p:cNvPr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gray">
            <a:xfrm>
              <a:off x="6214680" y="3248596"/>
              <a:ext cx="39562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rPr>
                <a:t>Legend</a:t>
              </a:r>
            </a:p>
          </p:txBody>
        </p:sp>
        <p:sp>
          <p:nvSpPr>
            <p:cNvPr id="49" name="Legend4">
              <a:extLst>
                <a:ext uri="{FF2B5EF4-FFF2-40B4-BE49-F238E27FC236}">
                  <a16:creationId xmlns:a16="http://schemas.microsoft.com/office/drawing/2014/main" id="{3EA4E7B0-EFCC-4F9F-913E-143E08E90800}"/>
                </a:ext>
              </a:extLst>
            </p:cNvPr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6214680" y="3521448"/>
              <a:ext cx="39562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rPr>
                <a:t>Legend</a:t>
              </a:r>
            </a:p>
          </p:txBody>
        </p:sp>
        <p:sp>
          <p:nvSpPr>
            <p:cNvPr id="50" name="Legend5">
              <a:extLst>
                <a:ext uri="{FF2B5EF4-FFF2-40B4-BE49-F238E27FC236}">
                  <a16:creationId xmlns:a16="http://schemas.microsoft.com/office/drawing/2014/main" id="{20FC0E8B-0D7F-4303-9FE5-44FA02D35FD0}"/>
                </a:ext>
              </a:extLst>
            </p:cNvPr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gray">
            <a:xfrm>
              <a:off x="6214680" y="3796682"/>
              <a:ext cx="39562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rPr>
                <a:t>Legend</a:t>
              </a:r>
            </a:p>
          </p:txBody>
        </p:sp>
      </p:grpSp>
      <p:grpSp>
        <p:nvGrpSpPr>
          <p:cNvPr id="63" name="sticker" hidden="1">
            <a:extLst>
              <a:ext uri="{FF2B5EF4-FFF2-40B4-BE49-F238E27FC236}">
                <a16:creationId xmlns:a16="http://schemas.microsoft.com/office/drawing/2014/main" id="{025597A3-7585-4D09-8EDC-160D256F7168}"/>
              </a:ext>
            </a:extLst>
          </p:cNvPr>
          <p:cNvGrpSpPr/>
          <p:nvPr/>
        </p:nvGrpSpPr>
        <p:grpSpPr>
          <a:xfrm>
            <a:off x="9455282" y="2192"/>
            <a:ext cx="2445661" cy="153874"/>
            <a:chOff x="6903354" y="285750"/>
            <a:chExt cx="1834246" cy="153873"/>
          </a:xfrm>
        </p:grpSpPr>
        <p:sp>
          <p:nvSpPr>
            <p:cNvPr id="64" name="StickerRectangle">
              <a:extLst>
                <a:ext uri="{FF2B5EF4-FFF2-40B4-BE49-F238E27FC236}">
                  <a16:creationId xmlns:a16="http://schemas.microsoft.com/office/drawing/2014/main" id="{9DE3FA71-0B83-495C-9250-C7F0CEDD22A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903354" y="285750"/>
              <a:ext cx="1834246" cy="15387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marL="0" marR="0" lvl="0" indent="0" algn="r" defTabSz="8952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960"/>
                </a:buClr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PRELIMINARY DRAFT </a:t>
              </a: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rPr>
                <a:t>- PROPRIETARY AND CONFIDENTIAL</a:t>
              </a:r>
            </a:p>
          </p:txBody>
        </p:sp>
        <p:cxnSp>
          <p:nvCxnSpPr>
            <p:cNvPr id="65" name="AutoShape 31">
              <a:extLst>
                <a:ext uri="{FF2B5EF4-FFF2-40B4-BE49-F238E27FC236}">
                  <a16:creationId xmlns:a16="http://schemas.microsoft.com/office/drawing/2014/main" id="{F7DA9444-9651-4951-8191-645A566A14FD}"/>
                </a:ext>
              </a:extLst>
            </p:cNvPr>
            <p:cNvCxnSpPr>
              <a:cxnSpLocks noChangeShapeType="1"/>
              <a:stCxn id="64" idx="2"/>
              <a:endCxn id="64" idx="4"/>
            </p:cNvCxnSpPr>
            <p:nvPr/>
          </p:nvCxnSpPr>
          <p:spPr bwMode="gray">
            <a:xfrm>
              <a:off x="6903354" y="285750"/>
              <a:ext cx="0" cy="153873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AutoShape 32">
              <a:extLst>
                <a:ext uri="{FF2B5EF4-FFF2-40B4-BE49-F238E27FC236}">
                  <a16:creationId xmlns:a16="http://schemas.microsoft.com/office/drawing/2014/main" id="{752022F4-854D-460A-BF46-8564800FD14B}"/>
                </a:ext>
              </a:extLst>
            </p:cNvPr>
            <p:cNvCxnSpPr>
              <a:cxnSpLocks noChangeShapeType="1"/>
              <a:stCxn id="64" idx="4"/>
              <a:endCxn id="64" idx="6"/>
            </p:cNvCxnSpPr>
            <p:nvPr/>
          </p:nvCxnSpPr>
          <p:spPr bwMode="gray">
            <a:xfrm>
              <a:off x="6903354" y="439623"/>
              <a:ext cx="1834246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2" name="Slide Number">
            <a:extLst>
              <a:ext uri="{FF2B5EF4-FFF2-40B4-BE49-F238E27FC236}">
                <a16:creationId xmlns:a16="http://schemas.microsoft.com/office/drawing/2014/main" id="{5920B626-7C41-418D-ABDE-078F314165A9}"/>
              </a:ext>
            </a:extLst>
          </p:cNvPr>
          <p:cNvSpPr txBox="1">
            <a:spLocks/>
          </p:cNvSpPr>
          <p:nvPr/>
        </p:nvSpPr>
        <p:spPr bwMode="auto">
          <a:xfrm>
            <a:off x="11763166" y="6640468"/>
            <a:ext cx="124305" cy="1256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/>
            <a:fld id="{42C328C1-A84F-4A39-A664-DBA00541A8C6}" type="slidenum">
              <a:rPr lang="en-US" sz="800" baseline="0" smtClean="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 algn="r"/>
              <a:t>‹#›</a:t>
            </a:fld>
            <a:endParaRPr lang="en-US" sz="800" baseline="0">
              <a:solidFill>
                <a:srgbClr val="80808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61" name="sticker">
            <a:extLst>
              <a:ext uri="{FF2B5EF4-FFF2-40B4-BE49-F238E27FC236}">
                <a16:creationId xmlns:a16="http://schemas.microsoft.com/office/drawing/2014/main" id="{5B908D66-F0DE-4BFE-9445-75BBE30D2E15}"/>
              </a:ext>
            </a:extLst>
          </p:cNvPr>
          <p:cNvGrpSpPr/>
          <p:nvPr/>
        </p:nvGrpSpPr>
        <p:grpSpPr bwMode="auto">
          <a:xfrm>
            <a:off x="7458001" y="6508806"/>
            <a:ext cx="3994562" cy="193128"/>
            <a:chOff x="5741678" y="285750"/>
            <a:chExt cx="2995922" cy="193127"/>
          </a:xfrm>
        </p:grpSpPr>
        <p:sp>
          <p:nvSpPr>
            <p:cNvPr id="67" name="StickerRectangle">
              <a:extLst>
                <a:ext uri="{FF2B5EF4-FFF2-40B4-BE49-F238E27FC236}">
                  <a16:creationId xmlns:a16="http://schemas.microsoft.com/office/drawing/2014/main" id="{A99F1EEE-FE2C-4BBB-8174-6AE1C4A6B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1678" y="285750"/>
              <a:ext cx="2995922" cy="19312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255">
                <a:buClr>
                  <a:srgbClr val="002960"/>
                </a:buClr>
              </a:pPr>
              <a:r>
                <a:rPr lang="en-US" sz="1050" baseline="0">
                  <a:solidFill>
                    <a:srgbClr val="FF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rPr>
                <a:t>PRELIMINARY DRAFT </a:t>
              </a:r>
              <a:r>
                <a:rPr lang="en-US" sz="1050" baseline="0">
                  <a:solidFill>
                    <a:schemeClr val="accent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rPr>
                <a:t>– PROPRIETARY, CONFIDENTIAL, PRE-DECISIONAL</a:t>
              </a:r>
            </a:p>
          </p:txBody>
        </p:sp>
        <p:cxnSp>
          <p:nvCxnSpPr>
            <p:cNvPr id="68" name="AutoShape 31">
              <a:extLst>
                <a:ext uri="{FF2B5EF4-FFF2-40B4-BE49-F238E27FC236}">
                  <a16:creationId xmlns:a16="http://schemas.microsoft.com/office/drawing/2014/main" id="{8F403D47-11D1-45FA-A72E-2D2E00710ADA}"/>
                </a:ext>
              </a:extLst>
            </p:cNvPr>
            <p:cNvCxnSpPr>
              <a:cxnSpLocks noChangeShapeType="1"/>
              <a:stCxn id="67" idx="2"/>
              <a:endCxn id="67" idx="4"/>
            </p:cNvCxnSpPr>
            <p:nvPr/>
          </p:nvCxnSpPr>
          <p:spPr bwMode="auto">
            <a:xfrm>
              <a:off x="5741678" y="285750"/>
              <a:ext cx="0" cy="193127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AutoShape 32">
              <a:extLst>
                <a:ext uri="{FF2B5EF4-FFF2-40B4-BE49-F238E27FC236}">
                  <a16:creationId xmlns:a16="http://schemas.microsoft.com/office/drawing/2014/main" id="{0AD1F0CE-729B-4AE9-8C9E-806D8918A27F}"/>
                </a:ext>
              </a:extLst>
            </p:cNvPr>
            <p:cNvCxnSpPr>
              <a:cxnSpLocks noChangeShapeType="1"/>
              <a:stCxn id="67" idx="4"/>
              <a:endCxn id="67" idx="6"/>
            </p:cNvCxnSpPr>
            <p:nvPr/>
          </p:nvCxnSpPr>
          <p:spPr bwMode="auto">
            <a:xfrm>
              <a:off x="5741678" y="478877"/>
              <a:ext cx="2995922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9971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4" r:id="rId8"/>
  </p:sldLayoutIdLst>
  <p:txStyles>
    <p:titleStyle>
      <a:lvl1pPr algn="l" defTabSz="895255" rtl="0" eaLnBrk="1" fontAlgn="base" hangingPunct="1">
        <a:spcBef>
          <a:spcPct val="0"/>
        </a:spcBef>
        <a:spcAft>
          <a:spcPct val="0"/>
        </a:spcAft>
        <a:tabLst>
          <a:tab pos="269847" algn="l"/>
        </a:tabLst>
        <a:defRPr sz="2041" b="1" baseline="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  <a:sym typeface="Calibri" panose="020F0502020204030204" pitchFamily="34" charset="0"/>
        </a:defRPr>
      </a:lvl1pPr>
      <a:lvl2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57152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4303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1455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28606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28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  <a:sym typeface="Calibri" panose="020F0502020204030204" pitchFamily="34" charset="0"/>
        </a:defRPr>
      </a:lvl1pPr>
      <a:lvl2pPr marL="193655" indent="-192067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28" baseline="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2pPr>
      <a:lvl3pPr marL="457152" indent="-261910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28" baseline="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3pPr>
      <a:lvl4pPr marL="614298" indent="-155559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28" baseline="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4pPr>
      <a:lvl5pPr marL="749729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28" baseline="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5pPr>
      <a:lvl6pPr marL="749729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49729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49729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49729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3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5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6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8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9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1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2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288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nj.gov/windport/" TargetMode="Externa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B5F7FC62-7513-4395-B622-948100A906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711" y="1621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51" imgH="450" progId="TCLayout.ActiveDocument.1">
                  <p:embed/>
                </p:oleObj>
              </mc:Choice>
              <mc:Fallback>
                <p:oleObj name="think-cell Slide" r:id="rId5" imgW="451" imgH="450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B5F7FC62-7513-4395-B622-948100A906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11" y="1621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B31A1C23-CCCA-43E7-8EDF-2C95C005F96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" y="1"/>
            <a:ext cx="16197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>
              <a:solidFill>
                <a:srgbClr val="000000"/>
              </a:solidFill>
              <a:latin typeface="Franklin Gothic Demi Cond" panose="020B0706030402020204" pitchFamily="34" charset="0"/>
              <a:ea typeface="ＭＳ Ｐゴシック" panose="020B0600070205080204" pitchFamily="34" charset="-128"/>
              <a:cs typeface="Calibri" panose="020F0502020204030204" pitchFamily="34" charset="0"/>
              <a:sym typeface="Franklin Gothic Demi Cond" panose="020B07060304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83DF7-730B-4566-9E87-9D543BB945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505" y="5462900"/>
            <a:ext cx="2543734" cy="853057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66645BB-6CA1-4714-8980-AB177083D1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13" y="269329"/>
            <a:ext cx="4200634" cy="420063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F12C54-ACDA-45DD-9547-1E7F4F7A8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409" y="4049145"/>
            <a:ext cx="6510842" cy="1297151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en-US" sz="2400" dirty="0"/>
              <a:t>Project Overview for </a:t>
            </a:r>
          </a:p>
          <a:p>
            <a:pPr algn="ctr"/>
            <a:r>
              <a:rPr lang="en-US" sz="2400" dirty="0">
                <a:cs typeface="Calibri"/>
              </a:rPr>
              <a:t>Heavy Civil Engineering &amp; Design</a:t>
            </a:r>
          </a:p>
          <a:p>
            <a:pPr algn="ctr"/>
            <a:r>
              <a:rPr lang="en-US" sz="2400" dirty="0">
                <a:cs typeface="Calibri"/>
              </a:rPr>
              <a:t>Request For Qualifications (RFQ)</a:t>
            </a:r>
          </a:p>
          <a:p>
            <a:pPr algn="ctr"/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538061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406896D-DED2-4B69-ACA2-0362484E4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290513"/>
            <a:ext cx="11725275" cy="492443"/>
          </a:xfrm>
        </p:spPr>
        <p:txBody>
          <a:bodyPr/>
          <a:lstStyle/>
          <a:p>
            <a:r>
              <a:rPr lang="en-US" sz="3200" dirty="0"/>
              <a:t>Potential Engineering Project: </a:t>
            </a:r>
            <a:r>
              <a:rPr lang="en-US" sz="3200" dirty="0">
                <a:solidFill>
                  <a:srgbClr val="0078AE"/>
                </a:solidFill>
              </a:rPr>
              <a:t>Sewer Treatment Plant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7EB5E8-C418-42EF-BD4D-080910F1F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736" y="1703070"/>
            <a:ext cx="7039774" cy="35808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7964F4-FD1E-4326-999A-F88DCB94CF72}"/>
              </a:ext>
            </a:extLst>
          </p:cNvPr>
          <p:cNvSpPr txBox="1"/>
          <p:nvPr/>
        </p:nvSpPr>
        <p:spPr>
          <a:xfrm>
            <a:off x="161988" y="983228"/>
            <a:ext cx="4498748" cy="4731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Phase 2 of the NJWP will require a sewage treatment plant (STP) to dispose of wastewater generated by the manufacturing facilities at the Port. </a:t>
            </a:r>
          </a:p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NJEDA’s current assumption is that wastewater solution will be tied into the existing PSEG STP that is part of the Hope Creek Generating Station just south of Parcel A. </a:t>
            </a:r>
          </a:p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development of a wastewater solution would likely be phased, initially tying into the PSEG STP and then introducing an additional STP on land adjacent to the current one.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2FDE60-5234-4DA8-994E-AC18AB5851CB}"/>
              </a:ext>
            </a:extLst>
          </p:cNvPr>
          <p:cNvSpPr txBox="1"/>
          <p:nvPr/>
        </p:nvSpPr>
        <p:spPr>
          <a:xfrm>
            <a:off x="161988" y="5715036"/>
            <a:ext cx="11633772" cy="1218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expansion of the current PSEG wastewater solution would rely on the current PSEG sewer service area, permit and outfall rather than permitting a new sewer service area and outfall.</a:t>
            </a:r>
          </a:p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Modification or submission of new permits will be required. Support from the engineering firm will be needed.</a:t>
            </a:r>
          </a:p>
        </p:txBody>
      </p:sp>
    </p:spTree>
    <p:extLst>
      <p:ext uri="{BB962C8B-B14F-4D97-AF65-F5344CB8AC3E}">
        <p14:creationId xmlns:p14="http://schemas.microsoft.com/office/powerpoint/2010/main" val="1536074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5041-A933-48C4-8BD8-73750090A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88" y="290566"/>
            <a:ext cx="11725484" cy="492443"/>
          </a:xfrm>
        </p:spPr>
        <p:txBody>
          <a:bodyPr/>
          <a:lstStyle/>
          <a:p>
            <a:r>
              <a:rPr lang="en-US" sz="3200" dirty="0"/>
              <a:t>Potential Engineering Project: Logistics Pier</a:t>
            </a:r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A141264D-F49B-457E-B036-236A5C803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1" y="2862208"/>
            <a:ext cx="5673916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1935EB-A0A2-40AF-9C86-050956388F2C}"/>
              </a:ext>
            </a:extLst>
          </p:cNvPr>
          <p:cNvSpPr txBox="1"/>
          <p:nvPr/>
        </p:nvSpPr>
        <p:spPr>
          <a:xfrm>
            <a:off x="347663" y="944443"/>
            <a:ext cx="11496842" cy="2276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NJEDA is considering creating a temporary pier to receive piles and other materials during Phase 2 construction to reduce over the road traffic.  </a:t>
            </a:r>
          </a:p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 conceptual arrangement is being permitted as part of Phase 2 development.</a:t>
            </a:r>
          </a:p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Possibility that this structure could exceed temporary status and potential to evaluate for permanent uses</a:t>
            </a:r>
          </a:p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sz="1939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C909D2-ED09-4E43-BDD0-6402ECCAC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887" y="2862207"/>
            <a:ext cx="6147110" cy="3705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FFF7E0-486B-4691-9923-0000A0B9E4C2}"/>
              </a:ext>
            </a:extLst>
          </p:cNvPr>
          <p:cNvSpPr txBox="1"/>
          <p:nvPr/>
        </p:nvSpPr>
        <p:spPr>
          <a:xfrm>
            <a:off x="1849348" y="6523984"/>
            <a:ext cx="209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Twin Pier Concept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6E63D4-EF99-4EA4-856E-082710390B78}"/>
              </a:ext>
            </a:extLst>
          </p:cNvPr>
          <p:cNvSpPr txBox="1"/>
          <p:nvPr/>
        </p:nvSpPr>
        <p:spPr>
          <a:xfrm>
            <a:off x="7859731" y="6511463"/>
            <a:ext cx="300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T-Shaped Pier Concept</a:t>
            </a:r>
          </a:p>
        </p:txBody>
      </p:sp>
    </p:spTree>
    <p:extLst>
      <p:ext uri="{BB962C8B-B14F-4D97-AF65-F5344CB8AC3E}">
        <p14:creationId xmlns:p14="http://schemas.microsoft.com/office/powerpoint/2010/main" val="963367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B673E-C0E7-4854-90DC-BCE3EA09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48" y="290382"/>
            <a:ext cx="11725484" cy="1846659"/>
          </a:xfrm>
        </p:spPr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Other Services</a:t>
            </a:r>
            <a:br>
              <a:rPr lang="en-US" sz="3200" dirty="0"/>
            </a:br>
            <a:r>
              <a:rPr lang="en-US" sz="2200" dirty="0">
                <a:latin typeface="Calibri"/>
                <a:cs typeface="Calibri"/>
              </a:rPr>
              <a:t>Other potential engineering and design services shall include but not be limited to: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>
                <a:latin typeface="Calibri"/>
                <a:cs typeface="Calibri"/>
              </a:rPr>
              <a:t>Construction Support Services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98FC8E-A8C4-4E29-84CA-8EBF89E7B95A}"/>
              </a:ext>
            </a:extLst>
          </p:cNvPr>
          <p:cNvSpPr txBox="1"/>
          <p:nvPr/>
        </p:nvSpPr>
        <p:spPr>
          <a:xfrm>
            <a:off x="129868" y="1817836"/>
            <a:ext cx="11496842" cy="2344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NJEDA may elect to solicit for additional construction inspection services in the form of an on-site Owner’s Representative.</a:t>
            </a:r>
          </a:p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This could include but not be limited too: Performing oversight and quality assurance of Construction Manager and their Subcontractors, interfacing with on-site stakeholders, submitting daily oversight reports, issuing non-conformance notices, etc. </a:t>
            </a:r>
          </a:p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sz="1939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160ACA-ABE5-4636-A723-7EA7EAFDD0CB}"/>
              </a:ext>
            </a:extLst>
          </p:cNvPr>
          <p:cNvSpPr txBox="1"/>
          <p:nvPr/>
        </p:nvSpPr>
        <p:spPr>
          <a:xfrm>
            <a:off x="336648" y="3730793"/>
            <a:ext cx="609771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kern="0" dirty="0">
                <a:solidFill>
                  <a:srgbClr val="0078A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Calibri" panose="020F0502020204030204" pitchFamily="34" charset="0"/>
              </a:rPr>
              <a:t>Operations &amp; Maintenance </a:t>
            </a:r>
          </a:p>
          <a:p>
            <a:endParaRPr lang="en-US" sz="2200" b="1" kern="0" dirty="0">
              <a:solidFill>
                <a:srgbClr val="0078AE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3B9FA-4512-430C-8466-8C3B721DDB1C}"/>
              </a:ext>
            </a:extLst>
          </p:cNvPr>
          <p:cNvSpPr txBox="1"/>
          <p:nvPr/>
        </p:nvSpPr>
        <p:spPr>
          <a:xfrm>
            <a:off x="129867" y="3857221"/>
            <a:ext cx="12062133" cy="3402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sz="1939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NJEDA may require engineering and design services related to operation and maintenance activities at completed facilities at the Port.</a:t>
            </a:r>
          </a:p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This may include but not be limited too: Hydrographic Surveys, Aerials Surveys, Topographic Surveys, Damage Assessments, Annual Inspections, Repair Scopes, and Emergency Services. </a:t>
            </a:r>
          </a:p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O&amp;M services could also include Traffic Engineering and Consulting services for access roads at the site or in direct connection. These activities include: damage assessments, repair design, traffic counts, traffic modelling, etc.</a:t>
            </a:r>
          </a:p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sz="1939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824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B673E-C0E7-4854-90DC-BCE3EA09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48" y="290382"/>
            <a:ext cx="11725484" cy="830997"/>
          </a:xfrm>
        </p:spPr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Other Services (cont.)</a:t>
            </a:r>
            <a:br>
              <a:rPr lang="en-US" sz="3200" dirty="0"/>
            </a:br>
            <a:r>
              <a:rPr lang="en-US" sz="2200" dirty="0">
                <a:latin typeface="Calibri"/>
                <a:cs typeface="Calibri"/>
              </a:rPr>
              <a:t>Other potential engineering and design services shall include but not be limited to:</a:t>
            </a:r>
            <a:endParaRPr lang="en-US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98FC8E-A8C4-4E29-84CA-8EBF89E7B95A}"/>
              </a:ext>
            </a:extLst>
          </p:cNvPr>
          <p:cNvSpPr txBox="1"/>
          <p:nvPr/>
        </p:nvSpPr>
        <p:spPr>
          <a:xfrm>
            <a:off x="129868" y="1358904"/>
            <a:ext cx="11496842" cy="34932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837"/>
              </a:spcAft>
            </a:pPr>
            <a:r>
              <a:rPr lang="en-US" sz="2400" b="1" dirty="0">
                <a:solidFill>
                  <a:srgbClr val="0078AE"/>
                </a:solidFill>
                <a:latin typeface="Calibri"/>
                <a:ea typeface="+mj-ea"/>
                <a:cs typeface="Calibri"/>
              </a:rPr>
              <a:t>Emergency Engineering Services</a:t>
            </a:r>
            <a:endParaRPr lang="en-US" dirty="0">
              <a:ea typeface="+mj-ea"/>
            </a:endParaRPr>
          </a:p>
          <a:p>
            <a:pPr marL="349250" indent="-349250">
              <a:spcAft>
                <a:spcPts val="1837"/>
              </a:spcAft>
              <a:buClr>
                <a:schemeClr val="tx1"/>
              </a:buClr>
              <a:buFont typeface="Wingdings"/>
              <a:buChar char="Ø"/>
            </a:pPr>
            <a:r>
              <a:rPr lang="en-US" sz="1900" dirty="0">
                <a:latin typeface="Calibri"/>
                <a:ea typeface="+mj-ea"/>
                <a:cs typeface="Calibri"/>
              </a:rPr>
              <a:t>In instances where engineering services are needed on an emergency basis, e.g.</a:t>
            </a:r>
            <a:r>
              <a:rPr lang="en-US" sz="1900">
                <a:latin typeface="Calibri"/>
                <a:ea typeface="+mj-ea"/>
                <a:cs typeface="Calibri"/>
              </a:rPr>
              <a:t> a utility outage occurs or there is damage to the port that needs to be assessed and/or repaired right away, the NJEDA would want engineers to be available to provide the services listed in the scope of work on an emergency basis. </a:t>
            </a:r>
          </a:p>
          <a:p>
            <a:pPr marL="349250" indent="-349250">
              <a:spcAft>
                <a:spcPts val="1837"/>
              </a:spcAft>
              <a:buClr>
                <a:schemeClr val="tx1"/>
              </a:buClr>
              <a:buFont typeface="Wingdings"/>
              <a:buChar char="Ø"/>
            </a:pPr>
            <a:r>
              <a:rPr lang="en-US" sz="1900">
                <a:latin typeface="Calibri"/>
                <a:ea typeface="+mj-ea"/>
                <a:cs typeface="Calibri"/>
              </a:rPr>
              <a:t>If emergency engineering services are required, the Director for the NJWP, or their designee, will solicit responses from the Qualified firms on a rotating basis starting with the highest ranked firm from the evaluation. </a:t>
            </a:r>
          </a:p>
          <a:p>
            <a:pPr marL="349250" indent="-349250">
              <a:spcAft>
                <a:spcPts val="1837"/>
              </a:spcAft>
              <a:buClr>
                <a:schemeClr val="tx1"/>
              </a:buClr>
              <a:buFont typeface="Wingdings"/>
              <a:buChar char="Ø"/>
            </a:pPr>
            <a:r>
              <a:rPr lang="en-US" sz="1900">
                <a:latin typeface="Calibri"/>
                <a:ea typeface="+mj-ea"/>
                <a:cs typeface="Calibri"/>
              </a:rPr>
              <a:t>If the first firm solicited does not respond within two (2) hours the Director for the NJWP will proceed to the next firm in the rotation. Firms shall respond within 2 hours of the request for Emergency services and shall be onsite within eight (8) hours. </a:t>
            </a:r>
            <a:endParaRPr lang="en-US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55650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01274-E1DD-4665-BEF9-A0B3E3E8F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sky, outdoor, ground&#10;&#10;Description automatically generated">
            <a:extLst>
              <a:ext uri="{FF2B5EF4-FFF2-40B4-BE49-F238E27FC236}">
                <a16:creationId xmlns:a16="http://schemas.microsoft.com/office/drawing/2014/main" id="{907D09D5-5B90-4831-A1D6-B1C76FC166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" y="51"/>
            <a:ext cx="12191820" cy="6857899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ACCE530-51C0-47FE-B902-A656F1314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919" y="329440"/>
            <a:ext cx="7146185" cy="71461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0D7B75-13D1-4826-9EA3-1ACC37114595}"/>
              </a:ext>
            </a:extLst>
          </p:cNvPr>
          <p:cNvSpPr/>
          <p:nvPr/>
        </p:nvSpPr>
        <p:spPr>
          <a:xfrm>
            <a:off x="11018059" y="5523794"/>
            <a:ext cx="1066254" cy="11995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AFBA8F-BA42-43A0-8AAD-B7293CBACF37}"/>
              </a:ext>
            </a:extLst>
          </p:cNvPr>
          <p:cNvSpPr txBox="1"/>
          <p:nvPr/>
        </p:nvSpPr>
        <p:spPr>
          <a:xfrm>
            <a:off x="987428" y="6123562"/>
            <a:ext cx="11490300" cy="47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49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 more at: </a:t>
            </a:r>
            <a:r>
              <a:rPr lang="en-US" sz="2449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NJ.gov/</a:t>
            </a:r>
            <a:r>
              <a:rPr lang="en-US" sz="2449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windport</a:t>
            </a:r>
            <a:r>
              <a:rPr lang="en-US" sz="2449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49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</a:t>
            </a:r>
            <a:r>
              <a:rPr lang="en-US" sz="2449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Questions: </a:t>
            </a:r>
            <a:r>
              <a:rPr lang="en-US" sz="2449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njwindport@njeda.com</a:t>
            </a:r>
          </a:p>
        </p:txBody>
      </p:sp>
    </p:spTree>
    <p:extLst>
      <p:ext uri="{BB962C8B-B14F-4D97-AF65-F5344CB8AC3E}">
        <p14:creationId xmlns:p14="http://schemas.microsoft.com/office/powerpoint/2010/main" val="2362827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ACE4B9-E447-43C3-8D5D-47CC8572FC27}"/>
              </a:ext>
            </a:extLst>
          </p:cNvPr>
          <p:cNvSpPr txBox="1"/>
          <p:nvPr/>
        </p:nvSpPr>
        <p:spPr>
          <a:xfrm>
            <a:off x="149117" y="176870"/>
            <a:ext cx="11893767" cy="44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05"/>
            <a:r>
              <a:rPr lang="en-US" sz="224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 IS DEVELOPING THE </a:t>
            </a:r>
            <a:r>
              <a:rPr lang="en-US" sz="2245" b="1" dirty="0">
                <a:solidFill>
                  <a:srgbClr val="C5FF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NATION’S 1</a:t>
            </a:r>
            <a:r>
              <a:rPr lang="en-US" sz="2245" b="1" baseline="30000" dirty="0">
                <a:solidFill>
                  <a:srgbClr val="C5FF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245" b="1" dirty="0">
                <a:solidFill>
                  <a:srgbClr val="C5FF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PURPOSE-BUILT OFFSHORE WIND “HUB”</a:t>
            </a:r>
            <a:endParaRPr lang="en-US" sz="2245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FE8A6A-9C92-47A8-8404-F2374C2A70CC}"/>
              </a:ext>
            </a:extLst>
          </p:cNvPr>
          <p:cNvSpPr txBox="1"/>
          <p:nvPr/>
        </p:nvSpPr>
        <p:spPr>
          <a:xfrm>
            <a:off x="249607" y="1227953"/>
            <a:ext cx="4042159" cy="4621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861" indent="-349861">
              <a:spcAft>
                <a:spcPts val="1837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Located in </a:t>
            </a:r>
            <a:r>
              <a:rPr lang="en-US" sz="1939" b="1" dirty="0">
                <a:solidFill>
                  <a:srgbClr val="C5FF3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Salem County </a:t>
            </a:r>
            <a:r>
              <a:rPr lang="en-US" sz="1939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(Southern NJ)</a:t>
            </a:r>
          </a:p>
          <a:p>
            <a:pPr marL="349861" indent="-349861">
              <a:spcAft>
                <a:spcPts val="1837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939" b="1" dirty="0">
                <a:solidFill>
                  <a:srgbClr val="C5FF3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Purpose-built</a:t>
            </a:r>
            <a:r>
              <a:rPr lang="en-US" sz="1939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939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for OSW </a:t>
            </a:r>
          </a:p>
          <a:p>
            <a:pPr marL="349861" indent="-349861">
              <a:spcAft>
                <a:spcPts val="1837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&gt;220-acres at full scale – enabling </a:t>
            </a:r>
            <a:r>
              <a:rPr lang="en-US" sz="1939" b="1" dirty="0">
                <a:solidFill>
                  <a:srgbClr val="C5FF3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“co-location”</a:t>
            </a:r>
            <a:r>
              <a:rPr lang="en-US" sz="1939" dirty="0">
                <a:solidFill>
                  <a:srgbClr val="C5FF3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1939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of marshalling and manufacturing</a:t>
            </a:r>
          </a:p>
          <a:p>
            <a:pPr marL="349861" indent="-349861">
              <a:spcAft>
                <a:spcPts val="1837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939" b="1" dirty="0">
                <a:solidFill>
                  <a:srgbClr val="C5FF3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Publicly </a:t>
            </a:r>
            <a:r>
              <a:rPr lang="en-US" sz="1939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funded/financed ($478.2M secured to-date)</a:t>
            </a:r>
            <a:endParaRPr lang="en-US" sz="1939" b="1" dirty="0">
              <a:solidFill>
                <a:srgbClr val="C5FF3E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349861" indent="-349861">
              <a:spcAft>
                <a:spcPts val="1837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Will create </a:t>
            </a:r>
            <a:r>
              <a:rPr lang="en-US" sz="1939" b="1" dirty="0">
                <a:solidFill>
                  <a:srgbClr val="C5FF3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&gt;1,500 ongoing jobs </a:t>
            </a:r>
            <a:r>
              <a:rPr lang="en-US" sz="1939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+ hundreds of construction jobs </a:t>
            </a:r>
          </a:p>
          <a:p>
            <a:pPr marL="349861" indent="-349861">
              <a:spcAft>
                <a:spcPts val="1837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939" b="1" dirty="0">
                <a:solidFill>
                  <a:srgbClr val="C5FF3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$500M </a:t>
            </a:r>
            <a:r>
              <a:rPr lang="en-US" sz="1939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</a:t>
            </a:r>
            <a:r>
              <a:rPr lang="en-US" sz="1939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ncrease to NJ’s GDP</a:t>
            </a:r>
            <a:endParaRPr lang="en-US" sz="1939" b="1" dirty="0">
              <a:solidFill>
                <a:srgbClr val="C5FF3E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4C7FA8-2F1A-4C9F-8E8B-E070B3E72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315" y="1132767"/>
            <a:ext cx="7517537" cy="4499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DE3F9F-F81F-4767-A256-A8D90AC1F7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4" t="8943" r="18709" b="29276"/>
          <a:stretch/>
        </p:blipFill>
        <p:spPr>
          <a:xfrm>
            <a:off x="4551685" y="4548245"/>
            <a:ext cx="976700" cy="9516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BC3938-9332-4343-B2FB-6D8C84D037B5}"/>
              </a:ext>
            </a:extLst>
          </p:cNvPr>
          <p:cNvSpPr txBox="1"/>
          <p:nvPr/>
        </p:nvSpPr>
        <p:spPr>
          <a:xfrm>
            <a:off x="5343553" y="5698188"/>
            <a:ext cx="6096720" cy="671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37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information is available at the NJ Wind Port website: </a:t>
            </a:r>
            <a:r>
              <a:rPr lang="en-US" sz="1837" b="1" i="1" dirty="0">
                <a:solidFill>
                  <a:srgbClr val="C5FF3E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https://www.nj.gov/windport/</a:t>
            </a:r>
            <a:r>
              <a:rPr lang="en-US" sz="1837" b="1" i="1" dirty="0">
                <a:solidFill>
                  <a:srgbClr val="C5FF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0454E1-1540-41CA-943A-06E1A5EFAB08}"/>
              </a:ext>
            </a:extLst>
          </p:cNvPr>
          <p:cNvSpPr txBox="1"/>
          <p:nvPr/>
        </p:nvSpPr>
        <p:spPr>
          <a:xfrm>
            <a:off x="8391913" y="1132767"/>
            <a:ext cx="3550481" cy="31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28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 illustration</a:t>
            </a:r>
          </a:p>
        </p:txBody>
      </p:sp>
    </p:spTree>
    <p:extLst>
      <p:ext uri="{BB962C8B-B14F-4D97-AF65-F5344CB8AC3E}">
        <p14:creationId xmlns:p14="http://schemas.microsoft.com/office/powerpoint/2010/main" val="199984810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DF78-A904-85AE-691D-B76F379B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88" y="290566"/>
            <a:ext cx="11725484" cy="369332"/>
          </a:xfrm>
        </p:spPr>
        <p:txBody>
          <a:bodyPr/>
          <a:lstStyle/>
          <a:p>
            <a:r>
              <a:rPr lang="en-US" sz="2400" dirty="0">
                <a:solidFill>
                  <a:srgbClr val="92D050"/>
                </a:solidFill>
                <a:latin typeface="Calibri"/>
                <a:cs typeface="Calibri"/>
              </a:rPr>
              <a:t>CENTRALLY LOCATED</a:t>
            </a:r>
            <a:r>
              <a:rPr lang="en-US" sz="2400" dirty="0">
                <a:latin typeface="Calibri"/>
                <a:cs typeface="Calibri"/>
              </a:rPr>
              <a:t> ALONG THE WIND BELT, THE NJWP WILL SERVE AS A </a:t>
            </a:r>
            <a:r>
              <a:rPr lang="en-US" sz="2400" dirty="0">
                <a:solidFill>
                  <a:srgbClr val="92D050"/>
                </a:solidFill>
                <a:latin typeface="Calibri"/>
                <a:cs typeface="Calibri"/>
              </a:rPr>
              <a:t>REGIONAL ASSET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F4724EF-BD70-74DE-2A2F-DC663D1BA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70" y="657536"/>
            <a:ext cx="10795752" cy="6072760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216A8430-920D-82A2-DF3E-E0333796B759}"/>
              </a:ext>
            </a:extLst>
          </p:cNvPr>
          <p:cNvSpPr txBox="1"/>
          <p:nvPr/>
        </p:nvSpPr>
        <p:spPr>
          <a:xfrm>
            <a:off x="643408" y="2469654"/>
            <a:ext cx="1638404" cy="375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37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 WIND PORT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7B8A49-6E61-F72D-9961-EC9527A92E72}"/>
              </a:ext>
            </a:extLst>
          </p:cNvPr>
          <p:cNvCxnSpPr>
            <a:cxnSpLocks/>
          </p:cNvCxnSpPr>
          <p:nvPr/>
        </p:nvCxnSpPr>
        <p:spPr>
          <a:xfrm>
            <a:off x="1353753" y="2824810"/>
            <a:ext cx="605551" cy="12137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74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C383D4BF-FB0D-1D0C-2B78-53509CF75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2" y="942454"/>
            <a:ext cx="6331350" cy="5870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56879A-7921-47EB-9170-2F5A6093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88" y="290566"/>
            <a:ext cx="11725484" cy="492443"/>
          </a:xfrm>
        </p:spPr>
        <p:txBody>
          <a:bodyPr/>
          <a:lstStyle/>
          <a:p>
            <a:r>
              <a:rPr lang="en-US" sz="3200" b="1" dirty="0"/>
              <a:t>Site </a:t>
            </a:r>
            <a:r>
              <a:rPr lang="en-US" sz="3200" dirty="0"/>
              <a:t>Location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08FB15-B79A-4157-A93D-2E730FD37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742" y="356583"/>
            <a:ext cx="443869" cy="52546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8F516AA-2A14-1F61-4BF6-9C6EB3F96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248" y="453711"/>
            <a:ext cx="5559706" cy="63556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7D4D35-163A-4F95-A8BF-9551DDB0DE11}"/>
              </a:ext>
            </a:extLst>
          </p:cNvPr>
          <p:cNvSpPr txBox="1"/>
          <p:nvPr/>
        </p:nvSpPr>
        <p:spPr>
          <a:xfrm>
            <a:off x="6575461" y="2938409"/>
            <a:ext cx="1828800" cy="1643865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47385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ACE4B9-E447-43C3-8D5D-47CC8572FC27}"/>
              </a:ext>
            </a:extLst>
          </p:cNvPr>
          <p:cNvSpPr txBox="1"/>
          <p:nvPr/>
        </p:nvSpPr>
        <p:spPr>
          <a:xfrm>
            <a:off x="149117" y="176870"/>
            <a:ext cx="11893767" cy="446705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pPr defTabSz="932905"/>
            <a:r>
              <a:rPr lang="en-US" sz="224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NJWP Project Tree</a:t>
            </a:r>
            <a:endParaRPr lang="en-US" sz="2245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3A75DDD5-5C94-46E6-B399-4DF6B01B9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42" y="826400"/>
            <a:ext cx="9549305" cy="57357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BBEFF4-A902-49F4-BE5A-86BDFCA4D4FC}"/>
              </a:ext>
            </a:extLst>
          </p:cNvPr>
          <p:cNvSpPr txBox="1"/>
          <p:nvPr/>
        </p:nvSpPr>
        <p:spPr>
          <a:xfrm>
            <a:off x="8352890" y="2210237"/>
            <a:ext cx="247607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Partner/Landowner*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CD241-8ACE-409D-BB5A-BCF5FD761838}"/>
              </a:ext>
            </a:extLst>
          </p:cNvPr>
          <p:cNvSpPr txBox="1"/>
          <p:nvPr/>
        </p:nvSpPr>
        <p:spPr>
          <a:xfrm>
            <a:off x="8167955" y="6031600"/>
            <a:ext cx="284594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Approximately 50% of NJWP Property is leased from PSEG</a:t>
            </a:r>
          </a:p>
        </p:txBody>
      </p:sp>
    </p:spTree>
    <p:extLst>
      <p:ext uri="{BB962C8B-B14F-4D97-AF65-F5344CB8AC3E}">
        <p14:creationId xmlns:p14="http://schemas.microsoft.com/office/powerpoint/2010/main" val="179766232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6879A-7921-47EB-9170-2F5A6093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88" y="290566"/>
            <a:ext cx="11725484" cy="492443"/>
          </a:xfrm>
        </p:spPr>
        <p:txBody>
          <a:bodyPr/>
          <a:lstStyle/>
          <a:p>
            <a:r>
              <a:rPr lang="en-US" sz="3200" b="1" dirty="0"/>
              <a:t>Site Overview/Parcel Layout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08FB15-B79A-4157-A93D-2E730FD3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653" y="829217"/>
            <a:ext cx="443869" cy="525463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1994B4DD-7376-4F85-A02C-8D942A1D0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58" y="829217"/>
            <a:ext cx="5967717" cy="59677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4D9815-ED16-4581-9AC2-5171CA0D7C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21" t="1310" b="18911"/>
          <a:stretch/>
        </p:blipFill>
        <p:spPr>
          <a:xfrm>
            <a:off x="7129841" y="1504377"/>
            <a:ext cx="4133690" cy="2952206"/>
          </a:xfrm>
          <a:prstGeom prst="rect">
            <a:avLst/>
          </a:prstGeom>
          <a:ln>
            <a:noFill/>
          </a:ln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346F1D4C-8FB4-E499-6ED8-96FCE41A24F2}"/>
              </a:ext>
            </a:extLst>
          </p:cNvPr>
          <p:cNvSpPr/>
          <p:nvPr/>
        </p:nvSpPr>
        <p:spPr>
          <a:xfrm>
            <a:off x="3143250" y="4845050"/>
            <a:ext cx="228600" cy="228600"/>
          </a:xfrm>
          <a:prstGeom prst="star5">
            <a:avLst/>
          </a:prstGeom>
          <a:solidFill>
            <a:srgbClr val="C00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0539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6879A-7921-47EB-9170-2F5A6093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87" y="236635"/>
            <a:ext cx="11725484" cy="36933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/>
                <a:cs typeface="Calibri"/>
              </a:rPr>
              <a:t>Active Construction Site Panorama </a:t>
            </a:r>
            <a:br>
              <a:rPr lang="en-US" sz="3200" b="1" dirty="0"/>
            </a:br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January 2024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17D771-8953-42E9-96FA-7B78B34B9A9F}"/>
              </a:ext>
            </a:extLst>
          </p:cNvPr>
          <p:cNvSpPr txBox="1"/>
          <p:nvPr/>
        </p:nvSpPr>
        <p:spPr>
          <a:xfrm>
            <a:off x="11561272" y="82747"/>
            <a:ext cx="31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Picture 4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4987BD8C-8935-42A3-AC62-56B3E4C15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9304"/>
            <a:ext cx="12192000" cy="319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6350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6879A-7921-47EB-9170-2F5A6093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87" y="236635"/>
            <a:ext cx="11725484" cy="36933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/>
                <a:cs typeface="Calibri"/>
              </a:rPr>
              <a:t>Active Construction </a:t>
            </a:r>
            <a:br>
              <a:rPr lang="en-US" sz="3200" b="1" dirty="0"/>
            </a:br>
            <a:r>
              <a:rPr lang="en-US" sz="1600" dirty="0">
                <a:solidFill>
                  <a:schemeClr val="tx1"/>
                </a:solidFill>
                <a:latin typeface="Calibri"/>
                <a:cs typeface="Calibri"/>
              </a:rPr>
              <a:t>January 2024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060C29-20E4-4A34-B71B-93E0EFD1DDAC}"/>
              </a:ext>
            </a:extLst>
          </p:cNvPr>
          <p:cNvSpPr txBox="1"/>
          <p:nvPr/>
        </p:nvSpPr>
        <p:spPr>
          <a:xfrm>
            <a:off x="11547946" y="159691"/>
            <a:ext cx="226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8713D27-C213-4879-8B6B-419C3CD15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31" y="1041245"/>
            <a:ext cx="11823737" cy="53287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868177-8AEC-4179-B027-90C2B3F8D602}"/>
              </a:ext>
            </a:extLst>
          </p:cNvPr>
          <p:cNvSpPr txBox="1"/>
          <p:nvPr/>
        </p:nvSpPr>
        <p:spPr>
          <a:xfrm>
            <a:off x="5250094" y="2907587"/>
            <a:ext cx="139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Parcel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462D4A-E880-4CD7-A46E-FB240418F9E1}"/>
              </a:ext>
            </a:extLst>
          </p:cNvPr>
          <p:cNvSpPr txBox="1"/>
          <p:nvPr/>
        </p:nvSpPr>
        <p:spPr>
          <a:xfrm>
            <a:off x="7929937" y="1950378"/>
            <a:ext cx="139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Parcel C1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E4DAE7-D515-46D2-902A-97FBCB6125BC}"/>
              </a:ext>
            </a:extLst>
          </p:cNvPr>
          <p:cNvSpPr txBox="1"/>
          <p:nvPr/>
        </p:nvSpPr>
        <p:spPr>
          <a:xfrm>
            <a:off x="9366608" y="1774005"/>
            <a:ext cx="139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Parcel C2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5477BD-976C-4671-B914-78FA3CBA2283}"/>
              </a:ext>
            </a:extLst>
          </p:cNvPr>
          <p:cNvSpPr txBox="1"/>
          <p:nvPr/>
        </p:nvSpPr>
        <p:spPr>
          <a:xfrm>
            <a:off x="2640056" y="1690099"/>
            <a:ext cx="139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Parcel B1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E17E93-CB04-4341-A3CA-609FBE5E15D6}"/>
              </a:ext>
            </a:extLst>
          </p:cNvPr>
          <p:cNvSpPr txBox="1"/>
          <p:nvPr/>
        </p:nvSpPr>
        <p:spPr>
          <a:xfrm>
            <a:off x="1610928" y="1226971"/>
            <a:ext cx="139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Parcel B2</a:t>
            </a:r>
          </a:p>
        </p:txBody>
      </p:sp>
    </p:spTree>
    <p:extLst>
      <p:ext uri="{BB962C8B-B14F-4D97-AF65-F5344CB8AC3E}">
        <p14:creationId xmlns:p14="http://schemas.microsoft.com/office/powerpoint/2010/main" val="246348385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87C7F-8B60-4722-8785-3FED95E8F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88" y="290566"/>
            <a:ext cx="11725484" cy="492443"/>
          </a:xfrm>
        </p:spPr>
        <p:txBody>
          <a:bodyPr/>
          <a:lstStyle/>
          <a:p>
            <a:r>
              <a:rPr lang="en-US" sz="3200" dirty="0"/>
              <a:t>Potential Engineering Project: </a:t>
            </a:r>
            <a:r>
              <a:rPr lang="en-US" sz="3200" dirty="0">
                <a:solidFill>
                  <a:srgbClr val="0078AE"/>
                </a:solidFill>
              </a:rPr>
              <a:t>Potable Water System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A84B67-1154-4FCF-A407-8E8A52C973D9}"/>
              </a:ext>
            </a:extLst>
          </p:cNvPr>
          <p:cNvSpPr txBox="1"/>
          <p:nvPr/>
        </p:nvSpPr>
        <p:spPr>
          <a:xfrm>
            <a:off x="161988" y="983228"/>
            <a:ext cx="4967534" cy="4895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NJWP will require a  potable water production, storage and distribution system. </a:t>
            </a:r>
          </a:p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System requirements will be based on water studies completed to date, water allocation recommendations of the NJDEP, and the needs of site users.  </a:t>
            </a:r>
          </a:p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NJEDA’s current concept is to site a water tower and distribution system in a “utility triangle” to be located north of Parcel C1 and southeast of Parcel B1. </a:t>
            </a:r>
          </a:p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Initial study efforts have been completed in 2023.</a:t>
            </a:r>
          </a:p>
          <a:p>
            <a:pPr marL="349861" indent="-349861">
              <a:spcAft>
                <a:spcPts val="1837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939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Permitting support efforts will be required.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E04EA6-0FA0-4104-B135-022C109CB6CE}"/>
              </a:ext>
            </a:extLst>
          </p:cNvPr>
          <p:cNvGrpSpPr/>
          <p:nvPr/>
        </p:nvGrpSpPr>
        <p:grpSpPr>
          <a:xfrm>
            <a:off x="5434013" y="1003839"/>
            <a:ext cx="5584206" cy="5584206"/>
            <a:chOff x="347663" y="1085850"/>
            <a:chExt cx="5584206" cy="5584206"/>
          </a:xfrm>
        </p:grpSpPr>
        <p:pic>
          <p:nvPicPr>
            <p:cNvPr id="7" name="Picture 6" descr="Map&#10;&#10;Description automatically generated">
              <a:extLst>
                <a:ext uri="{FF2B5EF4-FFF2-40B4-BE49-F238E27FC236}">
                  <a16:creationId xmlns:a16="http://schemas.microsoft.com/office/drawing/2014/main" id="{22B79C01-81A6-4856-A330-F46D8F587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63" y="1085850"/>
              <a:ext cx="5584206" cy="55842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Callout: Left Arrow 8">
              <a:extLst>
                <a:ext uri="{FF2B5EF4-FFF2-40B4-BE49-F238E27FC236}">
                  <a16:creationId xmlns:a16="http://schemas.microsoft.com/office/drawing/2014/main" id="{4914886A-82DB-461C-AAF6-CDF76A9489E6}"/>
                </a:ext>
              </a:extLst>
            </p:cNvPr>
            <p:cNvSpPr/>
            <p:nvPr/>
          </p:nvSpPr>
          <p:spPr>
            <a:xfrm>
              <a:off x="2257258" y="2592113"/>
              <a:ext cx="2417611" cy="1143000"/>
            </a:xfrm>
            <a:prstGeom prst="leftArrowCallou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The “Utility Triangle”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43783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zZ..sWcMb44LU.r6O3K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bEIcWrqIkwV1Zg5U4AH_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YIZUCOMBhNhZVk2J.sc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YIZUCOMBhNhZVk2J.sc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_62VVn8Mnyfu7crNSou1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neEllHnA78Sj1bGolYN9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May6HOLf.n_DajmuwKqA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JEDA">
  <a:themeElements>
    <a:clrScheme name="Custom 1">
      <a:dk1>
        <a:srgbClr val="000000"/>
      </a:dk1>
      <a:lt1>
        <a:srgbClr val="FFFFFF"/>
      </a:lt1>
      <a:dk2>
        <a:srgbClr val="0078AE"/>
      </a:dk2>
      <a:lt2>
        <a:srgbClr val="00B3E2"/>
      </a:lt2>
      <a:accent1>
        <a:srgbClr val="0078AE"/>
      </a:accent1>
      <a:accent2>
        <a:srgbClr val="84BD00"/>
      </a:accent2>
      <a:accent3>
        <a:srgbClr val="00B3E2"/>
      </a:accent3>
      <a:accent4>
        <a:srgbClr val="005B82"/>
      </a:accent4>
      <a:accent5>
        <a:srgbClr val="BABCBE"/>
      </a:accent5>
      <a:accent6>
        <a:srgbClr val="799B3E"/>
      </a:accent6>
      <a:hlink>
        <a:srgbClr val="0078AE"/>
      </a:hlink>
      <a:folHlink>
        <a:srgbClr val="FFC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094FA3"/>
        </a:dk2>
        <a:lt2>
          <a:srgbClr val="4390BB"/>
        </a:lt2>
        <a:accent1>
          <a:srgbClr val="CFD3D9"/>
        </a:accent1>
        <a:accent2>
          <a:srgbClr val="808080"/>
        </a:accent2>
        <a:accent3>
          <a:srgbClr val="568975"/>
        </a:accent3>
        <a:accent4>
          <a:srgbClr val="0070C0"/>
        </a:accent4>
        <a:accent5>
          <a:srgbClr val="B83536"/>
        </a:accent5>
        <a:accent6>
          <a:srgbClr val="808080"/>
        </a:accent6>
        <a:hlink>
          <a:srgbClr val="568975"/>
        </a:hlink>
        <a:folHlink>
          <a:srgbClr val="007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JEDA" id="{C653BEB9-F344-4A88-A5BD-1A82FC1CEFF2}" vid="{4E34994A-1500-4B82-BA22-17CF4628EE0F}"/>
    </a:ext>
  </a:extLst>
</a:theme>
</file>

<file path=ppt/theme/theme3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EFB2B2647D984DB9197068070B2CD4" ma:contentTypeVersion="6" ma:contentTypeDescription="Create a new document." ma:contentTypeScope="" ma:versionID="3f09e102de72f87546faea4f8aa6312d">
  <xsd:schema xmlns:xsd="http://www.w3.org/2001/XMLSchema" xmlns:xs="http://www.w3.org/2001/XMLSchema" xmlns:p="http://schemas.microsoft.com/office/2006/metadata/properties" xmlns:ns2="ad4de689-b4a9-4558-865e-2dbeef1a8fb8" xmlns:ns3="67fa49f7-e0da-49a4-96df-267d5fb52a42" targetNamespace="http://schemas.microsoft.com/office/2006/metadata/properties" ma:root="true" ma:fieldsID="19aa9081c630ae2a037395178089ae41" ns2:_="" ns3:_="">
    <xsd:import namespace="ad4de689-b4a9-4558-865e-2dbeef1a8fb8"/>
    <xsd:import namespace="67fa49f7-e0da-49a4-96df-267d5fb52a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4de689-b4a9-4558-865e-2dbeef1a8f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fa49f7-e0da-49a4-96df-267d5fb52a4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7fa49f7-e0da-49a4-96df-267d5fb52a42">
      <UserInfo>
        <DisplayName>Aaron Roller</DisplayName>
        <AccountId>224</AccountId>
        <AccountType/>
      </UserInfo>
      <UserInfo>
        <DisplayName>John Benigno</DisplayName>
        <AccountId>225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BEB8EC-D6EA-4E6C-A37E-48E7DCA8B8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4de689-b4a9-4558-865e-2dbeef1a8fb8"/>
    <ds:schemaRef ds:uri="67fa49f7-e0da-49a4-96df-267d5fb52a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34378B-1B9C-4D0A-B302-029FAC7BBBA7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d8380c5b-07b8-44bd-8437-eac29a5d3b64"/>
    <ds:schemaRef ds:uri="5cc5a6c1-2657-4360-b56b-d451a2f1e98e"/>
    <ds:schemaRef ds:uri="http://www.w3.org/XML/1998/namespace"/>
    <ds:schemaRef ds:uri="http://purl.org/dc/dcmitype/"/>
    <ds:schemaRef ds:uri="67fa49f7-e0da-49a4-96df-267d5fb52a42"/>
  </ds:schemaRefs>
</ds:datastoreItem>
</file>

<file path=customXml/itemProps3.xml><?xml version="1.0" encoding="utf-8"?>
<ds:datastoreItem xmlns:ds="http://schemas.openxmlformats.org/officeDocument/2006/customXml" ds:itemID="{456837DD-856D-48D4-B454-DE3A5098A7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690</Words>
  <Application>Microsoft Office PowerPoint</Application>
  <PresentationFormat>Widescreen</PresentationFormat>
  <Paragraphs>61</Paragraphs>
  <Slides>14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Theme</vt:lpstr>
      <vt:lpstr>NJEDA</vt:lpstr>
      <vt:lpstr>Banded</vt:lpstr>
      <vt:lpstr>PowerPoint Presentation</vt:lpstr>
      <vt:lpstr>PowerPoint Presentation</vt:lpstr>
      <vt:lpstr>CENTRALLY LOCATED ALONG THE WIND BELT, THE NJWP WILL SERVE AS A REGIONAL ASSET</vt:lpstr>
      <vt:lpstr>Site Location</vt:lpstr>
      <vt:lpstr>PowerPoint Presentation</vt:lpstr>
      <vt:lpstr>Site Overview/Parcel Layout</vt:lpstr>
      <vt:lpstr>Active Construction Site Panorama  January 2024</vt:lpstr>
      <vt:lpstr>Active Construction  January 2024</vt:lpstr>
      <vt:lpstr>Potential Engineering Project: Potable Water System</vt:lpstr>
      <vt:lpstr>Potential Engineering Project: Sewer Treatment Plant</vt:lpstr>
      <vt:lpstr>Potential Engineering Project: Logistics Pier</vt:lpstr>
      <vt:lpstr>Other Services Other potential engineering and design services shall include but not be limited to:  Construction Support Services </vt:lpstr>
      <vt:lpstr>Other Services (cont.) Other potential engineering and design services shall include but not be limited to: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Berth Utilization Summary Results</dc:title>
  <dc:creator>Geoffrey Storr</dc:creator>
  <cp:lastModifiedBy>John Benigno</cp:lastModifiedBy>
  <cp:revision>519</cp:revision>
  <dcterms:created xsi:type="dcterms:W3CDTF">2022-09-08T19:10:09Z</dcterms:created>
  <dcterms:modified xsi:type="dcterms:W3CDTF">2024-03-29T03:56:45Z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0x010100EFEFB2B2647D984DB9197068070B2CD4</vt:lpwstr>
  </property>
  <property fmtid="{D5CDD505-2E9C-101B-9397-08002B2CF9AE}" pid="3" name="MediaServiceImageTags">
    <vt:lpwstr/>
  </property>
</Properties>
</file>