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2" r:id="rId5"/>
  </p:sldMasterIdLst>
  <p:notesMasterIdLst>
    <p:notesMasterId r:id="rId20"/>
  </p:notesMasterIdLst>
  <p:sldIdLst>
    <p:sldId id="257" r:id="rId6"/>
    <p:sldId id="260" r:id="rId7"/>
    <p:sldId id="261" r:id="rId8"/>
    <p:sldId id="10282" r:id="rId9"/>
    <p:sldId id="10269" r:id="rId10"/>
    <p:sldId id="263" r:id="rId11"/>
    <p:sldId id="10277" r:id="rId12"/>
    <p:sldId id="10266" r:id="rId13"/>
    <p:sldId id="10278" r:id="rId14"/>
    <p:sldId id="10267" r:id="rId15"/>
    <p:sldId id="10279" r:id="rId16"/>
    <p:sldId id="10265" r:id="rId17"/>
    <p:sldId id="10280" r:id="rId18"/>
    <p:sldId id="10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F89B10-EE24-7711-227C-9E3F2557B86F}" name="Lauren Muliawan" initials="LM" userId="S::LMuliawan@njeda.com::267bceae-1a9e-4afc-995d-d7d6d7abdde2" providerId="AD"/>
  <p188:author id="{44C2783D-E0D7-009A-4C06-6B0E0D0A156A}" name="Kathleen Coviello" initials="KC" userId="S::kcoviello@njeda.com::8e0d469c-d938-4359-ab33-b109fc5557e7" providerId="AD"/>
  <p188:author id="{DA7F5FAA-EB2A-A3D4-DA83-5A55FBC5882A}" name="Lauren Muliawan" initials="LM" userId="S::lmuliawan@njeda.com::267bceae-1a9e-4afc-995d-d7d6d7abdde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97C"/>
    <a:srgbClr val="84B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064863-2E2D-A047-917D-FE47BF904A27}" v="317" dt="2023-08-10T20:54:31.595"/>
    <p1510:client id="{DD4891D8-E381-4D03-DC3D-E1A2949D9DA8}" v="22" dt="2023-08-10T20:43:53.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7755" autoAdjust="0"/>
  </p:normalViewPr>
  <p:slideViewPr>
    <p:cSldViewPr snapToGrid="0">
      <p:cViewPr>
        <p:scale>
          <a:sx n="100" d="100"/>
          <a:sy n="100" d="100"/>
        </p:scale>
        <p:origin x="336" y="4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88C87-A869-45AF-8027-6CD80DD22B37}" type="datetimeFigureOut">
              <a:rPr lang="en-US" smtClean="0"/>
              <a:t>8/9/23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F293B-87C8-41E7-8EF0-E942DBA809B4}" type="slidenum">
              <a:rPr lang="en-US" smtClean="0"/>
              <a:t>‹#›</a:t>
            </a:fld>
            <a:endParaRPr lang="en-US"/>
          </a:p>
        </p:txBody>
      </p:sp>
    </p:spTree>
    <p:extLst>
      <p:ext uri="{BB962C8B-B14F-4D97-AF65-F5344CB8AC3E}">
        <p14:creationId xmlns:p14="http://schemas.microsoft.com/office/powerpoint/2010/main" val="3912941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jeda.com/economicrecoveryact/#:~:text=About%20the%20Economic%20Recovery%20Act&amp;text=The%20ERA%20creates%20a%20seven,stronger%2C%20fairer%20New%20Jersey%20econom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jbmagazine.com/njb-news-now/hax-chooses-newark-hq-loc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jbmagazine.com/njb-news-now/hax-chooses-newark-hq-loca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jbmagazine.com/njb-news-now/groundbreaking-held-for-nj-innovation-technology-hub/"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jbmagazine.com/njb-news-now/groundbreaking-held-for-nj-innovation-technology-hub/"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New Jersey Economic Recovery Act - NJEDA</a:t>
            </a:r>
            <a:endParaRPr lang="en-US"/>
          </a:p>
        </p:txBody>
      </p:sp>
      <p:sp>
        <p:nvSpPr>
          <p:cNvPr id="4" name="Slide Number Placeholder 3"/>
          <p:cNvSpPr>
            <a:spLocks noGrp="1"/>
          </p:cNvSpPr>
          <p:nvPr>
            <p:ph type="sldNum" sz="quarter" idx="5"/>
          </p:nvPr>
        </p:nvSpPr>
        <p:spPr/>
        <p:txBody>
          <a:bodyPr/>
          <a:lstStyle/>
          <a:p>
            <a:fld id="{CCAF293B-87C8-41E7-8EF0-E942DBA809B4}" type="slidenum">
              <a:rPr lang="en-US" smtClean="0"/>
              <a:t>2</a:t>
            </a:fld>
            <a:endParaRPr lang="en-US"/>
          </a:p>
        </p:txBody>
      </p:sp>
    </p:spTree>
    <p:extLst>
      <p:ext uri="{BB962C8B-B14F-4D97-AF65-F5344CB8AC3E}">
        <p14:creationId xmlns:p14="http://schemas.microsoft.com/office/powerpoint/2010/main" val="2355824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AF293B-87C8-41E7-8EF0-E942DBA809B4}" type="slidenum">
              <a:rPr lang="en-US" smtClean="0"/>
              <a:t>13</a:t>
            </a:fld>
            <a:endParaRPr lang="en-US"/>
          </a:p>
        </p:txBody>
      </p:sp>
    </p:spTree>
    <p:extLst>
      <p:ext uri="{BB962C8B-B14F-4D97-AF65-F5344CB8AC3E}">
        <p14:creationId xmlns:p14="http://schemas.microsoft.com/office/powerpoint/2010/main" val="279275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F293B-87C8-41E7-8EF0-E942DBA809B4}" type="slidenum">
              <a:rPr lang="en-US" smtClean="0"/>
              <a:t>14</a:t>
            </a:fld>
            <a:endParaRPr lang="en-US"/>
          </a:p>
        </p:txBody>
      </p:sp>
    </p:spTree>
    <p:extLst>
      <p:ext uri="{BB962C8B-B14F-4D97-AF65-F5344CB8AC3E}">
        <p14:creationId xmlns:p14="http://schemas.microsoft.com/office/powerpoint/2010/main" val="3286415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AF293B-87C8-41E7-8EF0-E942DBA809B4}" type="slidenum">
              <a:rPr lang="en-US" smtClean="0"/>
              <a:t>3</a:t>
            </a:fld>
            <a:endParaRPr lang="en-US"/>
          </a:p>
        </p:txBody>
      </p:sp>
    </p:spTree>
    <p:extLst>
      <p:ext uri="{BB962C8B-B14F-4D97-AF65-F5344CB8AC3E}">
        <p14:creationId xmlns:p14="http://schemas.microsoft.com/office/powerpoint/2010/main" val="49639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F293B-87C8-41E7-8EF0-E942DBA809B4}" type="slidenum">
              <a:rPr lang="en-US" smtClean="0"/>
              <a:t>4</a:t>
            </a:fld>
            <a:endParaRPr lang="en-US"/>
          </a:p>
        </p:txBody>
      </p:sp>
    </p:spTree>
    <p:extLst>
      <p:ext uri="{BB962C8B-B14F-4D97-AF65-F5344CB8AC3E}">
        <p14:creationId xmlns:p14="http://schemas.microsoft.com/office/powerpoint/2010/main" val="1824237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endParaRPr lang="en-US" sz="1800">
              <a:effectLst/>
              <a:latin typeface="Calibri" panose="020F0502020204030204" pitchFamily="34"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a:effectLst/>
                <a:latin typeface="Calibri" panose="020F0502020204030204" pitchFamily="34" charset="0"/>
                <a:ea typeface="Times New Roman" panose="02020603050405020304" pitchFamily="18" charset="0"/>
              </a:rPr>
              <a:t>Remember that each center/proposal/deal looks different </a:t>
            </a:r>
            <a:r>
              <a:rPr lang="en-US" sz="1800">
                <a:effectLst/>
                <a:latin typeface="Calibri" panose="020F0502020204030204" pitchFamily="34" charset="0"/>
                <a:ea typeface="Times New Roman" panose="02020603050405020304" pitchFamily="18" charset="0"/>
                <a:sym typeface="Wingdings" panose="05000000000000000000" pitchFamily="2" charset="2"/>
              </a:rPr>
              <a:t> equity vs real estate etc.</a:t>
            </a:r>
            <a:endParaRPr lang="en-US" sz="1800">
              <a:effectLst/>
              <a:latin typeface="Calibri" panose="020F0502020204030204" pitchFamily="34"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800">
              <a:effectLst/>
              <a:latin typeface="Calibri" panose="020F0502020204030204" pitchFamily="34"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a:effectLst/>
                <a:latin typeface="Calibri" panose="020F0502020204030204" pitchFamily="34" charset="0"/>
                <a:ea typeface="Times New Roman" panose="02020603050405020304" pitchFamily="18" charset="0"/>
              </a:rPr>
              <a:t>SIC key points:</a:t>
            </a: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Strategic Innovation Centers can take many forms such as: accelerators, incubators, research centers, innovative service delivery centers, or multi-tenant innovation clusters.   </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Must support a broad range of companies/businesses in an ERF targeted industry OR supports increasing diversity and inclusion within the State’s entrepreneurial economy</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Partner must have demonstrable experience in executing projects of sufficient scale</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Partner must be a significant investor in the innovation center and leverage other sources of funding</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EDA incubates innovation centers as investment opportunities for which there is an anticipated positive return such as economic development or job creation</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The proposed Strategic Innovation Center Project will be located in New Jersey</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CAF293B-87C8-41E7-8EF0-E942DBA809B4}" type="slidenum">
              <a:rPr lang="en-US" smtClean="0"/>
              <a:t>5</a:t>
            </a:fld>
            <a:endParaRPr lang="en-US"/>
          </a:p>
        </p:txBody>
      </p:sp>
    </p:spTree>
    <p:extLst>
      <p:ext uri="{BB962C8B-B14F-4D97-AF65-F5344CB8AC3E}">
        <p14:creationId xmlns:p14="http://schemas.microsoft.com/office/powerpoint/2010/main" val="1872248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F293B-87C8-41E7-8EF0-E942DBA809B4}" type="slidenum">
              <a:rPr lang="en-US" smtClean="0"/>
              <a:t>6</a:t>
            </a:fld>
            <a:endParaRPr lang="en-US"/>
          </a:p>
        </p:txBody>
      </p:sp>
    </p:spTree>
    <p:extLst>
      <p:ext uri="{BB962C8B-B14F-4D97-AF65-F5344CB8AC3E}">
        <p14:creationId xmlns:p14="http://schemas.microsoft.com/office/powerpoint/2010/main" val="3608903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 </a:t>
            </a:r>
            <a:r>
              <a:rPr lang="en-US" sz="2800">
                <a:latin typeface="Calibri" panose="020F0502020204030204" pitchFamily="34" charset="0"/>
                <a:ea typeface="+mn-lt"/>
                <a:cs typeface="Calibri" panose="020F0502020204030204" pitchFamily="34" charset="0"/>
              </a:rPr>
              <a:t>6-month program includes $250K+ direct capital investment, space in and use of the state-of-the-art facility with cutting-edge fabrication//testing equipment, business development training, and networking with SOSV's global founder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latin typeface="Calibri" panose="020F0502020204030204" pitchFamily="34" charset="0"/>
              <a:ea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hlinkClick r:id="rId3"/>
              </a:rPr>
              <a:t>HAX Chooses Newark HQ Location - New Jersey Business Magazine (njbmagazine.com)</a:t>
            </a:r>
            <a:endParaRPr lang="en-US" sz="2800">
              <a:latin typeface="Calibri" panose="020F0502020204030204" pitchFamily="34" charset="0"/>
              <a:ea typeface="+mn-lt"/>
              <a:cs typeface="Calibri" panose="020F0502020204030204" pitchFamily="34" charset="0"/>
            </a:endParaRP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solidFill>
                  <a:srgbClr val="FFFFFF"/>
                </a:solidFill>
                <a:ea typeface="+mn-lt"/>
                <a:cs typeface="+mn-lt"/>
              </a:rPr>
              <a:t>"</a:t>
            </a:r>
            <a:r>
              <a:rPr lang="en-US" sz="1800" i="1">
                <a:solidFill>
                  <a:schemeClr val="bg1"/>
                </a:solidFill>
                <a:ea typeface="+mn-lt"/>
                <a:cs typeface="+mn-lt"/>
              </a:rPr>
              <a:t>One of my administration's key strategies for building a stronger, fairer New Jersey is growing the most diverse, inclusive innovation ecosystem in the nation...</a:t>
            </a:r>
            <a:r>
              <a:rPr lang="en-US" sz="1800" b="1" i="1">
                <a:solidFill>
                  <a:schemeClr val="accent2"/>
                </a:solidFill>
                <a:ea typeface="+mn-lt"/>
                <a:cs typeface="+mn-lt"/>
              </a:rPr>
              <a:t>Bringing HAX and the 2,500 jobs that come with this effort to Newark will help us achieve this goal</a:t>
            </a:r>
            <a:r>
              <a:rPr lang="en-US" sz="1800" i="1">
                <a:solidFill>
                  <a:schemeClr val="accent2"/>
                </a:solidFill>
                <a:ea typeface="+mn-lt"/>
                <a:cs typeface="+mn-lt"/>
              </a:rPr>
              <a:t>“ – Gov. Murphy</a:t>
            </a:r>
            <a:endParaRPr lang="en-US" sz="1800" i="1">
              <a:solidFill>
                <a:schemeClr val="accent2"/>
              </a:solidFill>
              <a:cs typeface="Calibri"/>
            </a:endParaRP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CAF293B-87C8-41E7-8EF0-E942DBA809B4}" type="slidenum">
              <a:rPr lang="en-US" smtClean="0"/>
              <a:t>8</a:t>
            </a:fld>
            <a:endParaRPr lang="en-US"/>
          </a:p>
        </p:txBody>
      </p:sp>
    </p:spTree>
    <p:extLst>
      <p:ext uri="{BB962C8B-B14F-4D97-AF65-F5344CB8AC3E}">
        <p14:creationId xmlns:p14="http://schemas.microsoft.com/office/powerpoint/2010/main" val="94367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a:latin typeface="Calibri" panose="020F0502020204030204" pitchFamily="34" charset="0"/>
                <a:ea typeface="+mn-lt"/>
                <a:cs typeface="Calibri" panose="020F0502020204030204" pitchFamily="34" charset="0"/>
              </a:rPr>
              <a:t>6-month program includes $250K+ direct capital investment, space in and use of the state-of-the-art facility with cutting-edge fabrication//testing equipment, business development training, and networking with SOSV's global founder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latin typeface="Calibri" panose="020F0502020204030204" pitchFamily="34" charset="0"/>
              <a:ea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hlinkClick r:id="rId3"/>
              </a:rPr>
              <a:t>HAX Chooses Newark HQ Location - New Jersey Business Magazine (njbmagazine.com)</a:t>
            </a:r>
            <a:endParaRPr lang="en-US" sz="2800">
              <a:latin typeface="Calibri" panose="020F0502020204030204" pitchFamily="34" charset="0"/>
              <a:ea typeface="+mn-lt"/>
              <a:cs typeface="Calibri" panose="020F0502020204030204" pitchFamily="34" charset="0"/>
            </a:endParaRP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solidFill>
                  <a:srgbClr val="FFFFFF"/>
                </a:solidFill>
                <a:ea typeface="+mn-lt"/>
                <a:cs typeface="+mn-lt"/>
              </a:rPr>
              <a:t>"</a:t>
            </a:r>
            <a:r>
              <a:rPr lang="en-US" sz="1800" i="1">
                <a:solidFill>
                  <a:schemeClr val="bg1"/>
                </a:solidFill>
                <a:ea typeface="+mn-lt"/>
                <a:cs typeface="+mn-lt"/>
              </a:rPr>
              <a:t>One of my administration's key strategies for building a stronger, fairer New Jersey is growing the most diverse, inclusive innovation ecosystem in the nation...</a:t>
            </a:r>
            <a:r>
              <a:rPr lang="en-US" sz="1800" b="1" i="1">
                <a:solidFill>
                  <a:schemeClr val="accent2"/>
                </a:solidFill>
                <a:ea typeface="+mn-lt"/>
                <a:cs typeface="+mn-lt"/>
              </a:rPr>
              <a:t>Bringing HAX and the 2,500 jobs that come with this effort to Newark will help us achieve this goal</a:t>
            </a:r>
            <a:r>
              <a:rPr lang="en-US" sz="1800" i="1">
                <a:solidFill>
                  <a:schemeClr val="accent2"/>
                </a:solidFill>
                <a:ea typeface="+mn-lt"/>
                <a:cs typeface="+mn-lt"/>
              </a:rPr>
              <a:t>“ – Gov. Murphy</a:t>
            </a:r>
            <a:endParaRPr lang="en-US" sz="1800" i="1">
              <a:solidFill>
                <a:schemeClr val="accent2"/>
              </a:solidFill>
              <a:cs typeface="Calibri"/>
            </a:endParaRP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algn="l"/>
            <a:r>
              <a:rPr lang="en-US" sz="1800" b="0" i="0" u="none" strike="noStrike" baseline="0">
                <a:latin typeface="TimesNewRomanPSMT"/>
              </a:rPr>
              <a:t>The HAX Program provides an average of $250,000 investment to each of their approximately 30</a:t>
            </a:r>
          </a:p>
          <a:p>
            <a:pPr algn="l"/>
            <a:r>
              <a:rPr lang="en-US" sz="1800" b="0" i="0" u="none" strike="noStrike" baseline="0">
                <a:latin typeface="TimesNewRomanPSMT"/>
              </a:rPr>
              <a:t>cohort companies every year for their 6+ month accelerator program, which focuses on technical,</a:t>
            </a:r>
          </a:p>
          <a:p>
            <a:pPr algn="l"/>
            <a:r>
              <a:rPr lang="en-US" sz="1800" b="0" i="0" u="none" strike="noStrike" baseline="0">
                <a:latin typeface="TimesNewRomanPSMT"/>
              </a:rPr>
              <a:t>product, and investment development to meet critical milestones of early-stage technology</a:t>
            </a:r>
          </a:p>
          <a:p>
            <a:pPr algn="l"/>
            <a:r>
              <a:rPr lang="en-US" sz="1800" b="0" i="0" u="none" strike="noStrike" baseline="0">
                <a:latin typeface="TimesNewRomanPSMT"/>
              </a:rPr>
              <a:t>businesses. To facilitate their go-to-market strategy, their model emphasizes hands-on</a:t>
            </a:r>
          </a:p>
          <a:p>
            <a:pPr algn="l"/>
            <a:r>
              <a:rPr lang="en-US" sz="1800" b="0" i="0" u="none" strike="noStrike" baseline="0">
                <a:latin typeface="TimesNewRomanPSMT"/>
              </a:rPr>
              <a:t>commercialization development with a full-time staff of HAX Program employees (engineers,</a:t>
            </a:r>
          </a:p>
          <a:p>
            <a:pPr algn="l"/>
            <a:r>
              <a:rPr lang="en-US" sz="1800" b="0" i="0" u="none" strike="noStrike" baseline="0">
                <a:latin typeface="TimesNewRomanPSMT"/>
              </a:rPr>
              <a:t>designers and manufacturing experts) who directly collaborate with portfolio company founders.</a:t>
            </a:r>
          </a:p>
          <a:p>
            <a:pPr algn="l"/>
            <a:r>
              <a:rPr lang="en-US" sz="1800" b="0" i="0" u="none" strike="noStrike" baseline="0">
                <a:latin typeface="TimesNewRomanPSMT"/>
              </a:rPr>
              <a:t>Startups are expected to finish the program with a scalable product, ready to transition to scaled</a:t>
            </a:r>
          </a:p>
          <a:p>
            <a:pPr algn="l"/>
            <a:r>
              <a:rPr lang="en-US" sz="1800" b="0" i="0" u="none" strike="noStrike" baseline="0">
                <a:latin typeface="TimesNewRomanPSMT"/>
              </a:rPr>
              <a:t>manufacturing, and secure their first revenues. Following the program, the HAX Program typically</a:t>
            </a:r>
          </a:p>
          <a:p>
            <a:pPr algn="l"/>
            <a:r>
              <a:rPr lang="en-US" sz="1800" b="0" i="0" u="none" strike="noStrike" baseline="0">
                <a:latin typeface="TimesNewRomanPSMT"/>
              </a:rPr>
              <a:t>Supports fundraising for a larger “seed round” of financing ranging between $1.5 million and $5</a:t>
            </a:r>
          </a:p>
          <a:p>
            <a:pPr algn="l"/>
            <a:r>
              <a:rPr lang="en-US" sz="1800" b="0" i="0" u="none" strike="noStrike" baseline="0">
                <a:latin typeface="TimesNewRomanPSMT"/>
              </a:rPr>
              <a:t>million.</a:t>
            </a:r>
          </a:p>
          <a:p>
            <a:endParaRPr lang="en-US"/>
          </a:p>
        </p:txBody>
      </p:sp>
      <p:sp>
        <p:nvSpPr>
          <p:cNvPr id="4" name="Slide Number Placeholder 3"/>
          <p:cNvSpPr>
            <a:spLocks noGrp="1"/>
          </p:cNvSpPr>
          <p:nvPr>
            <p:ph type="sldNum" sz="quarter" idx="5"/>
          </p:nvPr>
        </p:nvSpPr>
        <p:spPr/>
        <p:txBody>
          <a:bodyPr/>
          <a:lstStyle/>
          <a:p>
            <a:fld id="{CCAF293B-87C8-41E7-8EF0-E942DBA809B4}" type="slidenum">
              <a:rPr lang="en-US" smtClean="0"/>
              <a:t>9</a:t>
            </a:fld>
            <a:endParaRPr lang="en-US"/>
          </a:p>
        </p:txBody>
      </p:sp>
    </p:spTree>
    <p:extLst>
      <p:ext uri="{BB962C8B-B14F-4D97-AF65-F5344CB8AC3E}">
        <p14:creationId xmlns:p14="http://schemas.microsoft.com/office/powerpoint/2010/main" val="651603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Groundbreaking Held for NJ Innovation Technology Hub - New Jersey Business Magazine (njbmagazine.com)</a:t>
            </a:r>
            <a:r>
              <a:rPr lang="en-US"/>
              <a:t> (job creation number is pulled from this article)</a:t>
            </a: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r>
              <a:rPr lang="en-US" sz="1800" b="0" i="0" u="none" strike="noStrike" baseline="0">
                <a:solidFill>
                  <a:srgbClr val="000000"/>
                </a:solidFill>
                <a:latin typeface="Calibri" panose="020F0502020204030204" pitchFamily="34" charset="0"/>
              </a:rPr>
              <a:t>3 components: </a:t>
            </a:r>
          </a:p>
          <a:p>
            <a:r>
              <a:rPr lang="en-US" sz="1800" b="0" i="0" u="none" strike="noStrike" baseline="0">
                <a:solidFill>
                  <a:srgbClr val="252525"/>
                </a:solidFill>
                <a:latin typeface="Calibri" panose="020F0502020204030204" pitchFamily="34" charset="0"/>
              </a:rPr>
              <a:t>1. The New Jersey Innovation &amp; Technology HUB, 2. A Translational Research Facility for Rutgers University, 3. A new Medical School building for the Rutgers Robert Wood Johnson Medical School. </a:t>
            </a:r>
            <a:endParaRPr lang="en-US"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 </a:t>
            </a:r>
          </a:p>
          <a:p>
            <a:r>
              <a:rPr lang="en-US" sz="1800" b="0" i="0" u="none" strike="noStrike" baseline="0">
                <a:solidFill>
                  <a:srgbClr val="252525"/>
                </a:solidFill>
                <a:latin typeface="Calibri" panose="020F0502020204030204" pitchFamily="34" charset="0"/>
              </a:rPr>
              <a:t>The New Jersey Innovation and Technology HUB is organized into two major components: the Innovation Center and the CORE Partner space. The Innovation Center will provide modern workspace designed to foster collaboration among researchers, entrepreneurs, start-up companies and others. The CORE Partner area will provide the project’s Partners—including Rutgers University, </a:t>
            </a:r>
            <a:r>
              <a:rPr lang="en-US" sz="1800" b="0" i="0" u="none" strike="noStrike" baseline="0" err="1">
                <a:solidFill>
                  <a:srgbClr val="252525"/>
                </a:solidFill>
                <a:latin typeface="Calibri" panose="020F0502020204030204" pitchFamily="34" charset="0"/>
              </a:rPr>
              <a:t>RWJBarnabas</a:t>
            </a:r>
            <a:r>
              <a:rPr lang="en-US" sz="1800" b="0" i="0" u="none" strike="noStrike" baseline="0">
                <a:solidFill>
                  <a:srgbClr val="252525"/>
                </a:solidFill>
                <a:latin typeface="Calibri" panose="020F0502020204030204" pitchFamily="34" charset="0"/>
              </a:rPr>
              <a:t> Health, Hackensack Meridian Health, NJEDA, and Middlesex County together with the facility’s initial tenants including Princeton University and Choose NJ – with collaborative office and workspace near the Innovation Center to encourage direct connections with innovators and entrepreneurs in real time. </a:t>
            </a:r>
            <a:endParaRPr lang="en-US" sz="12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CAF293B-87C8-41E7-8EF0-E942DBA809B4}" type="slidenum">
              <a:rPr lang="en-US" smtClean="0"/>
              <a:t>10</a:t>
            </a:fld>
            <a:endParaRPr lang="en-US"/>
          </a:p>
        </p:txBody>
      </p:sp>
    </p:spTree>
    <p:extLst>
      <p:ext uri="{BB962C8B-B14F-4D97-AF65-F5344CB8AC3E}">
        <p14:creationId xmlns:p14="http://schemas.microsoft.com/office/powerpoint/2010/main" val="221169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Groundbreaking Held for NJ Innovation Technology Hub - New Jersey Business Magazine (njbmagazine.com)</a:t>
            </a:r>
            <a:r>
              <a:rPr lang="en-US"/>
              <a:t> (job creation number is pulled from this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Roboto" panose="02000000000000000000" pitchFamily="2" charset="0"/>
              </a:rPr>
              <a:t>Gov. Phil Murphy said the Hub will be a place where “doctors and researchers will work shoulder to shoulder on innovative treatments and solutions. It will be that rare standalone center where researchers and clinicians from across the pharmaceutical and life science sectors will have immediate and daily access to academic and industry experts as they fine tune their advancements. [They will also have access] to the investors they need in order to take those advances to markets and then treat patients around the world.”</a:t>
            </a: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endParaRPr>
          </a:p>
          <a:p>
            <a:r>
              <a:rPr lang="en-US" sz="1800" b="0" i="0" u="none" strike="noStrike" baseline="0">
                <a:solidFill>
                  <a:srgbClr val="000000"/>
                </a:solidFill>
                <a:latin typeface="Calibri" panose="020F0502020204030204" pitchFamily="34" charset="0"/>
              </a:rPr>
              <a:t>3 components: </a:t>
            </a:r>
          </a:p>
          <a:p>
            <a:r>
              <a:rPr lang="en-US" sz="1800" b="0" i="0" u="none" strike="noStrike" baseline="0">
                <a:solidFill>
                  <a:srgbClr val="252525"/>
                </a:solidFill>
                <a:latin typeface="Calibri" panose="020F0502020204030204" pitchFamily="34" charset="0"/>
              </a:rPr>
              <a:t>1. The New Jersey Innovation &amp; Technology HUB, 2. A Translational Research Facility for Rutgers University, 3. A new Medical School building for the Rutgers Robert Wood Johnson Medical School. </a:t>
            </a:r>
            <a:endParaRPr lang="en-US"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 </a:t>
            </a:r>
          </a:p>
          <a:p>
            <a:r>
              <a:rPr lang="en-US" sz="1800" b="0" i="0" u="none" strike="noStrike" baseline="0">
                <a:solidFill>
                  <a:srgbClr val="252525"/>
                </a:solidFill>
                <a:latin typeface="Calibri" panose="020F0502020204030204" pitchFamily="34" charset="0"/>
              </a:rPr>
              <a:t>The New Jersey Innovation and Technology HUB is organized into two major components: the Innovation Center and the CORE Partner space. The Innovation Center will provide modern workspace designed to foster collaboration among researchers, entrepreneurs, start-up companies and others. The CORE Partner area will provide the project’s Partners—including Rutgers University, </a:t>
            </a:r>
            <a:r>
              <a:rPr lang="en-US" sz="1800" b="0" i="0" u="none" strike="noStrike" baseline="0" err="1">
                <a:solidFill>
                  <a:srgbClr val="252525"/>
                </a:solidFill>
                <a:latin typeface="Calibri" panose="020F0502020204030204" pitchFamily="34" charset="0"/>
              </a:rPr>
              <a:t>RWJBarnabas</a:t>
            </a:r>
            <a:r>
              <a:rPr lang="en-US" sz="1800" b="0" i="0" u="none" strike="noStrike" baseline="0">
                <a:solidFill>
                  <a:srgbClr val="252525"/>
                </a:solidFill>
                <a:latin typeface="Calibri" panose="020F0502020204030204" pitchFamily="34" charset="0"/>
              </a:rPr>
              <a:t> Health, Hackensack Meridian Health, NJEDA, and Middlesex County together with the facility’s initial tenants including Princeton University and Choose NJ – with collaborative office and workspace near the Innovation Center to encourage direct connections with innovators and entrepreneurs in real time. </a:t>
            </a:r>
            <a:endParaRPr lang="en-US" sz="12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CAF293B-87C8-41E7-8EF0-E942DBA809B4}" type="slidenum">
              <a:rPr lang="en-US" smtClean="0"/>
              <a:t>11</a:t>
            </a:fld>
            <a:endParaRPr lang="en-US"/>
          </a:p>
        </p:txBody>
      </p:sp>
    </p:spTree>
    <p:extLst>
      <p:ext uri="{BB962C8B-B14F-4D97-AF65-F5344CB8AC3E}">
        <p14:creationId xmlns:p14="http://schemas.microsoft.com/office/powerpoint/2010/main" val="179364562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Master" Target="../slideMasters/slideMaster1.xml"/><Relationship Id="rId7" Type="http://schemas.openxmlformats.org/officeDocument/2006/relationships/image" Target="../media/image5.emf"/><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oleObject" Target="../embeddings/oleObject2.bin"/><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0.emf"/><Relationship Id="rId4" Type="http://schemas.openxmlformats.org/officeDocument/2006/relationships/oleObject" Target="../embeddings/oleObject9.bin"/></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1.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oleObject" Target="../embeddings/oleObject10.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6_Title Slide">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362D2D-4DC1-4C46-BA19-1518A1299279}"/>
              </a:ext>
            </a:extLst>
          </p:cNvPr>
          <p:cNvPicPr>
            <a:picLocks/>
          </p:cNvPicPr>
          <p:nvPr/>
        </p:nvPicPr>
        <p:blipFill rotWithShape="1">
          <a:blip r:embed="rId4">
            <a:extLst>
              <a:ext uri="{28A0092B-C50C-407E-A947-70E740481C1C}">
                <a14:useLocalDpi xmlns:a14="http://schemas.microsoft.com/office/drawing/2010/main" val="0"/>
              </a:ext>
            </a:extLst>
          </a:blip>
          <a:srcRect l="17623" t="4323" r="36544" b="-4227"/>
          <a:stretch/>
        </p:blipFill>
        <p:spPr>
          <a:xfrm flipH="1">
            <a:off x="8772278" y="-306575"/>
            <a:ext cx="7471262" cy="7471152"/>
          </a:xfrm>
          <a:prstGeom prst="diamond">
            <a:avLst/>
          </a:prstGeom>
          <a:blipFill>
            <a:blip r:embed="rId5"/>
            <a:stretch>
              <a:fillRect l="1281" t="39900" r="-2143" b="-854"/>
            </a:stretch>
          </a:blipFill>
          <a:ln w="9525">
            <a:noFill/>
          </a:ln>
        </p:spPr>
      </p:pic>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6" imgW="408" imgH="408" progId="TCLayout.ActiveDocument.1">
                  <p:embed/>
                </p:oleObj>
              </mc:Choice>
              <mc:Fallback>
                <p:oleObj name="think-cell Slide" r:id="rId6"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7"/>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hasCustomPrompt="1"/>
          </p:nvPr>
        </p:nvSpPr>
        <p:spPr>
          <a:xfrm>
            <a:off x="1984074" y="2514600"/>
            <a:ext cx="4961495" cy="2006600"/>
          </a:xfrm>
          <a:prstGeom prst="rect">
            <a:avLst/>
          </a:prstGeom>
        </p:spPr>
        <p:txBody>
          <a:bodyPr lIns="0" tIns="0" rIns="0" bIns="0" anchor="ctr">
            <a:noAutofit/>
          </a:bodyPr>
          <a:lstStyle>
            <a:lvl1pPr algn="l">
              <a:defRPr sz="4400" b="0"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1984073" y="4546601"/>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6" name="Diamond 15">
            <a:extLst>
              <a:ext uri="{FF2B5EF4-FFF2-40B4-BE49-F238E27FC236}">
                <a16:creationId xmlns:a16="http://schemas.microsoft.com/office/drawing/2014/main" id="{83188235-7FD1-4F4F-8210-FAC6B8DD0085}"/>
              </a:ext>
            </a:extLst>
          </p:cNvPr>
          <p:cNvSpPr/>
          <p:nvPr/>
        </p:nvSpPr>
        <p:spPr>
          <a:xfrm>
            <a:off x="4784551" y="3704012"/>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pic>
        <p:nvPicPr>
          <p:cNvPr id="11" name="Picture 10">
            <a:extLst>
              <a:ext uri="{FF2B5EF4-FFF2-40B4-BE49-F238E27FC236}">
                <a16:creationId xmlns:a16="http://schemas.microsoft.com/office/drawing/2014/main" id="{4A0CB11D-A0D0-4661-A27B-34A493187E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59" t="-19555" r="-5482" b="42384"/>
          <a:stretch/>
        </p:blipFill>
        <p:spPr>
          <a:xfrm>
            <a:off x="4914605" y="-4047014"/>
            <a:ext cx="7211151" cy="7211045"/>
          </a:xfrm>
          <a:prstGeom prst="diamond">
            <a:avLst/>
          </a:prstGeom>
        </p:spPr>
      </p:pic>
    </p:spTree>
    <p:extLst>
      <p:ext uri="{BB962C8B-B14F-4D97-AF65-F5344CB8AC3E}">
        <p14:creationId xmlns:p14="http://schemas.microsoft.com/office/powerpoint/2010/main" val="307109408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E5E7-1140-4466-AAF1-058AEF373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5570A-0401-4602-91D4-F09998AF8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38060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37587"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2" y="4804138"/>
            <a:ext cx="10073843"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1508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5085"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5085" y="553426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508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5086" y="4985157"/>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Tree>
    <p:extLst>
      <p:ext uri="{BB962C8B-B14F-4D97-AF65-F5344CB8AC3E}">
        <p14:creationId xmlns:p14="http://schemas.microsoft.com/office/powerpoint/2010/main" val="3471619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28ED-58A8-4239-839E-E8D4EBDC8DE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4CEC2F68-93A2-4DFA-82A4-9F2C27589B6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63D6105-ADB7-4961-AED5-CD3590221BB6}"/>
              </a:ext>
            </a:extLst>
          </p:cNvPr>
          <p:cNvSpPr>
            <a:spLocks noGrp="1"/>
          </p:cNvSpPr>
          <p:nvPr>
            <p:ph type="sldNum" sz="quarter" idx="11"/>
          </p:nvPr>
        </p:nvSpPr>
        <p:spPr/>
        <p:txBody>
          <a:bodyPr/>
          <a:lstStyle/>
          <a:p>
            <a:fld id="{6358EE78-369A-4A83-91BE-CE1CDBA0BAF0}" type="slidenum">
              <a:rPr lang="en-US" smtClean="0"/>
              <a:pPr/>
              <a:t>‹#›</a:t>
            </a:fld>
            <a:endParaRPr lang="en-US"/>
          </a:p>
        </p:txBody>
      </p:sp>
      <p:pic>
        <p:nvPicPr>
          <p:cNvPr id="6" name="Picture 5">
            <a:extLst>
              <a:ext uri="{FF2B5EF4-FFF2-40B4-BE49-F238E27FC236}">
                <a16:creationId xmlns:a16="http://schemas.microsoft.com/office/drawing/2014/main" id="{0DF6B9DF-A333-46E6-A0A9-DD70BADAA6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4556" y="5949496"/>
            <a:ext cx="1378487" cy="925286"/>
          </a:xfrm>
          <a:prstGeom prst="rect">
            <a:avLst/>
          </a:prstGeom>
        </p:spPr>
      </p:pic>
    </p:spTree>
    <p:extLst>
      <p:ext uri="{BB962C8B-B14F-4D97-AF65-F5344CB8AC3E}">
        <p14:creationId xmlns:p14="http://schemas.microsoft.com/office/powerpoint/2010/main" val="153677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3681512" y="994533"/>
            <a:ext cx="0" cy="1090299"/>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6"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691833" y="994533"/>
            <a:ext cx="274920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3825737" y="994533"/>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11" name="Picture Placeholder 27">
            <a:extLst>
              <a:ext uri="{FF2B5EF4-FFF2-40B4-BE49-F238E27FC236}">
                <a16:creationId xmlns:a16="http://schemas.microsoft.com/office/drawing/2014/main" id="{FD9ECA4E-F39F-485E-A6E9-87456791B9F8}"/>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2579545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6"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11" name="Picture Placeholder 27">
            <a:extLst>
              <a:ext uri="{FF2B5EF4-FFF2-40B4-BE49-F238E27FC236}">
                <a16:creationId xmlns:a16="http://schemas.microsoft.com/office/drawing/2014/main" id="{FD9ECA4E-F39F-485E-A6E9-87456791B9F8}"/>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3432188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a:xfrm>
            <a:off x="838200" y="635634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a:xfrm>
            <a:off x="8610600" y="6356350"/>
            <a:ext cx="2028008" cy="365125"/>
          </a:xfrm>
          <a:prstGeom prst="rect">
            <a:avLst/>
          </a:prstGeom>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44955"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2" y="4804138"/>
            <a:ext cx="10073849"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0960" y="445984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096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096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
        <p:nvSpPr>
          <p:cNvPr id="26" name="Rectangle 7">
            <a:extLst>
              <a:ext uri="{FF2B5EF4-FFF2-40B4-BE49-F238E27FC236}">
                <a16:creationId xmlns:a16="http://schemas.microsoft.com/office/drawing/2014/main" id="{AABECC37-57A0-411A-B0B8-8778356D09EA}"/>
              </a:ext>
            </a:extLst>
          </p:cNvPr>
          <p:cNvSpPr/>
          <p:nvPr userDrawn="1"/>
        </p:nvSpPr>
        <p:spPr>
          <a:xfrm flipV="1">
            <a:off x="-10961" y="389906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275862" y="394493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0" y="498943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3"/>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1472855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a:xfrm>
            <a:off x="838200" y="635634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a:xfrm>
            <a:off x="8610600" y="6356350"/>
            <a:ext cx="2028008" cy="365125"/>
          </a:xfrm>
          <a:prstGeom prst="rect">
            <a:avLst/>
          </a:prstGeom>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66487"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1" y="4804138"/>
            <a:ext cx="10095377"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170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1705"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170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1706" y="445532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75117"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117"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117"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
        <p:nvSpPr>
          <p:cNvPr id="32" name="Rectangle 7">
            <a:extLst>
              <a:ext uri="{FF2B5EF4-FFF2-40B4-BE49-F238E27FC236}">
                <a16:creationId xmlns:a16="http://schemas.microsoft.com/office/drawing/2014/main" id="{C0EB6623-AF71-4D1F-AA05-64CFEE3B6E36}"/>
              </a:ext>
            </a:extLst>
          </p:cNvPr>
          <p:cNvSpPr/>
          <p:nvPr userDrawn="1"/>
        </p:nvSpPr>
        <p:spPr>
          <a:xfrm flipV="1">
            <a:off x="-11705" y="499857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275117"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275117" y="4488366"/>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449091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a:xfrm>
            <a:off x="838200" y="635634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a:xfrm>
            <a:off x="8610600" y="6356350"/>
            <a:ext cx="2028008" cy="365125"/>
          </a:xfrm>
          <a:prstGeom prst="rect">
            <a:avLst/>
          </a:prstGeom>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37587"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2" y="4804138"/>
            <a:ext cx="10073845"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334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
        <p:nvSpPr>
          <p:cNvPr id="26" name="Rectangle 7">
            <a:extLst>
              <a:ext uri="{FF2B5EF4-FFF2-40B4-BE49-F238E27FC236}">
                <a16:creationId xmlns:a16="http://schemas.microsoft.com/office/drawing/2014/main" id="{77ED9E7B-B5D0-4F38-A786-CBEA39B34E7C}"/>
              </a:ext>
            </a:extLst>
          </p:cNvPr>
          <p:cNvSpPr/>
          <p:nvPr userDrawn="1"/>
        </p:nvSpPr>
        <p:spPr>
          <a:xfrm flipV="1">
            <a:off x="-3341" y="5530070"/>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283482" y="5588448"/>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3340" y="4985159"/>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283482"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1165839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78626E9A-639B-4F10-92C1-297983C9521F}"/>
              </a:ext>
            </a:extLst>
          </p:cNvPr>
          <p:cNvSpPr>
            <a:spLocks noGrp="1"/>
          </p:cNvSpPr>
          <p:nvPr>
            <p:ph type="pic" sz="quarter" idx="16"/>
          </p:nvPr>
        </p:nvSpPr>
        <p:spPr>
          <a:xfrm>
            <a:off x="2154412" y="-33883"/>
            <a:ext cx="10037589" cy="6891883"/>
          </a:xfrm>
        </p:spPr>
        <p:txBody>
          <a:bodyPr/>
          <a:lstStyle/>
          <a:p>
            <a:endParaRPr lang="en-US"/>
          </a:p>
        </p:txBody>
      </p:sp>
      <p:sp>
        <p:nvSpPr>
          <p:cNvPr id="3" name="Footer Placeholder 2">
            <a:extLst>
              <a:ext uri="{FF2B5EF4-FFF2-40B4-BE49-F238E27FC236}">
                <a16:creationId xmlns:a16="http://schemas.microsoft.com/office/drawing/2014/main" id="{517BC405-8671-40D0-9B7C-4D61C3ED1B4C}"/>
              </a:ext>
            </a:extLst>
          </p:cNvPr>
          <p:cNvSpPr>
            <a:spLocks noGrp="1"/>
          </p:cNvSpPr>
          <p:nvPr>
            <p:ph type="ftr" sz="quarter" idx="11"/>
          </p:nvPr>
        </p:nvSpPr>
        <p:spPr>
          <a:xfrm>
            <a:off x="838200" y="635634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88176F3-FA5A-41C4-9B2C-A049F790F23B}"/>
              </a:ext>
            </a:extLst>
          </p:cNvPr>
          <p:cNvSpPr>
            <a:spLocks noGrp="1"/>
          </p:cNvSpPr>
          <p:nvPr>
            <p:ph type="sldNum" sz="quarter" idx="12"/>
          </p:nvPr>
        </p:nvSpPr>
        <p:spPr>
          <a:xfrm>
            <a:off x="8610600" y="6356350"/>
            <a:ext cx="2028008" cy="365125"/>
          </a:xfrm>
          <a:prstGeom prst="rect">
            <a:avLst/>
          </a:prstGeom>
        </p:spPr>
        <p:txBody>
          <a:bodyPr/>
          <a:lstStyle/>
          <a:p>
            <a:fld id="{6358EE78-369A-4A83-91BE-CE1CDBA0BAF0}" type="slidenum">
              <a:rPr lang="en-US" smtClean="0"/>
              <a:t>‹#›</a:t>
            </a:fld>
            <a:endParaRPr lang="en-US"/>
          </a:p>
        </p:txBody>
      </p:sp>
      <p:sp>
        <p:nvSpPr>
          <p:cNvPr id="6" name="Rectangle 5">
            <a:extLst>
              <a:ext uri="{FF2B5EF4-FFF2-40B4-BE49-F238E27FC236}">
                <a16:creationId xmlns:a16="http://schemas.microsoft.com/office/drawing/2014/main" id="{88D526AE-D8BA-4BDE-ADFA-E24D11BB3689}"/>
              </a:ext>
            </a:extLst>
          </p:cNvPr>
          <p:cNvSpPr/>
          <p:nvPr userDrawn="1"/>
        </p:nvSpPr>
        <p:spPr>
          <a:xfrm>
            <a:off x="1794934" y="-32566"/>
            <a:ext cx="10397067" cy="6892819"/>
          </a:xfrm>
          <a:prstGeom prst="rect">
            <a:avLst/>
          </a:prstGeom>
          <a:solidFill>
            <a:srgbClr val="00597C">
              <a:alpha val="902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7" name="Rectangle: Single Corner Snipped 6">
            <a:extLst>
              <a:ext uri="{FF2B5EF4-FFF2-40B4-BE49-F238E27FC236}">
                <a16:creationId xmlns:a16="http://schemas.microsoft.com/office/drawing/2014/main" id="{37B7C64E-6B1E-4164-9D7B-E48ED386D66E}"/>
              </a:ext>
            </a:extLst>
          </p:cNvPr>
          <p:cNvSpPr/>
          <p:nvPr userDrawn="1"/>
        </p:nvSpPr>
        <p:spPr>
          <a:xfrm>
            <a:off x="2154413" y="2502041"/>
            <a:ext cx="10037587" cy="4379627"/>
          </a:xfrm>
          <a:prstGeom prst="snip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8" name="Rectangle: Single Corner Snipped 7">
            <a:extLst>
              <a:ext uri="{FF2B5EF4-FFF2-40B4-BE49-F238E27FC236}">
                <a16:creationId xmlns:a16="http://schemas.microsoft.com/office/drawing/2014/main" id="{A4949E34-BD66-4551-8177-B890D3DFDD48}"/>
              </a:ext>
            </a:extLst>
          </p:cNvPr>
          <p:cNvSpPr/>
          <p:nvPr userDrawn="1"/>
        </p:nvSpPr>
        <p:spPr>
          <a:xfrm>
            <a:off x="2125512" y="4804138"/>
            <a:ext cx="10073847" cy="2077530"/>
          </a:xfrm>
          <a:prstGeom prst="snip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a:off x="5180957" y="2687296"/>
            <a:ext cx="0" cy="189670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211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3340" y="5535655"/>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2708276"/>
            <a:ext cx="2603605" cy="1797917"/>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5273810" y="2795603"/>
            <a:ext cx="5424085" cy="1655762"/>
          </a:xfrm>
        </p:spPr>
        <p:txBody>
          <a:bodyPr>
            <a:normAutofit/>
          </a:bodyPr>
          <a:lstStyle>
            <a:lvl1pPr algn="l">
              <a:defRPr sz="1600"/>
            </a:lvl1pPr>
            <a:lvl2pPr algn="l">
              <a:defRPr sz="1600"/>
            </a:lvl2pPr>
            <a:lvl3pPr algn="l">
              <a:defRPr sz="1600"/>
            </a:lvl3pPr>
            <a:lvl4pPr algn="l">
              <a:defRPr sz="1600"/>
            </a:lvl4pPr>
            <a:lvl5pPr algn="l">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89E165FE-4E07-4A13-89D1-59DAAC44E075}"/>
              </a:ext>
            </a:extLst>
          </p:cNvPr>
          <p:cNvSpPr>
            <a:spLocks noGrp="1"/>
          </p:cNvSpPr>
          <p:nvPr>
            <p:ph type="body" sz="quarter" idx="15"/>
          </p:nvPr>
        </p:nvSpPr>
        <p:spPr>
          <a:xfrm>
            <a:off x="2755505" y="4815371"/>
            <a:ext cx="4159094" cy="509610"/>
          </a:xfrm>
        </p:spPr>
        <p:txBody>
          <a:bodyPr/>
          <a:lstStyle>
            <a:lvl1pPr>
              <a:defRPr sz="3600">
                <a:solidFill>
                  <a:schemeClr val="bg1"/>
                </a:solidFill>
              </a:defRPr>
            </a:lvl1pPr>
          </a:lstStyle>
          <a:p>
            <a:pPr lvl="0"/>
            <a:r>
              <a:rPr lang="en-US"/>
              <a:t>Click to edit Master</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7056"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7056" y="448581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7056" y="55808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4" name="Text Placeholder 43">
            <a:extLst>
              <a:ext uri="{FF2B5EF4-FFF2-40B4-BE49-F238E27FC236}">
                <a16:creationId xmlns:a16="http://schemas.microsoft.com/office/drawing/2014/main" id="{A10F7FA2-D5D3-4B5E-AEBF-B79A4C7B3581}"/>
              </a:ext>
            </a:extLst>
          </p:cNvPr>
          <p:cNvSpPr>
            <a:spLocks noGrp="1"/>
          </p:cNvSpPr>
          <p:nvPr>
            <p:ph type="body" sz="quarter" idx="22"/>
          </p:nvPr>
        </p:nvSpPr>
        <p:spPr>
          <a:xfrm>
            <a:off x="2755504" y="5503068"/>
            <a:ext cx="8720216" cy="1119966"/>
          </a:xfrm>
        </p:spPr>
        <p:txBody>
          <a:bodyPr numCol="3">
            <a:normAutofit/>
          </a:bodyPr>
          <a:lstStyle>
            <a:lvl1pP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800">
                <a:solidFill>
                  <a:schemeClr val="bg1"/>
                </a:solidFill>
              </a:defRPr>
            </a:lvl4pPr>
            <a:lvl5pPr marL="2114550" indent="-285750">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p:txBody>
      </p:sp>
      <p:pic>
        <p:nvPicPr>
          <p:cNvPr id="46" name="Picture 45">
            <a:extLst>
              <a:ext uri="{FF2B5EF4-FFF2-40B4-BE49-F238E27FC236}">
                <a16:creationId xmlns:a16="http://schemas.microsoft.com/office/drawing/2014/main" id="{72D670F6-8738-47FF-8512-F98A53C081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594" y="2939383"/>
            <a:ext cx="1400972" cy="933981"/>
          </a:xfrm>
          <a:prstGeom prst="rect">
            <a:avLst/>
          </a:prstGeom>
        </p:spPr>
      </p:pic>
      <p:sp>
        <p:nvSpPr>
          <p:cNvPr id="26" name="Rectangle 7">
            <a:extLst>
              <a:ext uri="{FF2B5EF4-FFF2-40B4-BE49-F238E27FC236}">
                <a16:creationId xmlns:a16="http://schemas.microsoft.com/office/drawing/2014/main" id="{3A3F3237-350C-4E2E-9FD2-7F57DDAAB38B}"/>
              </a:ext>
            </a:extLst>
          </p:cNvPr>
          <p:cNvSpPr/>
          <p:nvPr userDrawn="1"/>
        </p:nvSpPr>
        <p:spPr>
          <a:xfrm flipV="1">
            <a:off x="-3341" y="6082426"/>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287056" y="6128294"/>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3340" y="498888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287056" y="5033309"/>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3268987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0960" y="445984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096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096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2" name="Title 1">
            <a:extLst>
              <a:ext uri="{FF2B5EF4-FFF2-40B4-BE49-F238E27FC236}">
                <a16:creationId xmlns:a16="http://schemas.microsoft.com/office/drawing/2014/main" id="{3A5049E4-9EF9-4CF5-94FF-8C842216715C}"/>
              </a:ext>
            </a:extLst>
          </p:cNvPr>
          <p:cNvSpPr>
            <a:spLocks noGrp="1"/>
          </p:cNvSpPr>
          <p:nvPr userDrawn="1">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userDrawn="1">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AABECC37-57A0-411A-B0B8-8778356D09EA}"/>
              </a:ext>
            </a:extLst>
          </p:cNvPr>
          <p:cNvSpPr/>
          <p:nvPr userDrawn="1"/>
        </p:nvSpPr>
        <p:spPr>
          <a:xfrm flipV="1">
            <a:off x="-10961" y="389906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275862" y="394493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0" y="498943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3"/>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Tree>
    <p:extLst>
      <p:ext uri="{BB962C8B-B14F-4D97-AF65-F5344CB8AC3E}">
        <p14:creationId xmlns:p14="http://schemas.microsoft.com/office/powerpoint/2010/main" val="1955300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Landing Slid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54AC5AB-9D5A-4E12-952B-CAA102317B4D}"/>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65" b="0" i="0" baseline="0">
              <a:solidFill>
                <a:schemeClr val="tx1"/>
              </a:solidFill>
              <a:latin typeface="Franklin Gothic Demi Cond" panose="020B0706030402020204" pitchFamily="34" charset="0"/>
              <a:ea typeface="+mj-ea"/>
              <a:cs typeface="Calibri" panose="020F0502020204030204" pitchFamily="34" charset="0"/>
              <a:sym typeface="Franklin Gothic Demi Cond" panose="020B0706030402020204" pitchFamily="34" charset="0"/>
            </a:endParaRPr>
          </a:p>
        </p:txBody>
      </p:sp>
      <p:sp>
        <p:nvSpPr>
          <p:cNvPr id="5" name="doc id" hidden="1"/>
          <p:cNvSpPr txBox="1">
            <a:spLocks noChangeArrowheads="1"/>
          </p:cNvSpPr>
          <p:nvPr/>
        </p:nvSpPr>
        <p:spPr bwMode="auto">
          <a:xfrm>
            <a:off x="11487911"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r" defTabSz="932962" rtl="0" eaLnBrk="1" fontAlgn="base" latinLnBrk="0" hangingPunct="1">
              <a:lnSpc>
                <a:spcPct val="100000"/>
              </a:lnSpc>
              <a:spcBef>
                <a:spcPct val="0"/>
              </a:spcBef>
              <a:spcAft>
                <a:spcPct val="0"/>
              </a:spcAft>
              <a:buClrTx/>
              <a:buSzTx/>
              <a:buFontTx/>
              <a:buNone/>
              <a:tabLst/>
              <a:defRPr/>
            </a:pPr>
            <a:endParaRPr kumimoji="0" lang="en-US" sz="1089" b="0" i="0" u="none" strike="noStrike" kern="1200" cap="none" spc="0" normalizeH="0" baseline="0" noProof="0">
              <a:ln>
                <a:noFill/>
              </a:ln>
              <a:solidFill>
                <a:srgbClr val="FFFFFF"/>
              </a:solidFill>
              <a:effectLst/>
              <a:uLnTx/>
              <a:uFillTx/>
              <a:latin typeface="Arial"/>
              <a:ea typeface="+mn-ea"/>
              <a:cs typeface="+mn-cs"/>
            </a:endParaRPr>
          </a:p>
        </p:txBody>
      </p:sp>
      <p:sp>
        <p:nvSpPr>
          <p:cNvPr id="57" name="Document type" hidden="1"/>
          <p:cNvSpPr txBox="1">
            <a:spLocks noChangeArrowheads="1"/>
          </p:cNvSpPr>
          <p:nvPr/>
        </p:nvSpPr>
        <p:spPr bwMode="gray">
          <a:xfrm>
            <a:off x="3085967" y="3652560"/>
            <a:ext cx="8478152"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0" marR="0" lvl="0" indent="0" algn="l" defTabSz="932962" rtl="0" eaLnBrk="1" fontAlgn="base" latinLnBrk="0" hangingPunct="1">
              <a:lnSpc>
                <a:spcPct val="100000"/>
              </a:lnSpc>
              <a:spcBef>
                <a:spcPct val="0"/>
              </a:spcBef>
              <a:spcAft>
                <a:spcPct val="0"/>
              </a:spcAft>
              <a:buClrTx/>
              <a:buSzTx/>
              <a:buFontTx/>
              <a:buNone/>
              <a:tabLst/>
              <a:defRPr/>
            </a:pPr>
            <a:r>
              <a:rPr kumimoji="0" lang="en-US" sz="1428" b="0" i="0" u="none" strike="noStrike" kern="1200" cap="none" spc="0" normalizeH="0" baseline="0" noProof="0">
                <a:ln>
                  <a:noFill/>
                </a:ln>
                <a:solidFill>
                  <a:srgbClr val="FFFFFF"/>
                </a:solidFill>
                <a:effectLst/>
                <a:uLnTx/>
                <a:uFillTx/>
                <a:latin typeface="Arial"/>
                <a:ea typeface="+mn-ea"/>
                <a:cs typeface="+mn-cs"/>
              </a:rPr>
              <a:t>Document type | Date</a:t>
            </a:r>
          </a:p>
        </p:txBody>
      </p:sp>
      <p:sp>
        <p:nvSpPr>
          <p:cNvPr id="26" name="Disclaimer-English (United States)" hidden="1"/>
          <p:cNvSpPr>
            <a:spLocks noChangeArrowheads="1"/>
          </p:cNvSpPr>
          <p:nvPr/>
        </p:nvSpPr>
        <p:spPr bwMode="black">
          <a:xfrm>
            <a:off x="2837961" y="6381112"/>
            <a:ext cx="5224600" cy="38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CONFIDENTIAL AND PROPRIETARY</a:t>
            </a:r>
          </a:p>
          <a:p>
            <a:pPr marL="0" marR="0" lvl="0" indent="0" algn="l" defTabSz="1094990" rtl="0" eaLnBrk="0" fontAlgn="base" latinLnBrk="0" hangingPunct="0">
              <a:lnSpc>
                <a:spcPct val="100000"/>
              </a:lnSpc>
              <a:spcBef>
                <a:spcPct val="0"/>
              </a:spcBef>
              <a:spcAft>
                <a:spcPct val="0"/>
              </a:spcAft>
              <a:buClrTx/>
              <a:buSzTx/>
              <a:buFontTx/>
              <a:buNone/>
              <a:tabLst/>
              <a:defRPr/>
            </a:pPr>
            <a:r>
              <a:rPr kumimoji="0" lang="en-US" sz="816" b="0" i="0" u="none" strike="noStrike" kern="1200" cap="none" spc="0" normalizeH="0" baseline="0" noProof="0">
                <a:ln>
                  <a:noFill/>
                </a:ln>
                <a:solidFill>
                  <a:srgbClr val="FFFFFF"/>
                </a:solidFill>
                <a:effectLst/>
                <a:uLnTx/>
                <a:uFillTx/>
                <a:latin typeface="Arial"/>
                <a:ea typeface="+mn-ea"/>
                <a:cs typeface="+mn-cs"/>
              </a:rPr>
              <a:t>Any use of this material without specific permission of McKinsey &amp; Company is strictly prohibited</a:t>
            </a:r>
          </a:p>
        </p:txBody>
      </p:sp>
      <p:sp>
        <p:nvSpPr>
          <p:cNvPr id="11" name="Title 10">
            <a:extLst>
              <a:ext uri="{FF2B5EF4-FFF2-40B4-BE49-F238E27FC236}">
                <a16:creationId xmlns:a16="http://schemas.microsoft.com/office/drawing/2014/main" id="{9D6C37E6-066A-43B8-BCBB-885C4C9BD9EC}"/>
              </a:ext>
            </a:extLst>
          </p:cNvPr>
          <p:cNvSpPr>
            <a:spLocks noGrp="1"/>
          </p:cNvSpPr>
          <p:nvPr>
            <p:ph type="title" hasCustomPrompt="1"/>
          </p:nvPr>
        </p:nvSpPr>
        <p:spPr>
          <a:xfrm>
            <a:off x="1394557" y="2926556"/>
            <a:ext cx="4232984" cy="1004890"/>
          </a:xfrm>
        </p:spPr>
        <p:txBody>
          <a:bodyPr wrap="square" anchor="ctr">
            <a:spAutoFit/>
          </a:bodyPr>
          <a:lstStyle>
            <a:lvl1pPr>
              <a:defRPr sz="3265" b="0">
                <a:solidFill>
                  <a:schemeClr val="bg1"/>
                </a:solidFill>
                <a:latin typeface="Franklin Gothic Demi Cond" panose="020B0706030402020204" pitchFamily="34" charset="0"/>
              </a:defRPr>
            </a:lvl1pPr>
          </a:lstStyle>
          <a:p>
            <a:r>
              <a:rPr lang="en-US"/>
              <a:t>CLICK TO EDIT MASTER TITLE STYLE</a:t>
            </a:r>
          </a:p>
        </p:txBody>
      </p:sp>
      <p:pic>
        <p:nvPicPr>
          <p:cNvPr id="13" name="Picture 5" descr="Choose New Jersey, Inc. logo">
            <a:extLst>
              <a:ext uri="{FF2B5EF4-FFF2-40B4-BE49-F238E27FC236}">
                <a16:creationId xmlns:a16="http://schemas.microsoft.com/office/drawing/2014/main" id="{8DBEC818-33F3-42A2-96BC-921F16CD9A65}"/>
              </a:ext>
            </a:extLst>
          </p:cNvPr>
          <p:cNvPicPr>
            <a:picLocks noChangeAspect="1" noChangeArrowheads="1"/>
          </p:cNvPicPr>
          <p:nvPr/>
        </p:nvPicPr>
        <p:blipFill>
          <a:blip r:embed="rId6" cstate="screen">
            <a:biLevel thresh="25000"/>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Triangle 14">
            <a:extLst>
              <a:ext uri="{FF2B5EF4-FFF2-40B4-BE49-F238E27FC236}">
                <a16:creationId xmlns:a16="http://schemas.microsoft.com/office/drawing/2014/main" id="{3BA80537-E1FD-43A7-B1F7-B96B274FF2EA}"/>
              </a:ext>
            </a:extLst>
          </p:cNvPr>
          <p:cNvSpPr/>
          <p:nvPr/>
        </p:nvSpPr>
        <p:spPr>
          <a:xfrm rot="13500000">
            <a:off x="-865672" y="2563315"/>
            <a:ext cx="1731346" cy="1731371"/>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4" name="Picture 3">
            <a:extLst>
              <a:ext uri="{FF2B5EF4-FFF2-40B4-BE49-F238E27FC236}">
                <a16:creationId xmlns:a16="http://schemas.microsoft.com/office/drawing/2014/main" id="{1E57166B-24F5-4204-9224-B066CC9B56B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1239306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170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1705"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170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1706" y="445532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75117"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117"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117"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2" name="Rectangle 7">
            <a:extLst>
              <a:ext uri="{FF2B5EF4-FFF2-40B4-BE49-F238E27FC236}">
                <a16:creationId xmlns:a16="http://schemas.microsoft.com/office/drawing/2014/main" id="{C0EB6623-AF71-4D1F-AA05-64CFEE3B6E36}"/>
              </a:ext>
            </a:extLst>
          </p:cNvPr>
          <p:cNvSpPr/>
          <p:nvPr userDrawn="1"/>
        </p:nvSpPr>
        <p:spPr>
          <a:xfrm flipV="1">
            <a:off x="-11705" y="499857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275117"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275117" y="4488366"/>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Title 1">
            <a:extLst>
              <a:ext uri="{FF2B5EF4-FFF2-40B4-BE49-F238E27FC236}">
                <a16:creationId xmlns:a16="http://schemas.microsoft.com/office/drawing/2014/main" id="{25422207-1922-4D42-8D39-A4E914A79D12}"/>
              </a:ext>
            </a:extLst>
          </p:cNvPr>
          <p:cNvSpPr>
            <a:spLocks noGrp="1"/>
          </p:cNvSpPr>
          <p:nvPr>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1" name="Text Placeholder 29">
            <a:extLst>
              <a:ext uri="{FF2B5EF4-FFF2-40B4-BE49-F238E27FC236}">
                <a16:creationId xmlns:a16="http://schemas.microsoft.com/office/drawing/2014/main" id="{6F4EB799-C0E5-4F4B-BDD9-05D3629D8561}"/>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015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1508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5085"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5085" y="553426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508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5086" y="4985157"/>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26" name="Straight Connector 25">
            <a:extLst>
              <a:ext uri="{FF2B5EF4-FFF2-40B4-BE49-F238E27FC236}">
                <a16:creationId xmlns:a16="http://schemas.microsoft.com/office/drawing/2014/main" id="{8E4B6B5B-86BA-46F6-8F4B-81D2E4E6EDE3}"/>
              </a:ext>
            </a:extLst>
          </p:cNvPr>
          <p:cNvCxnSpPr>
            <a:cxnSpLocks/>
          </p:cNvCxnSpPr>
          <p:nvPr userDrawn="1"/>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7" name="Title 1">
            <a:extLst>
              <a:ext uri="{FF2B5EF4-FFF2-40B4-BE49-F238E27FC236}">
                <a16:creationId xmlns:a16="http://schemas.microsoft.com/office/drawing/2014/main" id="{4F4B5514-05F5-4423-BF82-EDE7A4D7ADB4}"/>
              </a:ext>
            </a:extLst>
          </p:cNvPr>
          <p:cNvSpPr>
            <a:spLocks noGrp="1"/>
          </p:cNvSpPr>
          <p:nvPr>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29" name="Text Placeholder 29">
            <a:extLst>
              <a:ext uri="{FF2B5EF4-FFF2-40B4-BE49-F238E27FC236}">
                <a16:creationId xmlns:a16="http://schemas.microsoft.com/office/drawing/2014/main" id="{443124A8-B4E5-4E0F-A644-9773D3F2677B}"/>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6945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334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77ED9E7B-B5D0-4F38-A786-CBEA39B34E7C}"/>
              </a:ext>
            </a:extLst>
          </p:cNvPr>
          <p:cNvSpPr/>
          <p:nvPr userDrawn="1"/>
        </p:nvSpPr>
        <p:spPr>
          <a:xfrm flipV="1">
            <a:off x="-3341" y="5530070"/>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283482" y="5588448"/>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3340" y="4985159"/>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283482"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D0FDB38-E1A5-48AC-8D75-FF5056E92455}"/>
              </a:ext>
            </a:extLst>
          </p:cNvPr>
          <p:cNvCxnSpPr>
            <a:cxnSpLocks/>
          </p:cNvCxnSpPr>
          <p:nvPr userDrawn="1"/>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3" name="Title 1">
            <a:extLst>
              <a:ext uri="{FF2B5EF4-FFF2-40B4-BE49-F238E27FC236}">
                <a16:creationId xmlns:a16="http://schemas.microsoft.com/office/drawing/2014/main" id="{3027D4BF-EC30-4344-9632-AEAD499D9171}"/>
              </a:ext>
            </a:extLst>
          </p:cNvPr>
          <p:cNvSpPr>
            <a:spLocks noGrp="1"/>
          </p:cNvSpPr>
          <p:nvPr>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5" name="Text Placeholder 29">
            <a:extLst>
              <a:ext uri="{FF2B5EF4-FFF2-40B4-BE49-F238E27FC236}">
                <a16:creationId xmlns:a16="http://schemas.microsoft.com/office/drawing/2014/main" id="{95276F54-6C79-428E-9601-CF06A68D7A77}"/>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22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211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3340" y="5535655"/>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pic>
        <p:nvPicPr>
          <p:cNvPr id="28" name="Picture 27">
            <a:extLst>
              <a:ext uri="{FF2B5EF4-FFF2-40B4-BE49-F238E27FC236}">
                <a16:creationId xmlns:a16="http://schemas.microsoft.com/office/drawing/2014/main" id="{461FC87F-C8F2-46FF-BB57-EEFE22355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98" y="-226969"/>
            <a:ext cx="2862933" cy="2914264"/>
          </a:xfrm>
          <a:prstGeom prst="rect">
            <a:avLst/>
          </a:prstGeom>
        </p:spPr>
      </p:pic>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7056"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7056" y="448581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7056" y="55808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3A3F3237-350C-4E2E-9FD2-7F57DDAAB38B}"/>
              </a:ext>
            </a:extLst>
          </p:cNvPr>
          <p:cNvSpPr/>
          <p:nvPr userDrawn="1"/>
        </p:nvSpPr>
        <p:spPr>
          <a:xfrm flipV="1">
            <a:off x="-3341" y="6082426"/>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287056" y="6128294"/>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3340" y="498888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287056" y="5033309"/>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29" name="Straight Connector 28">
            <a:extLst>
              <a:ext uri="{FF2B5EF4-FFF2-40B4-BE49-F238E27FC236}">
                <a16:creationId xmlns:a16="http://schemas.microsoft.com/office/drawing/2014/main" id="{03CB7914-C890-41FE-9D3B-B00B6C26D325}"/>
              </a:ext>
            </a:extLst>
          </p:cNvPr>
          <p:cNvCxnSpPr>
            <a:cxnSpLocks/>
          </p:cNvCxnSpPr>
          <p:nvPr userDrawn="1"/>
        </p:nvCxnSpPr>
        <p:spPr>
          <a:xfrm flipH="1">
            <a:off x="2420142"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1" name="Title 1">
            <a:extLst>
              <a:ext uri="{FF2B5EF4-FFF2-40B4-BE49-F238E27FC236}">
                <a16:creationId xmlns:a16="http://schemas.microsoft.com/office/drawing/2014/main" id="{920DBC6D-F3E3-4B92-B3CA-7FDD369499C0}"/>
              </a:ext>
            </a:extLst>
          </p:cNvPr>
          <p:cNvSpPr>
            <a:spLocks noGrp="1"/>
          </p:cNvSpPr>
          <p:nvPr>
            <p:ph type="title"/>
          </p:nvPr>
        </p:nvSpPr>
        <p:spPr>
          <a:xfrm>
            <a:off x="2420141" y="548006"/>
            <a:ext cx="7832569" cy="800734"/>
          </a:xfrm>
        </p:spPr>
        <p:txBody>
          <a:bodyPr>
            <a:noAutofit/>
          </a:bodyPr>
          <a:lstStyle>
            <a:lvl1pPr>
              <a:defRPr sz="4000">
                <a:latin typeface="+mn-lt"/>
              </a:defRPr>
            </a:lvl1pPr>
          </a:lstStyle>
          <a:p>
            <a:r>
              <a:rPr lang="en-US"/>
              <a:t>Click to edit Master title style</a:t>
            </a:r>
          </a:p>
        </p:txBody>
      </p:sp>
      <p:sp>
        <p:nvSpPr>
          <p:cNvPr id="32" name="Text Placeholder 29">
            <a:extLst>
              <a:ext uri="{FF2B5EF4-FFF2-40B4-BE49-F238E27FC236}">
                <a16:creationId xmlns:a16="http://schemas.microsoft.com/office/drawing/2014/main" id="{FBAEE53C-493B-4000-8A75-BE580BCCA4FC}"/>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247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54E0E1B-F167-45D3-9A6B-6BF9A6B5C99A}"/>
              </a:ext>
            </a:extLst>
          </p:cNvPr>
          <p:cNvSpPr>
            <a:spLocks noGrp="1"/>
          </p:cNvSpPr>
          <p:nvPr>
            <p:ph type="pic" sz="quarter" idx="40"/>
          </p:nvPr>
        </p:nvSpPr>
        <p:spPr>
          <a:xfrm>
            <a:off x="2035176" y="-15873"/>
            <a:ext cx="10156825" cy="6900864"/>
          </a:xfrm>
        </p:spPr>
        <p:txBody>
          <a:bodyPr/>
          <a:lstStyle/>
          <a:p>
            <a:endParaRPr lang="en-US"/>
          </a:p>
        </p:txBody>
      </p:sp>
      <p:sp>
        <p:nvSpPr>
          <p:cNvPr id="22" name="Rectangle 21">
            <a:extLst>
              <a:ext uri="{FF2B5EF4-FFF2-40B4-BE49-F238E27FC236}">
                <a16:creationId xmlns:a16="http://schemas.microsoft.com/office/drawing/2014/main" id="{5DFD53CF-E459-440A-87AD-B995065D52EF}"/>
              </a:ext>
            </a:extLst>
          </p:cNvPr>
          <p:cNvSpPr/>
          <p:nvPr userDrawn="1"/>
        </p:nvSpPr>
        <p:spPr>
          <a:xfrm>
            <a:off x="29338" y="2742"/>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3" name="Rectangle: Single Corner Snipped 22">
            <a:extLst>
              <a:ext uri="{FF2B5EF4-FFF2-40B4-BE49-F238E27FC236}">
                <a16:creationId xmlns:a16="http://schemas.microsoft.com/office/drawing/2014/main" id="{D1C5C806-181A-453D-B644-6ADAEED7F171}"/>
              </a:ext>
            </a:extLst>
          </p:cNvPr>
          <p:cNvSpPr/>
          <p:nvPr userDrawn="1"/>
        </p:nvSpPr>
        <p:spPr>
          <a:xfrm>
            <a:off x="1801862" y="1660622"/>
            <a:ext cx="10419476"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0960" y="445984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096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096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75862" y="4493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86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862" y="55901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AABECC37-57A0-411A-B0B8-8778356D09EA}"/>
              </a:ext>
            </a:extLst>
          </p:cNvPr>
          <p:cNvSpPr/>
          <p:nvPr userDrawn="1"/>
        </p:nvSpPr>
        <p:spPr>
          <a:xfrm flipV="1">
            <a:off x="-10961" y="389906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B98E9BF6-5204-4133-B414-556E8BE9EA86}"/>
              </a:ext>
            </a:extLst>
          </p:cNvPr>
          <p:cNvSpPr>
            <a:spLocks noGrp="1"/>
          </p:cNvSpPr>
          <p:nvPr>
            <p:ph type="body" sz="quarter" idx="23" hasCustomPrompt="1"/>
          </p:nvPr>
        </p:nvSpPr>
        <p:spPr>
          <a:xfrm>
            <a:off x="275862" y="394493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921E2046-5BA7-493A-A308-B6E8FC3A46E1}"/>
              </a:ext>
            </a:extLst>
          </p:cNvPr>
          <p:cNvSpPr/>
          <p:nvPr userDrawn="1"/>
        </p:nvSpPr>
        <p:spPr>
          <a:xfrm flipV="1">
            <a:off x="-10960" y="4989434"/>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C4101E70-D351-40B4-A2D6-0DD6B91839A6}"/>
              </a:ext>
            </a:extLst>
          </p:cNvPr>
          <p:cNvSpPr>
            <a:spLocks noGrp="1"/>
          </p:cNvSpPr>
          <p:nvPr>
            <p:ph type="body" sz="quarter" idx="24" hasCustomPrompt="1"/>
          </p:nvPr>
        </p:nvSpPr>
        <p:spPr>
          <a:xfrm>
            <a:off x="275862" y="5041713"/>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35" name="Straight Connector 34">
            <a:extLst>
              <a:ext uri="{FF2B5EF4-FFF2-40B4-BE49-F238E27FC236}">
                <a16:creationId xmlns:a16="http://schemas.microsoft.com/office/drawing/2014/main" id="{85F289F5-5E2B-4017-B6EE-AC81B6C2ED33}"/>
              </a:ext>
            </a:extLst>
          </p:cNvPr>
          <p:cNvCxnSpPr/>
          <p:nvPr/>
        </p:nvCxnSpPr>
        <p:spPr>
          <a:xfrm>
            <a:off x="266077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9" name="Title 2">
            <a:extLst>
              <a:ext uri="{FF2B5EF4-FFF2-40B4-BE49-F238E27FC236}">
                <a16:creationId xmlns:a16="http://schemas.microsoft.com/office/drawing/2014/main" id="{0B05BC5B-0BD7-47E2-ADE2-AF3B6247E120}"/>
              </a:ext>
            </a:extLst>
          </p:cNvPr>
          <p:cNvSpPr>
            <a:spLocks noGrp="1"/>
          </p:cNvSpPr>
          <p:nvPr userDrawn="1">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70" name="Text Placeholder 6">
            <a:extLst>
              <a:ext uri="{FF2B5EF4-FFF2-40B4-BE49-F238E27FC236}">
                <a16:creationId xmlns:a16="http://schemas.microsoft.com/office/drawing/2014/main" id="{EE6F083A-08DC-4EF9-A860-B42614FC6890}"/>
              </a:ext>
            </a:extLst>
          </p:cNvPr>
          <p:cNvSpPr>
            <a:spLocks noGrp="1"/>
          </p:cNvSpPr>
          <p:nvPr>
            <p:ph type="body" sz="quarter" idx="26"/>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1" name="Text Placeholder 4">
            <a:extLst>
              <a:ext uri="{FF2B5EF4-FFF2-40B4-BE49-F238E27FC236}">
                <a16:creationId xmlns:a16="http://schemas.microsoft.com/office/drawing/2014/main" id="{B555FDDF-669D-4525-81D5-380F44F72719}"/>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4" name="Straight Connector 73">
            <a:extLst>
              <a:ext uri="{FF2B5EF4-FFF2-40B4-BE49-F238E27FC236}">
                <a16:creationId xmlns:a16="http://schemas.microsoft.com/office/drawing/2014/main" id="{E554E57C-3FD8-43C0-A804-66C7AB67DB5B}"/>
              </a:ext>
            </a:extLst>
          </p:cNvPr>
          <p:cNvCxnSpPr/>
          <p:nvPr userDrawn="1"/>
        </p:nvCxnSpPr>
        <p:spPr>
          <a:xfrm>
            <a:off x="443892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5" name="Text Placeholder 6">
            <a:extLst>
              <a:ext uri="{FF2B5EF4-FFF2-40B4-BE49-F238E27FC236}">
                <a16:creationId xmlns:a16="http://schemas.microsoft.com/office/drawing/2014/main" id="{A74C89D4-94C0-46FA-9D3C-A2BC6DCCA2BC}"/>
              </a:ext>
            </a:extLst>
          </p:cNvPr>
          <p:cNvSpPr>
            <a:spLocks noGrp="1"/>
          </p:cNvSpPr>
          <p:nvPr>
            <p:ph type="body" sz="quarter" idx="27"/>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6" name="Text Placeholder 4">
            <a:extLst>
              <a:ext uri="{FF2B5EF4-FFF2-40B4-BE49-F238E27FC236}">
                <a16:creationId xmlns:a16="http://schemas.microsoft.com/office/drawing/2014/main" id="{26E5DF5E-6606-49F9-96A8-042491382C78}"/>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7" name="Straight Connector 76">
            <a:extLst>
              <a:ext uri="{FF2B5EF4-FFF2-40B4-BE49-F238E27FC236}">
                <a16:creationId xmlns:a16="http://schemas.microsoft.com/office/drawing/2014/main" id="{08BBD0CD-51AB-4E5E-82B1-8E449FD2ED45}"/>
              </a:ext>
            </a:extLst>
          </p:cNvPr>
          <p:cNvCxnSpPr/>
          <p:nvPr userDrawn="1"/>
        </p:nvCxnSpPr>
        <p:spPr>
          <a:xfrm>
            <a:off x="621706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8" name="Text Placeholder 6">
            <a:extLst>
              <a:ext uri="{FF2B5EF4-FFF2-40B4-BE49-F238E27FC236}">
                <a16:creationId xmlns:a16="http://schemas.microsoft.com/office/drawing/2014/main" id="{4DBAAF61-0D11-461D-9D92-878941017602}"/>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9" name="Text Placeholder 4">
            <a:extLst>
              <a:ext uri="{FF2B5EF4-FFF2-40B4-BE49-F238E27FC236}">
                <a16:creationId xmlns:a16="http://schemas.microsoft.com/office/drawing/2014/main" id="{AB48BA21-0DBD-4460-9A9E-B03544077646}"/>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80" name="Straight Connector 79">
            <a:extLst>
              <a:ext uri="{FF2B5EF4-FFF2-40B4-BE49-F238E27FC236}">
                <a16:creationId xmlns:a16="http://schemas.microsoft.com/office/drawing/2014/main" id="{8947D154-3162-4162-999D-AC4E66129118}"/>
              </a:ext>
            </a:extLst>
          </p:cNvPr>
          <p:cNvCxnSpPr/>
          <p:nvPr userDrawn="1"/>
        </p:nvCxnSpPr>
        <p:spPr>
          <a:xfrm>
            <a:off x="799521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1" name="Text Placeholder 6">
            <a:extLst>
              <a:ext uri="{FF2B5EF4-FFF2-40B4-BE49-F238E27FC236}">
                <a16:creationId xmlns:a16="http://schemas.microsoft.com/office/drawing/2014/main" id="{E1D86DC7-C12C-4199-99CD-0BE3B318014B}"/>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82" name="Text Placeholder 4">
            <a:extLst>
              <a:ext uri="{FF2B5EF4-FFF2-40B4-BE49-F238E27FC236}">
                <a16:creationId xmlns:a16="http://schemas.microsoft.com/office/drawing/2014/main" id="{0F50986B-D56A-4E53-9021-1B493F106045}"/>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83" name="Straight Connector 82">
            <a:extLst>
              <a:ext uri="{FF2B5EF4-FFF2-40B4-BE49-F238E27FC236}">
                <a16:creationId xmlns:a16="http://schemas.microsoft.com/office/drawing/2014/main" id="{3EFF5CAE-C9A0-4728-B306-CF27E5BD03B2}"/>
              </a:ext>
            </a:extLst>
          </p:cNvPr>
          <p:cNvCxnSpPr/>
          <p:nvPr userDrawn="1"/>
        </p:nvCxnSpPr>
        <p:spPr>
          <a:xfrm>
            <a:off x="9773358"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4" name="Text Placeholder 6">
            <a:extLst>
              <a:ext uri="{FF2B5EF4-FFF2-40B4-BE49-F238E27FC236}">
                <a16:creationId xmlns:a16="http://schemas.microsoft.com/office/drawing/2014/main" id="{499A2AD8-5D49-4598-836A-B0EF5B4AD4B7}"/>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85" name="Text Placeholder 4">
            <a:extLst>
              <a:ext uri="{FF2B5EF4-FFF2-40B4-BE49-F238E27FC236}">
                <a16:creationId xmlns:a16="http://schemas.microsoft.com/office/drawing/2014/main" id="{43B64440-97B2-441D-964B-95E8BDD50ED6}"/>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27275360-7FAC-40C3-93F2-94DBB254DF29}"/>
              </a:ext>
            </a:extLst>
          </p:cNvPr>
          <p:cNvSpPr>
            <a:spLocks noGrp="1"/>
          </p:cNvSpPr>
          <p:nvPr>
            <p:ph sz="quarter" idx="35"/>
          </p:nvPr>
        </p:nvSpPr>
        <p:spPr>
          <a:xfrm>
            <a:off x="2584450" y="2006352"/>
            <a:ext cx="1371600" cy="1212851"/>
          </a:xfrm>
        </p:spPr>
        <p:txBody>
          <a:bodyPr/>
          <a:lstStyle/>
          <a:p>
            <a:pPr lvl="0"/>
            <a:endParaRPr lang="en-US"/>
          </a:p>
        </p:txBody>
      </p:sp>
      <p:sp>
        <p:nvSpPr>
          <p:cNvPr id="86" name="Content Placeholder 8">
            <a:extLst>
              <a:ext uri="{FF2B5EF4-FFF2-40B4-BE49-F238E27FC236}">
                <a16:creationId xmlns:a16="http://schemas.microsoft.com/office/drawing/2014/main" id="{5766E708-CC2D-45FA-BB2E-2829E6413C55}"/>
              </a:ext>
            </a:extLst>
          </p:cNvPr>
          <p:cNvSpPr>
            <a:spLocks noGrp="1"/>
          </p:cNvSpPr>
          <p:nvPr>
            <p:ph sz="quarter" idx="36"/>
          </p:nvPr>
        </p:nvSpPr>
        <p:spPr>
          <a:xfrm>
            <a:off x="4360609" y="2006352"/>
            <a:ext cx="1371600" cy="1212851"/>
          </a:xfrm>
        </p:spPr>
        <p:txBody>
          <a:bodyPr/>
          <a:lstStyle/>
          <a:p>
            <a:pPr lvl="0"/>
            <a:endParaRPr lang="en-US"/>
          </a:p>
        </p:txBody>
      </p:sp>
      <p:sp>
        <p:nvSpPr>
          <p:cNvPr id="87" name="Content Placeholder 8">
            <a:extLst>
              <a:ext uri="{FF2B5EF4-FFF2-40B4-BE49-F238E27FC236}">
                <a16:creationId xmlns:a16="http://schemas.microsoft.com/office/drawing/2014/main" id="{301FB4BD-A415-4070-9490-CFC76DD76596}"/>
              </a:ext>
            </a:extLst>
          </p:cNvPr>
          <p:cNvSpPr>
            <a:spLocks noGrp="1"/>
          </p:cNvSpPr>
          <p:nvPr>
            <p:ph sz="quarter" idx="37"/>
          </p:nvPr>
        </p:nvSpPr>
        <p:spPr>
          <a:xfrm>
            <a:off x="6136768" y="2006352"/>
            <a:ext cx="1371600" cy="1212851"/>
          </a:xfrm>
        </p:spPr>
        <p:txBody>
          <a:bodyPr/>
          <a:lstStyle/>
          <a:p>
            <a:pPr lvl="0"/>
            <a:endParaRPr lang="en-US"/>
          </a:p>
        </p:txBody>
      </p:sp>
      <p:sp>
        <p:nvSpPr>
          <p:cNvPr id="88" name="Content Placeholder 8">
            <a:extLst>
              <a:ext uri="{FF2B5EF4-FFF2-40B4-BE49-F238E27FC236}">
                <a16:creationId xmlns:a16="http://schemas.microsoft.com/office/drawing/2014/main" id="{87D239FA-01B8-4257-BA86-4505E3D0A151}"/>
              </a:ext>
            </a:extLst>
          </p:cNvPr>
          <p:cNvSpPr>
            <a:spLocks noGrp="1"/>
          </p:cNvSpPr>
          <p:nvPr>
            <p:ph sz="quarter" idx="38"/>
          </p:nvPr>
        </p:nvSpPr>
        <p:spPr>
          <a:xfrm>
            <a:off x="7912928" y="2006352"/>
            <a:ext cx="1371600" cy="1212851"/>
          </a:xfrm>
        </p:spPr>
        <p:txBody>
          <a:bodyPr/>
          <a:lstStyle/>
          <a:p>
            <a:pPr lvl="0"/>
            <a:endParaRPr lang="en-US"/>
          </a:p>
        </p:txBody>
      </p:sp>
      <p:sp>
        <p:nvSpPr>
          <p:cNvPr id="89" name="Content Placeholder 8">
            <a:extLst>
              <a:ext uri="{FF2B5EF4-FFF2-40B4-BE49-F238E27FC236}">
                <a16:creationId xmlns:a16="http://schemas.microsoft.com/office/drawing/2014/main" id="{FE993539-1E45-4A59-AF4C-2206022509DC}"/>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1741967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99D9F074-5FA9-4A43-8DBD-0823DBCE3E7F}"/>
              </a:ext>
            </a:extLst>
          </p:cNvPr>
          <p:cNvSpPr/>
          <p:nvPr userDrawn="1"/>
        </p:nvSpPr>
        <p:spPr>
          <a:xfrm>
            <a:off x="40768" y="2742"/>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56" name="Picture Placeholder 10">
            <a:extLst>
              <a:ext uri="{FF2B5EF4-FFF2-40B4-BE49-F238E27FC236}">
                <a16:creationId xmlns:a16="http://schemas.microsoft.com/office/drawing/2014/main" id="{20BB51CE-E898-459C-9C17-B9F5B6AEB1A3}"/>
              </a:ext>
            </a:extLst>
          </p:cNvPr>
          <p:cNvSpPr>
            <a:spLocks noGrp="1"/>
          </p:cNvSpPr>
          <p:nvPr>
            <p:ph type="pic" sz="quarter" idx="40"/>
          </p:nvPr>
        </p:nvSpPr>
        <p:spPr>
          <a:xfrm>
            <a:off x="2023746" y="-27303"/>
            <a:ext cx="10156825" cy="6900864"/>
          </a:xfrm>
        </p:spPr>
        <p:txBody>
          <a:bodyPr/>
          <a:lstStyle/>
          <a:p>
            <a:endParaRPr lang="en-US"/>
          </a:p>
        </p:txBody>
      </p:sp>
      <p:sp>
        <p:nvSpPr>
          <p:cNvPr id="58" name="Rectangle: Single Corner Snipped 57">
            <a:extLst>
              <a:ext uri="{FF2B5EF4-FFF2-40B4-BE49-F238E27FC236}">
                <a16:creationId xmlns:a16="http://schemas.microsoft.com/office/drawing/2014/main" id="{05A7EEF3-25FC-412A-ABF7-BB66E8284324}"/>
              </a:ext>
            </a:extLst>
          </p:cNvPr>
          <p:cNvSpPr/>
          <p:nvPr userDrawn="1"/>
        </p:nvSpPr>
        <p:spPr>
          <a:xfrm>
            <a:off x="1801862" y="1660622"/>
            <a:ext cx="10390138"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userDrawn="1"/>
        </p:nvSpPr>
        <p:spPr>
          <a:xfrm flipV="1">
            <a:off x="-1170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11705"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170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1706" y="4455329"/>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75117"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75117"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75117"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2" name="Rectangle 7">
            <a:extLst>
              <a:ext uri="{FF2B5EF4-FFF2-40B4-BE49-F238E27FC236}">
                <a16:creationId xmlns:a16="http://schemas.microsoft.com/office/drawing/2014/main" id="{C0EB6623-AF71-4D1F-AA05-64CFEE3B6E36}"/>
              </a:ext>
            </a:extLst>
          </p:cNvPr>
          <p:cNvSpPr/>
          <p:nvPr userDrawn="1"/>
        </p:nvSpPr>
        <p:spPr>
          <a:xfrm flipV="1">
            <a:off x="-11705" y="499857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47" name="Text Placeholder 37">
            <a:extLst>
              <a:ext uri="{FF2B5EF4-FFF2-40B4-BE49-F238E27FC236}">
                <a16:creationId xmlns:a16="http://schemas.microsoft.com/office/drawing/2014/main" id="{FAD064F0-8804-4FBA-938D-C77B31342CD5}"/>
              </a:ext>
            </a:extLst>
          </p:cNvPr>
          <p:cNvSpPr>
            <a:spLocks noGrp="1"/>
          </p:cNvSpPr>
          <p:nvPr>
            <p:ph type="body" sz="quarter" idx="26" hasCustomPrompt="1"/>
          </p:nvPr>
        </p:nvSpPr>
        <p:spPr>
          <a:xfrm>
            <a:off x="275117"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8" name="Text Placeholder 37">
            <a:extLst>
              <a:ext uri="{FF2B5EF4-FFF2-40B4-BE49-F238E27FC236}">
                <a16:creationId xmlns:a16="http://schemas.microsoft.com/office/drawing/2014/main" id="{A91F6FB7-C4FB-454E-BABD-940B48A04550}"/>
              </a:ext>
            </a:extLst>
          </p:cNvPr>
          <p:cNvSpPr>
            <a:spLocks noGrp="1"/>
          </p:cNvSpPr>
          <p:nvPr>
            <p:ph type="body" sz="quarter" idx="27" hasCustomPrompt="1"/>
          </p:nvPr>
        </p:nvSpPr>
        <p:spPr>
          <a:xfrm>
            <a:off x="275117" y="4488366"/>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59" name="Straight Connector 58">
            <a:extLst>
              <a:ext uri="{FF2B5EF4-FFF2-40B4-BE49-F238E27FC236}">
                <a16:creationId xmlns:a16="http://schemas.microsoft.com/office/drawing/2014/main" id="{DAEE0694-1A37-4220-B54E-B21E44F9AEB1}"/>
              </a:ext>
            </a:extLst>
          </p:cNvPr>
          <p:cNvCxnSpPr/>
          <p:nvPr userDrawn="1"/>
        </p:nvCxnSpPr>
        <p:spPr>
          <a:xfrm>
            <a:off x="266077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Title 2">
            <a:extLst>
              <a:ext uri="{FF2B5EF4-FFF2-40B4-BE49-F238E27FC236}">
                <a16:creationId xmlns:a16="http://schemas.microsoft.com/office/drawing/2014/main" id="{3CC9BD94-DE58-4D50-A03F-0852EC93AB41}"/>
              </a:ext>
            </a:extLst>
          </p:cNvPr>
          <p:cNvSpPr>
            <a:spLocks noGrp="1"/>
          </p:cNvSpPr>
          <p:nvPr>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61" name="Text Placeholder 6">
            <a:extLst>
              <a:ext uri="{FF2B5EF4-FFF2-40B4-BE49-F238E27FC236}">
                <a16:creationId xmlns:a16="http://schemas.microsoft.com/office/drawing/2014/main" id="{7F3F4B79-4C86-49C8-95A6-0A82D1EE7E34}"/>
              </a:ext>
            </a:extLst>
          </p:cNvPr>
          <p:cNvSpPr>
            <a:spLocks noGrp="1"/>
          </p:cNvSpPr>
          <p:nvPr>
            <p:ph type="body" sz="quarter" idx="41"/>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62" name="Text Placeholder 4">
            <a:extLst>
              <a:ext uri="{FF2B5EF4-FFF2-40B4-BE49-F238E27FC236}">
                <a16:creationId xmlns:a16="http://schemas.microsoft.com/office/drawing/2014/main" id="{13F78F7F-BEF9-4A8A-90FC-7390E82E6F90}"/>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3" name="Straight Connector 62">
            <a:extLst>
              <a:ext uri="{FF2B5EF4-FFF2-40B4-BE49-F238E27FC236}">
                <a16:creationId xmlns:a16="http://schemas.microsoft.com/office/drawing/2014/main" id="{80B5050C-BFD1-450D-9982-D840B274922F}"/>
              </a:ext>
            </a:extLst>
          </p:cNvPr>
          <p:cNvCxnSpPr/>
          <p:nvPr userDrawn="1"/>
        </p:nvCxnSpPr>
        <p:spPr>
          <a:xfrm>
            <a:off x="443892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 name="Text Placeholder 6">
            <a:extLst>
              <a:ext uri="{FF2B5EF4-FFF2-40B4-BE49-F238E27FC236}">
                <a16:creationId xmlns:a16="http://schemas.microsoft.com/office/drawing/2014/main" id="{14B9B598-FC28-4AD2-AD8A-A5F589C400E3}"/>
              </a:ext>
            </a:extLst>
          </p:cNvPr>
          <p:cNvSpPr>
            <a:spLocks noGrp="1"/>
          </p:cNvSpPr>
          <p:nvPr>
            <p:ph type="body" sz="quarter" idx="42"/>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65" name="Text Placeholder 4">
            <a:extLst>
              <a:ext uri="{FF2B5EF4-FFF2-40B4-BE49-F238E27FC236}">
                <a16:creationId xmlns:a16="http://schemas.microsoft.com/office/drawing/2014/main" id="{9C6C6805-01AB-4B7C-94EF-C513241153DC}"/>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6" name="Straight Connector 65">
            <a:extLst>
              <a:ext uri="{FF2B5EF4-FFF2-40B4-BE49-F238E27FC236}">
                <a16:creationId xmlns:a16="http://schemas.microsoft.com/office/drawing/2014/main" id="{3AD1FC5B-6EC3-4DC8-A210-19B87D5E2ABF}"/>
              </a:ext>
            </a:extLst>
          </p:cNvPr>
          <p:cNvCxnSpPr/>
          <p:nvPr userDrawn="1"/>
        </p:nvCxnSpPr>
        <p:spPr>
          <a:xfrm>
            <a:off x="621706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7" name="Text Placeholder 6">
            <a:extLst>
              <a:ext uri="{FF2B5EF4-FFF2-40B4-BE49-F238E27FC236}">
                <a16:creationId xmlns:a16="http://schemas.microsoft.com/office/drawing/2014/main" id="{29D97CCE-A450-42F9-94CB-E230EC62DFA1}"/>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68" name="Text Placeholder 4">
            <a:extLst>
              <a:ext uri="{FF2B5EF4-FFF2-40B4-BE49-F238E27FC236}">
                <a16:creationId xmlns:a16="http://schemas.microsoft.com/office/drawing/2014/main" id="{37762FFC-3B46-405B-B305-B67270087A5E}"/>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69" name="Straight Connector 68">
            <a:extLst>
              <a:ext uri="{FF2B5EF4-FFF2-40B4-BE49-F238E27FC236}">
                <a16:creationId xmlns:a16="http://schemas.microsoft.com/office/drawing/2014/main" id="{B754F677-691A-496F-877D-EAE2321B4045}"/>
              </a:ext>
            </a:extLst>
          </p:cNvPr>
          <p:cNvCxnSpPr/>
          <p:nvPr userDrawn="1"/>
        </p:nvCxnSpPr>
        <p:spPr>
          <a:xfrm>
            <a:off x="799521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0" name="Text Placeholder 6">
            <a:extLst>
              <a:ext uri="{FF2B5EF4-FFF2-40B4-BE49-F238E27FC236}">
                <a16:creationId xmlns:a16="http://schemas.microsoft.com/office/drawing/2014/main" id="{4FBEA6F9-53EE-40E1-B614-068B7BB3C781}"/>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1" name="Text Placeholder 4">
            <a:extLst>
              <a:ext uri="{FF2B5EF4-FFF2-40B4-BE49-F238E27FC236}">
                <a16:creationId xmlns:a16="http://schemas.microsoft.com/office/drawing/2014/main" id="{73B9D760-0B09-4516-8F46-F4B6CCFA3DA1}"/>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72" name="Straight Connector 71">
            <a:extLst>
              <a:ext uri="{FF2B5EF4-FFF2-40B4-BE49-F238E27FC236}">
                <a16:creationId xmlns:a16="http://schemas.microsoft.com/office/drawing/2014/main" id="{24AD79E1-7128-49B2-AAD4-29C8054CD089}"/>
              </a:ext>
            </a:extLst>
          </p:cNvPr>
          <p:cNvCxnSpPr/>
          <p:nvPr userDrawn="1"/>
        </p:nvCxnSpPr>
        <p:spPr>
          <a:xfrm>
            <a:off x="9773358"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3" name="Text Placeholder 6">
            <a:extLst>
              <a:ext uri="{FF2B5EF4-FFF2-40B4-BE49-F238E27FC236}">
                <a16:creationId xmlns:a16="http://schemas.microsoft.com/office/drawing/2014/main" id="{7AB9854C-00D6-4432-A5A5-12A9C6AEB2AC}"/>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74" name="Text Placeholder 4">
            <a:extLst>
              <a:ext uri="{FF2B5EF4-FFF2-40B4-BE49-F238E27FC236}">
                <a16:creationId xmlns:a16="http://schemas.microsoft.com/office/drawing/2014/main" id="{375FE3A7-5585-4FAA-851C-0581A487924B}"/>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75" name="Content Placeholder 8">
            <a:extLst>
              <a:ext uri="{FF2B5EF4-FFF2-40B4-BE49-F238E27FC236}">
                <a16:creationId xmlns:a16="http://schemas.microsoft.com/office/drawing/2014/main" id="{BDCE1335-C72D-4455-AF07-E4B88A9FC3F4}"/>
              </a:ext>
            </a:extLst>
          </p:cNvPr>
          <p:cNvSpPr>
            <a:spLocks noGrp="1"/>
          </p:cNvSpPr>
          <p:nvPr>
            <p:ph sz="quarter" idx="35"/>
          </p:nvPr>
        </p:nvSpPr>
        <p:spPr>
          <a:xfrm>
            <a:off x="2584450" y="2006352"/>
            <a:ext cx="1371600" cy="1212851"/>
          </a:xfrm>
        </p:spPr>
        <p:txBody>
          <a:bodyPr/>
          <a:lstStyle/>
          <a:p>
            <a:pPr lvl="0"/>
            <a:endParaRPr lang="en-US"/>
          </a:p>
        </p:txBody>
      </p:sp>
      <p:sp>
        <p:nvSpPr>
          <p:cNvPr id="76" name="Content Placeholder 8">
            <a:extLst>
              <a:ext uri="{FF2B5EF4-FFF2-40B4-BE49-F238E27FC236}">
                <a16:creationId xmlns:a16="http://schemas.microsoft.com/office/drawing/2014/main" id="{AA68FF7A-75FC-4B81-916F-FB3FC06CC937}"/>
              </a:ext>
            </a:extLst>
          </p:cNvPr>
          <p:cNvSpPr>
            <a:spLocks noGrp="1"/>
          </p:cNvSpPr>
          <p:nvPr>
            <p:ph sz="quarter" idx="36"/>
          </p:nvPr>
        </p:nvSpPr>
        <p:spPr>
          <a:xfrm>
            <a:off x="4360609" y="2006352"/>
            <a:ext cx="1371600" cy="1212851"/>
          </a:xfrm>
        </p:spPr>
        <p:txBody>
          <a:bodyPr/>
          <a:lstStyle/>
          <a:p>
            <a:pPr lvl="0"/>
            <a:endParaRPr lang="en-US"/>
          </a:p>
        </p:txBody>
      </p:sp>
      <p:sp>
        <p:nvSpPr>
          <p:cNvPr id="77" name="Content Placeholder 8">
            <a:extLst>
              <a:ext uri="{FF2B5EF4-FFF2-40B4-BE49-F238E27FC236}">
                <a16:creationId xmlns:a16="http://schemas.microsoft.com/office/drawing/2014/main" id="{CEEC785B-F9F4-4E1F-96BD-D131C92846CF}"/>
              </a:ext>
            </a:extLst>
          </p:cNvPr>
          <p:cNvSpPr>
            <a:spLocks noGrp="1"/>
          </p:cNvSpPr>
          <p:nvPr>
            <p:ph sz="quarter" idx="37"/>
          </p:nvPr>
        </p:nvSpPr>
        <p:spPr>
          <a:xfrm>
            <a:off x="6136768" y="2006352"/>
            <a:ext cx="1371600" cy="1212851"/>
          </a:xfrm>
        </p:spPr>
        <p:txBody>
          <a:bodyPr/>
          <a:lstStyle/>
          <a:p>
            <a:pPr lvl="0"/>
            <a:endParaRPr lang="en-US"/>
          </a:p>
        </p:txBody>
      </p:sp>
      <p:sp>
        <p:nvSpPr>
          <p:cNvPr id="78" name="Content Placeholder 8">
            <a:extLst>
              <a:ext uri="{FF2B5EF4-FFF2-40B4-BE49-F238E27FC236}">
                <a16:creationId xmlns:a16="http://schemas.microsoft.com/office/drawing/2014/main" id="{5F1F616B-28BA-4CA4-ABA5-C327F6BF505D}"/>
              </a:ext>
            </a:extLst>
          </p:cNvPr>
          <p:cNvSpPr>
            <a:spLocks noGrp="1"/>
          </p:cNvSpPr>
          <p:nvPr>
            <p:ph sz="quarter" idx="38"/>
          </p:nvPr>
        </p:nvSpPr>
        <p:spPr>
          <a:xfrm>
            <a:off x="7912928" y="2006352"/>
            <a:ext cx="1371600" cy="1212851"/>
          </a:xfrm>
        </p:spPr>
        <p:txBody>
          <a:bodyPr/>
          <a:lstStyle/>
          <a:p>
            <a:pPr lvl="0"/>
            <a:endParaRPr lang="en-US"/>
          </a:p>
        </p:txBody>
      </p:sp>
      <p:sp>
        <p:nvSpPr>
          <p:cNvPr id="79" name="Content Placeholder 8">
            <a:extLst>
              <a:ext uri="{FF2B5EF4-FFF2-40B4-BE49-F238E27FC236}">
                <a16:creationId xmlns:a16="http://schemas.microsoft.com/office/drawing/2014/main" id="{E034E18E-A814-436C-B7F4-6BF5217B4B3A}"/>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1255381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7" name="Picture Placeholder 10">
            <a:extLst>
              <a:ext uri="{FF2B5EF4-FFF2-40B4-BE49-F238E27FC236}">
                <a16:creationId xmlns:a16="http://schemas.microsoft.com/office/drawing/2014/main" id="{3A37354F-5D8F-4122-8D10-71B5BE6F2D69}"/>
              </a:ext>
            </a:extLst>
          </p:cNvPr>
          <p:cNvSpPr>
            <a:spLocks noGrp="1"/>
          </p:cNvSpPr>
          <p:nvPr>
            <p:ph type="pic" sz="quarter" idx="40"/>
          </p:nvPr>
        </p:nvSpPr>
        <p:spPr>
          <a:xfrm>
            <a:off x="2035176" y="-15873"/>
            <a:ext cx="10156825" cy="6900864"/>
          </a:xfrm>
        </p:spPr>
        <p:txBody>
          <a:bodyPr/>
          <a:lstStyle/>
          <a:p>
            <a:endParaRPr lang="en-US"/>
          </a:p>
        </p:txBody>
      </p:sp>
      <p:sp>
        <p:nvSpPr>
          <p:cNvPr id="23" name="Rectangle 22">
            <a:extLst>
              <a:ext uri="{FF2B5EF4-FFF2-40B4-BE49-F238E27FC236}">
                <a16:creationId xmlns:a16="http://schemas.microsoft.com/office/drawing/2014/main" id="{B139CFAE-67C8-49F4-93FA-4CD36AEFF840}"/>
              </a:ext>
            </a:extLst>
          </p:cNvPr>
          <p:cNvSpPr/>
          <p:nvPr userDrawn="1"/>
        </p:nvSpPr>
        <p:spPr>
          <a:xfrm>
            <a:off x="6478" y="-8688"/>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4" name="Rectangle: Single Corner Snipped 23">
            <a:extLst>
              <a:ext uri="{FF2B5EF4-FFF2-40B4-BE49-F238E27FC236}">
                <a16:creationId xmlns:a16="http://schemas.microsoft.com/office/drawing/2014/main" id="{B1D6DFFD-8031-4460-9E9A-B1BC5427B3CD}"/>
              </a:ext>
            </a:extLst>
          </p:cNvPr>
          <p:cNvSpPr/>
          <p:nvPr userDrawn="1"/>
        </p:nvSpPr>
        <p:spPr>
          <a:xfrm>
            <a:off x="1801862" y="1660622"/>
            <a:ext cx="10403093"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15085"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15085"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15085" y="553426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15085"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2" name="Rectangle 7">
            <a:extLst>
              <a:ext uri="{FF2B5EF4-FFF2-40B4-BE49-F238E27FC236}">
                <a16:creationId xmlns:a16="http://schemas.microsoft.com/office/drawing/2014/main" id="{95FF15F2-BD0A-4CF0-BC20-CFE0829E0EA9}"/>
              </a:ext>
            </a:extLst>
          </p:cNvPr>
          <p:cNvSpPr/>
          <p:nvPr/>
        </p:nvSpPr>
        <p:spPr>
          <a:xfrm flipV="1">
            <a:off x="-15086" y="4985157"/>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25" name="Straight Connector 24">
            <a:extLst>
              <a:ext uri="{FF2B5EF4-FFF2-40B4-BE49-F238E27FC236}">
                <a16:creationId xmlns:a16="http://schemas.microsoft.com/office/drawing/2014/main" id="{532CC4A1-3507-4A90-9299-3F3513F1D807}"/>
              </a:ext>
            </a:extLst>
          </p:cNvPr>
          <p:cNvCxnSpPr/>
          <p:nvPr userDrawn="1"/>
        </p:nvCxnSpPr>
        <p:spPr>
          <a:xfrm>
            <a:off x="266077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153137D-71C3-4985-BC25-CCB9039E3BF9}"/>
              </a:ext>
            </a:extLst>
          </p:cNvPr>
          <p:cNvSpPr>
            <a:spLocks noGrp="1"/>
          </p:cNvSpPr>
          <p:nvPr>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1" name="Text Placeholder 6">
            <a:extLst>
              <a:ext uri="{FF2B5EF4-FFF2-40B4-BE49-F238E27FC236}">
                <a16:creationId xmlns:a16="http://schemas.microsoft.com/office/drawing/2014/main" id="{F048CBF5-C11A-417F-B5C6-A8394701C8CF}"/>
              </a:ext>
            </a:extLst>
          </p:cNvPr>
          <p:cNvSpPr>
            <a:spLocks noGrp="1"/>
          </p:cNvSpPr>
          <p:nvPr>
            <p:ph type="body" sz="quarter" idx="26"/>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32" name="Text Placeholder 4">
            <a:extLst>
              <a:ext uri="{FF2B5EF4-FFF2-40B4-BE49-F238E27FC236}">
                <a16:creationId xmlns:a16="http://schemas.microsoft.com/office/drawing/2014/main" id="{F0EDBE4D-7BD4-45C6-BCF3-63A68A235410}"/>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68395F5C-BAD3-4519-A47D-3FE0F94C138F}"/>
              </a:ext>
            </a:extLst>
          </p:cNvPr>
          <p:cNvCxnSpPr/>
          <p:nvPr userDrawn="1"/>
        </p:nvCxnSpPr>
        <p:spPr>
          <a:xfrm>
            <a:off x="443892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Text Placeholder 6">
            <a:extLst>
              <a:ext uri="{FF2B5EF4-FFF2-40B4-BE49-F238E27FC236}">
                <a16:creationId xmlns:a16="http://schemas.microsoft.com/office/drawing/2014/main" id="{2AF8F5D9-27F7-4B0C-A5BB-A29BC4DDECE5}"/>
              </a:ext>
            </a:extLst>
          </p:cNvPr>
          <p:cNvSpPr>
            <a:spLocks noGrp="1"/>
          </p:cNvSpPr>
          <p:nvPr>
            <p:ph type="body" sz="quarter" idx="27"/>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35" name="Text Placeholder 4">
            <a:extLst>
              <a:ext uri="{FF2B5EF4-FFF2-40B4-BE49-F238E27FC236}">
                <a16:creationId xmlns:a16="http://schemas.microsoft.com/office/drawing/2014/main" id="{634E7941-4468-4836-9ACA-3645A86CA624}"/>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6" name="Straight Connector 35">
            <a:extLst>
              <a:ext uri="{FF2B5EF4-FFF2-40B4-BE49-F238E27FC236}">
                <a16:creationId xmlns:a16="http://schemas.microsoft.com/office/drawing/2014/main" id="{B1D008EB-E0E9-4D1A-A417-40231887E98A}"/>
              </a:ext>
            </a:extLst>
          </p:cNvPr>
          <p:cNvCxnSpPr/>
          <p:nvPr userDrawn="1"/>
        </p:nvCxnSpPr>
        <p:spPr>
          <a:xfrm>
            <a:off x="621706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ext Placeholder 6">
            <a:extLst>
              <a:ext uri="{FF2B5EF4-FFF2-40B4-BE49-F238E27FC236}">
                <a16:creationId xmlns:a16="http://schemas.microsoft.com/office/drawing/2014/main" id="{114FB4F8-E3DC-48B6-8728-141A08B6BDD8}"/>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3" name="Text Placeholder 4">
            <a:extLst>
              <a:ext uri="{FF2B5EF4-FFF2-40B4-BE49-F238E27FC236}">
                <a16:creationId xmlns:a16="http://schemas.microsoft.com/office/drawing/2014/main" id="{13CC5275-A35F-4AF2-8146-BFAB3E371A2F}"/>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4" name="Straight Connector 43">
            <a:extLst>
              <a:ext uri="{FF2B5EF4-FFF2-40B4-BE49-F238E27FC236}">
                <a16:creationId xmlns:a16="http://schemas.microsoft.com/office/drawing/2014/main" id="{03789E70-72B2-4A7A-9B8D-EBE71A27EEBC}"/>
              </a:ext>
            </a:extLst>
          </p:cNvPr>
          <p:cNvCxnSpPr/>
          <p:nvPr userDrawn="1"/>
        </p:nvCxnSpPr>
        <p:spPr>
          <a:xfrm>
            <a:off x="799521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Text Placeholder 6">
            <a:extLst>
              <a:ext uri="{FF2B5EF4-FFF2-40B4-BE49-F238E27FC236}">
                <a16:creationId xmlns:a16="http://schemas.microsoft.com/office/drawing/2014/main" id="{EBAE3ED1-30AC-4DA6-A2CE-47647825C19B}"/>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6" name="Text Placeholder 4">
            <a:extLst>
              <a:ext uri="{FF2B5EF4-FFF2-40B4-BE49-F238E27FC236}">
                <a16:creationId xmlns:a16="http://schemas.microsoft.com/office/drawing/2014/main" id="{E796B00F-CEC6-4C59-B426-4E6CB3BF953B}"/>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7" name="Straight Connector 46">
            <a:extLst>
              <a:ext uri="{FF2B5EF4-FFF2-40B4-BE49-F238E27FC236}">
                <a16:creationId xmlns:a16="http://schemas.microsoft.com/office/drawing/2014/main" id="{F11B3C01-84EB-4FB4-9F4D-2811F6DA0317}"/>
              </a:ext>
            </a:extLst>
          </p:cNvPr>
          <p:cNvCxnSpPr/>
          <p:nvPr userDrawn="1"/>
        </p:nvCxnSpPr>
        <p:spPr>
          <a:xfrm>
            <a:off x="9773358"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8" name="Text Placeholder 6">
            <a:extLst>
              <a:ext uri="{FF2B5EF4-FFF2-40B4-BE49-F238E27FC236}">
                <a16:creationId xmlns:a16="http://schemas.microsoft.com/office/drawing/2014/main" id="{E85F395A-16EB-4C39-8222-79321D37B7E0}"/>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9" name="Text Placeholder 4">
            <a:extLst>
              <a:ext uri="{FF2B5EF4-FFF2-40B4-BE49-F238E27FC236}">
                <a16:creationId xmlns:a16="http://schemas.microsoft.com/office/drawing/2014/main" id="{84BD3A24-264C-4E6B-8A82-943CC16900B7}"/>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0" name="Content Placeholder 8">
            <a:extLst>
              <a:ext uri="{FF2B5EF4-FFF2-40B4-BE49-F238E27FC236}">
                <a16:creationId xmlns:a16="http://schemas.microsoft.com/office/drawing/2014/main" id="{0083C0A5-1F23-4828-897B-FB004962403F}"/>
              </a:ext>
            </a:extLst>
          </p:cNvPr>
          <p:cNvSpPr>
            <a:spLocks noGrp="1"/>
          </p:cNvSpPr>
          <p:nvPr>
            <p:ph sz="quarter" idx="35"/>
          </p:nvPr>
        </p:nvSpPr>
        <p:spPr>
          <a:xfrm>
            <a:off x="2584450" y="2006352"/>
            <a:ext cx="1371600" cy="1212851"/>
          </a:xfrm>
        </p:spPr>
        <p:txBody>
          <a:bodyPr/>
          <a:lstStyle/>
          <a:p>
            <a:pPr lvl="0"/>
            <a:endParaRPr lang="en-US"/>
          </a:p>
        </p:txBody>
      </p:sp>
      <p:sp>
        <p:nvSpPr>
          <p:cNvPr id="51" name="Content Placeholder 8">
            <a:extLst>
              <a:ext uri="{FF2B5EF4-FFF2-40B4-BE49-F238E27FC236}">
                <a16:creationId xmlns:a16="http://schemas.microsoft.com/office/drawing/2014/main" id="{D06783E0-78E1-4771-95C8-69521247EAB0}"/>
              </a:ext>
            </a:extLst>
          </p:cNvPr>
          <p:cNvSpPr>
            <a:spLocks noGrp="1"/>
          </p:cNvSpPr>
          <p:nvPr>
            <p:ph sz="quarter" idx="36"/>
          </p:nvPr>
        </p:nvSpPr>
        <p:spPr>
          <a:xfrm>
            <a:off x="4360609" y="2006352"/>
            <a:ext cx="1371600" cy="1212851"/>
          </a:xfrm>
        </p:spPr>
        <p:txBody>
          <a:bodyPr/>
          <a:lstStyle/>
          <a:p>
            <a:pPr lvl="0"/>
            <a:endParaRPr lang="en-US"/>
          </a:p>
        </p:txBody>
      </p:sp>
      <p:sp>
        <p:nvSpPr>
          <p:cNvPr id="52" name="Content Placeholder 8">
            <a:extLst>
              <a:ext uri="{FF2B5EF4-FFF2-40B4-BE49-F238E27FC236}">
                <a16:creationId xmlns:a16="http://schemas.microsoft.com/office/drawing/2014/main" id="{FB6690EA-5740-42EB-BA1F-B61209118608}"/>
              </a:ext>
            </a:extLst>
          </p:cNvPr>
          <p:cNvSpPr>
            <a:spLocks noGrp="1"/>
          </p:cNvSpPr>
          <p:nvPr>
            <p:ph sz="quarter" idx="37"/>
          </p:nvPr>
        </p:nvSpPr>
        <p:spPr>
          <a:xfrm>
            <a:off x="6136768" y="2006352"/>
            <a:ext cx="1371600" cy="1212851"/>
          </a:xfrm>
        </p:spPr>
        <p:txBody>
          <a:bodyPr/>
          <a:lstStyle/>
          <a:p>
            <a:pPr lvl="0"/>
            <a:endParaRPr lang="en-US"/>
          </a:p>
        </p:txBody>
      </p:sp>
      <p:sp>
        <p:nvSpPr>
          <p:cNvPr id="53" name="Content Placeholder 8">
            <a:extLst>
              <a:ext uri="{FF2B5EF4-FFF2-40B4-BE49-F238E27FC236}">
                <a16:creationId xmlns:a16="http://schemas.microsoft.com/office/drawing/2014/main" id="{DCE4B381-919C-47E6-A201-39A243F5960F}"/>
              </a:ext>
            </a:extLst>
          </p:cNvPr>
          <p:cNvSpPr>
            <a:spLocks noGrp="1"/>
          </p:cNvSpPr>
          <p:nvPr>
            <p:ph sz="quarter" idx="38"/>
          </p:nvPr>
        </p:nvSpPr>
        <p:spPr>
          <a:xfrm>
            <a:off x="7912928" y="2006352"/>
            <a:ext cx="1371600" cy="1212851"/>
          </a:xfrm>
        </p:spPr>
        <p:txBody>
          <a:bodyPr/>
          <a:lstStyle/>
          <a:p>
            <a:pPr lvl="0"/>
            <a:endParaRPr lang="en-US"/>
          </a:p>
        </p:txBody>
      </p:sp>
      <p:sp>
        <p:nvSpPr>
          <p:cNvPr id="54" name="Content Placeholder 8">
            <a:extLst>
              <a:ext uri="{FF2B5EF4-FFF2-40B4-BE49-F238E27FC236}">
                <a16:creationId xmlns:a16="http://schemas.microsoft.com/office/drawing/2014/main" id="{6C34F396-C7A6-4F23-9AE9-3AD0FFDFC12E}"/>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2869627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22" name="Picture Placeholder 10">
            <a:extLst>
              <a:ext uri="{FF2B5EF4-FFF2-40B4-BE49-F238E27FC236}">
                <a16:creationId xmlns:a16="http://schemas.microsoft.com/office/drawing/2014/main" id="{25DD78CA-6BF3-40EA-BF74-FB999653D254}"/>
              </a:ext>
            </a:extLst>
          </p:cNvPr>
          <p:cNvSpPr>
            <a:spLocks noGrp="1"/>
          </p:cNvSpPr>
          <p:nvPr>
            <p:ph type="pic" sz="quarter" idx="40"/>
          </p:nvPr>
        </p:nvSpPr>
        <p:spPr>
          <a:xfrm>
            <a:off x="2035176" y="-15873"/>
            <a:ext cx="10156825" cy="6900864"/>
          </a:xfrm>
        </p:spPr>
        <p:txBody>
          <a:bodyPr/>
          <a:lstStyle/>
          <a:p>
            <a:endParaRPr lang="en-US"/>
          </a:p>
        </p:txBody>
      </p:sp>
      <p:sp>
        <p:nvSpPr>
          <p:cNvPr id="23" name="Rectangle 22">
            <a:extLst>
              <a:ext uri="{FF2B5EF4-FFF2-40B4-BE49-F238E27FC236}">
                <a16:creationId xmlns:a16="http://schemas.microsoft.com/office/drawing/2014/main" id="{BECE95F3-4416-4C23-813B-9E51904E1921}"/>
              </a:ext>
            </a:extLst>
          </p:cNvPr>
          <p:cNvSpPr/>
          <p:nvPr userDrawn="1"/>
        </p:nvSpPr>
        <p:spPr>
          <a:xfrm>
            <a:off x="17908" y="-20118"/>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4" name="Rectangle: Single Corner Snipped 23">
            <a:extLst>
              <a:ext uri="{FF2B5EF4-FFF2-40B4-BE49-F238E27FC236}">
                <a16:creationId xmlns:a16="http://schemas.microsoft.com/office/drawing/2014/main" id="{EE071AD6-BB21-4AEE-A7A2-180E02759877}"/>
              </a:ext>
            </a:extLst>
          </p:cNvPr>
          <p:cNvSpPr/>
          <p:nvPr userDrawn="1"/>
        </p:nvSpPr>
        <p:spPr>
          <a:xfrm>
            <a:off x="1801862" y="1660622"/>
            <a:ext cx="10372230"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025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userDrawn="1"/>
        </p:nvSpPr>
        <p:spPr>
          <a:xfrm flipV="1">
            <a:off x="-3340" y="5535788"/>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3482"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3482" y="4488366"/>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3482" y="558844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2" name="Text Placeholder 37">
            <a:extLst>
              <a:ext uri="{FF2B5EF4-FFF2-40B4-BE49-F238E27FC236}">
                <a16:creationId xmlns:a16="http://schemas.microsoft.com/office/drawing/2014/main" id="{AF12B77E-60DC-426F-964F-03091F195B6D}"/>
              </a:ext>
            </a:extLst>
          </p:cNvPr>
          <p:cNvSpPr>
            <a:spLocks noGrp="1"/>
          </p:cNvSpPr>
          <p:nvPr>
            <p:ph type="body" sz="quarter" idx="21" hasCustomPrompt="1"/>
          </p:nvPr>
        </p:nvSpPr>
        <p:spPr>
          <a:xfrm>
            <a:off x="283482" y="5038407"/>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77ED9E7B-B5D0-4F38-A786-CBEA39B34E7C}"/>
              </a:ext>
            </a:extLst>
          </p:cNvPr>
          <p:cNvSpPr/>
          <p:nvPr userDrawn="1"/>
        </p:nvSpPr>
        <p:spPr>
          <a:xfrm flipV="1">
            <a:off x="-3341" y="5530070"/>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FF87F63E-84C2-4169-8551-3F2FDF210B18}"/>
              </a:ext>
            </a:extLst>
          </p:cNvPr>
          <p:cNvSpPr>
            <a:spLocks noGrp="1"/>
          </p:cNvSpPr>
          <p:nvPr>
            <p:ph type="body" sz="quarter" idx="23" hasCustomPrompt="1"/>
          </p:nvPr>
        </p:nvSpPr>
        <p:spPr>
          <a:xfrm>
            <a:off x="283482" y="5588448"/>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9" name="Rectangle 7">
            <a:extLst>
              <a:ext uri="{FF2B5EF4-FFF2-40B4-BE49-F238E27FC236}">
                <a16:creationId xmlns:a16="http://schemas.microsoft.com/office/drawing/2014/main" id="{68D90836-06A0-4904-952E-93975AF909B8}"/>
              </a:ext>
            </a:extLst>
          </p:cNvPr>
          <p:cNvSpPr/>
          <p:nvPr userDrawn="1"/>
        </p:nvSpPr>
        <p:spPr>
          <a:xfrm flipV="1">
            <a:off x="-3340" y="4985159"/>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1" name="Text Placeholder 37">
            <a:extLst>
              <a:ext uri="{FF2B5EF4-FFF2-40B4-BE49-F238E27FC236}">
                <a16:creationId xmlns:a16="http://schemas.microsoft.com/office/drawing/2014/main" id="{47A0ADBB-7D20-4DE6-89B9-02E5C7F7AC59}"/>
              </a:ext>
            </a:extLst>
          </p:cNvPr>
          <p:cNvSpPr>
            <a:spLocks noGrp="1"/>
          </p:cNvSpPr>
          <p:nvPr>
            <p:ph type="body" sz="quarter" idx="24" hasCustomPrompt="1"/>
          </p:nvPr>
        </p:nvSpPr>
        <p:spPr>
          <a:xfrm>
            <a:off x="283482" y="5038407"/>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cxnSp>
        <p:nvCxnSpPr>
          <p:cNvPr id="25" name="Straight Connector 24">
            <a:extLst>
              <a:ext uri="{FF2B5EF4-FFF2-40B4-BE49-F238E27FC236}">
                <a16:creationId xmlns:a16="http://schemas.microsoft.com/office/drawing/2014/main" id="{476D36A4-3F29-432F-B7CD-C5D9FA67B7F2}"/>
              </a:ext>
            </a:extLst>
          </p:cNvPr>
          <p:cNvCxnSpPr/>
          <p:nvPr userDrawn="1"/>
        </p:nvCxnSpPr>
        <p:spPr>
          <a:xfrm>
            <a:off x="266077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CD67C4E-27D2-4371-A4FB-8349D74F985B}"/>
              </a:ext>
            </a:extLst>
          </p:cNvPr>
          <p:cNvSpPr>
            <a:spLocks noGrp="1"/>
          </p:cNvSpPr>
          <p:nvPr>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4" name="Text Placeholder 6">
            <a:extLst>
              <a:ext uri="{FF2B5EF4-FFF2-40B4-BE49-F238E27FC236}">
                <a16:creationId xmlns:a16="http://schemas.microsoft.com/office/drawing/2014/main" id="{9F9BE725-1355-4317-AF31-A51EBF5CBA4B}"/>
              </a:ext>
            </a:extLst>
          </p:cNvPr>
          <p:cNvSpPr>
            <a:spLocks noGrp="1"/>
          </p:cNvSpPr>
          <p:nvPr>
            <p:ph type="body" sz="quarter" idx="26"/>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36" name="Text Placeholder 4">
            <a:extLst>
              <a:ext uri="{FF2B5EF4-FFF2-40B4-BE49-F238E27FC236}">
                <a16:creationId xmlns:a16="http://schemas.microsoft.com/office/drawing/2014/main" id="{FED3EADA-BBDA-41AF-8A0F-8682D4EF3C9E}"/>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2B92363E-192C-4A2D-B7B9-43E961A972A7}"/>
              </a:ext>
            </a:extLst>
          </p:cNvPr>
          <p:cNvCxnSpPr/>
          <p:nvPr userDrawn="1"/>
        </p:nvCxnSpPr>
        <p:spPr>
          <a:xfrm>
            <a:off x="443892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3502355C-A0B9-44B1-8B6C-85F5B5F61408}"/>
              </a:ext>
            </a:extLst>
          </p:cNvPr>
          <p:cNvSpPr>
            <a:spLocks noGrp="1"/>
          </p:cNvSpPr>
          <p:nvPr>
            <p:ph type="body" sz="quarter" idx="27"/>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4" name="Text Placeholder 4">
            <a:extLst>
              <a:ext uri="{FF2B5EF4-FFF2-40B4-BE49-F238E27FC236}">
                <a16:creationId xmlns:a16="http://schemas.microsoft.com/office/drawing/2014/main" id="{05FE659B-205A-4A3C-9429-283DB0F88CDE}"/>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5" name="Straight Connector 44">
            <a:extLst>
              <a:ext uri="{FF2B5EF4-FFF2-40B4-BE49-F238E27FC236}">
                <a16:creationId xmlns:a16="http://schemas.microsoft.com/office/drawing/2014/main" id="{9D2DC158-ECBD-4857-9CF1-6E6B413A32CD}"/>
              </a:ext>
            </a:extLst>
          </p:cNvPr>
          <p:cNvCxnSpPr/>
          <p:nvPr userDrawn="1"/>
        </p:nvCxnSpPr>
        <p:spPr>
          <a:xfrm>
            <a:off x="6217067"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Text Placeholder 6">
            <a:extLst>
              <a:ext uri="{FF2B5EF4-FFF2-40B4-BE49-F238E27FC236}">
                <a16:creationId xmlns:a16="http://schemas.microsoft.com/office/drawing/2014/main" id="{6BE46D65-405B-4A5E-AC06-1CDE1FDF354D}"/>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7" name="Text Placeholder 4">
            <a:extLst>
              <a:ext uri="{FF2B5EF4-FFF2-40B4-BE49-F238E27FC236}">
                <a16:creationId xmlns:a16="http://schemas.microsoft.com/office/drawing/2014/main" id="{AD50AC3D-F02F-45D4-9E38-37D2B9FE8803}"/>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48" name="Straight Connector 47">
            <a:extLst>
              <a:ext uri="{FF2B5EF4-FFF2-40B4-BE49-F238E27FC236}">
                <a16:creationId xmlns:a16="http://schemas.microsoft.com/office/drawing/2014/main" id="{0322F98F-E1D1-4E02-B9E0-05F361758DFC}"/>
              </a:ext>
            </a:extLst>
          </p:cNvPr>
          <p:cNvCxnSpPr/>
          <p:nvPr userDrawn="1"/>
        </p:nvCxnSpPr>
        <p:spPr>
          <a:xfrm>
            <a:off x="7995212"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74DADB41-A09D-4A1D-A0A4-7B9FC5C02B70}"/>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50" name="Text Placeholder 4">
            <a:extLst>
              <a:ext uri="{FF2B5EF4-FFF2-40B4-BE49-F238E27FC236}">
                <a16:creationId xmlns:a16="http://schemas.microsoft.com/office/drawing/2014/main" id="{45528FC1-30E7-4F13-B072-C094B1594A51}"/>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cxnSp>
        <p:nvCxnSpPr>
          <p:cNvPr id="51" name="Straight Connector 50">
            <a:extLst>
              <a:ext uri="{FF2B5EF4-FFF2-40B4-BE49-F238E27FC236}">
                <a16:creationId xmlns:a16="http://schemas.microsoft.com/office/drawing/2014/main" id="{9514236B-7384-4EAD-B319-7110C8148410}"/>
              </a:ext>
            </a:extLst>
          </p:cNvPr>
          <p:cNvCxnSpPr/>
          <p:nvPr userDrawn="1"/>
        </p:nvCxnSpPr>
        <p:spPr>
          <a:xfrm>
            <a:off x="9773358" y="4373589"/>
            <a:ext cx="8668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D6C27ACC-B841-4936-80AD-B482C4DBF2B6}"/>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53" name="Text Placeholder 4">
            <a:extLst>
              <a:ext uri="{FF2B5EF4-FFF2-40B4-BE49-F238E27FC236}">
                <a16:creationId xmlns:a16="http://schemas.microsoft.com/office/drawing/2014/main" id="{9E96B1CF-9B5F-4C8A-809D-F84B2D1F0509}"/>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4" name="Content Placeholder 8">
            <a:extLst>
              <a:ext uri="{FF2B5EF4-FFF2-40B4-BE49-F238E27FC236}">
                <a16:creationId xmlns:a16="http://schemas.microsoft.com/office/drawing/2014/main" id="{FA8F5C28-0BF0-4F0F-9FFC-8FAB37359605}"/>
              </a:ext>
            </a:extLst>
          </p:cNvPr>
          <p:cNvSpPr>
            <a:spLocks noGrp="1"/>
          </p:cNvSpPr>
          <p:nvPr>
            <p:ph sz="quarter" idx="35"/>
          </p:nvPr>
        </p:nvSpPr>
        <p:spPr>
          <a:xfrm>
            <a:off x="2584450" y="2006352"/>
            <a:ext cx="1371600" cy="1212851"/>
          </a:xfrm>
        </p:spPr>
        <p:txBody>
          <a:bodyPr/>
          <a:lstStyle/>
          <a:p>
            <a:pPr lvl="0"/>
            <a:endParaRPr lang="en-US"/>
          </a:p>
        </p:txBody>
      </p:sp>
      <p:sp>
        <p:nvSpPr>
          <p:cNvPr id="55" name="Content Placeholder 8">
            <a:extLst>
              <a:ext uri="{FF2B5EF4-FFF2-40B4-BE49-F238E27FC236}">
                <a16:creationId xmlns:a16="http://schemas.microsoft.com/office/drawing/2014/main" id="{AD8DCA56-553E-4EEB-BCFA-183F226680A9}"/>
              </a:ext>
            </a:extLst>
          </p:cNvPr>
          <p:cNvSpPr>
            <a:spLocks noGrp="1"/>
          </p:cNvSpPr>
          <p:nvPr>
            <p:ph sz="quarter" idx="36"/>
          </p:nvPr>
        </p:nvSpPr>
        <p:spPr>
          <a:xfrm>
            <a:off x="4360609" y="2006352"/>
            <a:ext cx="1371600" cy="1212851"/>
          </a:xfrm>
        </p:spPr>
        <p:txBody>
          <a:bodyPr/>
          <a:lstStyle/>
          <a:p>
            <a:pPr lvl="0"/>
            <a:endParaRPr lang="en-US"/>
          </a:p>
        </p:txBody>
      </p:sp>
      <p:sp>
        <p:nvSpPr>
          <p:cNvPr id="56" name="Content Placeholder 8">
            <a:extLst>
              <a:ext uri="{FF2B5EF4-FFF2-40B4-BE49-F238E27FC236}">
                <a16:creationId xmlns:a16="http://schemas.microsoft.com/office/drawing/2014/main" id="{BDFA5985-6C40-4B75-943A-499A915E8FF9}"/>
              </a:ext>
            </a:extLst>
          </p:cNvPr>
          <p:cNvSpPr>
            <a:spLocks noGrp="1"/>
          </p:cNvSpPr>
          <p:nvPr>
            <p:ph sz="quarter" idx="37"/>
          </p:nvPr>
        </p:nvSpPr>
        <p:spPr>
          <a:xfrm>
            <a:off x="6136768" y="2006352"/>
            <a:ext cx="1371600" cy="1212851"/>
          </a:xfrm>
        </p:spPr>
        <p:txBody>
          <a:bodyPr/>
          <a:lstStyle/>
          <a:p>
            <a:pPr lvl="0"/>
            <a:endParaRPr lang="en-US"/>
          </a:p>
        </p:txBody>
      </p:sp>
      <p:sp>
        <p:nvSpPr>
          <p:cNvPr id="57" name="Content Placeholder 8">
            <a:extLst>
              <a:ext uri="{FF2B5EF4-FFF2-40B4-BE49-F238E27FC236}">
                <a16:creationId xmlns:a16="http://schemas.microsoft.com/office/drawing/2014/main" id="{929A63FF-CD1F-4E37-AE6E-E07CC1C51BC1}"/>
              </a:ext>
            </a:extLst>
          </p:cNvPr>
          <p:cNvSpPr>
            <a:spLocks noGrp="1"/>
          </p:cNvSpPr>
          <p:nvPr>
            <p:ph sz="quarter" idx="38"/>
          </p:nvPr>
        </p:nvSpPr>
        <p:spPr>
          <a:xfrm>
            <a:off x="7912928" y="2006352"/>
            <a:ext cx="1371600" cy="1212851"/>
          </a:xfrm>
        </p:spPr>
        <p:txBody>
          <a:bodyPr/>
          <a:lstStyle/>
          <a:p>
            <a:pPr lvl="0"/>
            <a:endParaRPr lang="en-US"/>
          </a:p>
        </p:txBody>
      </p:sp>
      <p:sp>
        <p:nvSpPr>
          <p:cNvPr id="58" name="Content Placeholder 8">
            <a:extLst>
              <a:ext uri="{FF2B5EF4-FFF2-40B4-BE49-F238E27FC236}">
                <a16:creationId xmlns:a16="http://schemas.microsoft.com/office/drawing/2014/main" id="{D7D1D8A3-B353-4851-9BD2-4ED08D667822}"/>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2927952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6EF0C7-5E69-403C-8006-E9A1695D969C}"/>
              </a:ext>
            </a:extLst>
          </p:cNvPr>
          <p:cNvSpPr>
            <a:spLocks noGrp="1"/>
          </p:cNvSpPr>
          <p:nvPr>
            <p:ph type="pic" sz="quarter" idx="40"/>
          </p:nvPr>
        </p:nvSpPr>
        <p:spPr>
          <a:xfrm>
            <a:off x="2170078" y="-11152"/>
            <a:ext cx="10018580" cy="6892819"/>
          </a:xfrm>
        </p:spPr>
        <p:txBody>
          <a:bodyPr/>
          <a:lstStyle/>
          <a:p>
            <a:endParaRPr lang="en-US"/>
          </a:p>
        </p:txBody>
      </p:sp>
      <p:sp>
        <p:nvSpPr>
          <p:cNvPr id="23" name="Rectangle 22">
            <a:extLst>
              <a:ext uri="{FF2B5EF4-FFF2-40B4-BE49-F238E27FC236}">
                <a16:creationId xmlns:a16="http://schemas.microsoft.com/office/drawing/2014/main" id="{4E41E956-6F9A-4E7D-980E-F88BD6A04B49}"/>
              </a:ext>
            </a:extLst>
          </p:cNvPr>
          <p:cNvSpPr/>
          <p:nvPr userDrawn="1"/>
        </p:nvSpPr>
        <p:spPr>
          <a:xfrm>
            <a:off x="3342" y="-5"/>
            <a:ext cx="12192000" cy="6881672"/>
          </a:xfrm>
          <a:prstGeom prst="rect">
            <a:avLst/>
          </a:prstGeom>
          <a:solidFill>
            <a:srgbClr val="00597C">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4" name="Rectangle: Single Corner Snipped 23">
            <a:extLst>
              <a:ext uri="{FF2B5EF4-FFF2-40B4-BE49-F238E27FC236}">
                <a16:creationId xmlns:a16="http://schemas.microsoft.com/office/drawing/2014/main" id="{9102C3F4-DBDC-4BB8-A560-4F3C2641A0CD}"/>
              </a:ext>
            </a:extLst>
          </p:cNvPr>
          <p:cNvSpPr/>
          <p:nvPr userDrawn="1"/>
        </p:nvSpPr>
        <p:spPr>
          <a:xfrm>
            <a:off x="1801863" y="1660622"/>
            <a:ext cx="10393480" cy="5225083"/>
          </a:xfrm>
          <a:prstGeom prst="snip1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6" name="Rectangle 15">
            <a:extLst>
              <a:ext uri="{FF2B5EF4-FFF2-40B4-BE49-F238E27FC236}">
                <a16:creationId xmlns:a16="http://schemas.microsoft.com/office/drawing/2014/main" id="{EDDA0B20-6EEF-4523-9EB5-B0625BB16E67}"/>
              </a:ext>
            </a:extLst>
          </p:cNvPr>
          <p:cNvSpPr/>
          <p:nvPr userDrawn="1"/>
        </p:nvSpPr>
        <p:spPr>
          <a:xfrm>
            <a:off x="2"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18" name="Rectangle 7">
            <a:extLst>
              <a:ext uri="{FF2B5EF4-FFF2-40B4-BE49-F238E27FC236}">
                <a16:creationId xmlns:a16="http://schemas.microsoft.com/office/drawing/2014/main" id="{4ABC92BF-AB47-4D9C-B1E8-613E059CCEAF}"/>
              </a:ext>
            </a:extLst>
          </p:cNvPr>
          <p:cNvSpPr/>
          <p:nvPr/>
        </p:nvSpPr>
        <p:spPr>
          <a:xfrm flipV="1">
            <a:off x="-3340" y="3895340"/>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19" name="Rectangle 7">
            <a:extLst>
              <a:ext uri="{FF2B5EF4-FFF2-40B4-BE49-F238E27FC236}">
                <a16:creationId xmlns:a16="http://schemas.microsoft.com/office/drawing/2014/main" id="{92D2433A-7DF2-41CF-A206-BFF0BD246219}"/>
              </a:ext>
            </a:extLst>
          </p:cNvPr>
          <p:cNvSpPr/>
          <p:nvPr/>
        </p:nvSpPr>
        <p:spPr>
          <a:xfrm flipV="1">
            <a:off x="-3340" y="4442112"/>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0" name="Rectangle 7">
            <a:extLst>
              <a:ext uri="{FF2B5EF4-FFF2-40B4-BE49-F238E27FC236}">
                <a16:creationId xmlns:a16="http://schemas.microsoft.com/office/drawing/2014/main" id="{8D08C80A-3BFF-41DB-B8D3-2502F9256241}"/>
              </a:ext>
            </a:extLst>
          </p:cNvPr>
          <p:cNvSpPr/>
          <p:nvPr/>
        </p:nvSpPr>
        <p:spPr>
          <a:xfrm flipV="1">
            <a:off x="-3340" y="5535655"/>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1" name="Rectangle 7">
            <a:extLst>
              <a:ext uri="{FF2B5EF4-FFF2-40B4-BE49-F238E27FC236}">
                <a16:creationId xmlns:a16="http://schemas.microsoft.com/office/drawing/2014/main" id="{BE921251-B24C-4752-A9A9-901E3FFD27D7}"/>
              </a:ext>
            </a:extLst>
          </p:cNvPr>
          <p:cNvSpPr/>
          <p:nvPr/>
        </p:nvSpPr>
        <p:spPr>
          <a:xfrm flipV="1">
            <a:off x="-3340" y="607917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8" name="Text Placeholder 37">
            <a:extLst>
              <a:ext uri="{FF2B5EF4-FFF2-40B4-BE49-F238E27FC236}">
                <a16:creationId xmlns:a16="http://schemas.microsoft.com/office/drawing/2014/main" id="{B84C4AD5-CF21-49D1-B332-39ADB2355455}"/>
              </a:ext>
            </a:extLst>
          </p:cNvPr>
          <p:cNvSpPr>
            <a:spLocks noGrp="1"/>
          </p:cNvSpPr>
          <p:nvPr>
            <p:ph type="body" sz="quarter" idx="17" hasCustomPrompt="1"/>
          </p:nvPr>
        </p:nvSpPr>
        <p:spPr>
          <a:xfrm>
            <a:off x="287056" y="3938324"/>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9" name="Text Placeholder 37">
            <a:extLst>
              <a:ext uri="{FF2B5EF4-FFF2-40B4-BE49-F238E27FC236}">
                <a16:creationId xmlns:a16="http://schemas.microsoft.com/office/drawing/2014/main" id="{058DB115-C1F3-4600-AAC1-46ED9BB73002}"/>
              </a:ext>
            </a:extLst>
          </p:cNvPr>
          <p:cNvSpPr>
            <a:spLocks noGrp="1"/>
          </p:cNvSpPr>
          <p:nvPr>
            <p:ph type="body" sz="quarter" idx="18" hasCustomPrompt="1"/>
          </p:nvPr>
        </p:nvSpPr>
        <p:spPr>
          <a:xfrm>
            <a:off x="287056" y="4485818"/>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0" name="Text Placeholder 37">
            <a:extLst>
              <a:ext uri="{FF2B5EF4-FFF2-40B4-BE49-F238E27FC236}">
                <a16:creationId xmlns:a16="http://schemas.microsoft.com/office/drawing/2014/main" id="{EE241DF4-5E88-40C1-A24C-8AD329780248}"/>
              </a:ext>
            </a:extLst>
          </p:cNvPr>
          <p:cNvSpPr>
            <a:spLocks noGrp="1"/>
          </p:cNvSpPr>
          <p:nvPr>
            <p:ph type="body" sz="quarter" idx="19" hasCustomPrompt="1"/>
          </p:nvPr>
        </p:nvSpPr>
        <p:spPr>
          <a:xfrm>
            <a:off x="283482" y="6138490"/>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41" name="Text Placeholder 37">
            <a:extLst>
              <a:ext uri="{FF2B5EF4-FFF2-40B4-BE49-F238E27FC236}">
                <a16:creationId xmlns:a16="http://schemas.microsoft.com/office/drawing/2014/main" id="{BCCA1351-A586-46AA-B279-C22D6BCFEE85}"/>
              </a:ext>
            </a:extLst>
          </p:cNvPr>
          <p:cNvSpPr>
            <a:spLocks noGrp="1"/>
          </p:cNvSpPr>
          <p:nvPr>
            <p:ph type="body" sz="quarter" idx="20" hasCustomPrompt="1"/>
          </p:nvPr>
        </p:nvSpPr>
        <p:spPr>
          <a:xfrm>
            <a:off x="287056" y="5580801"/>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26" name="Rectangle 7">
            <a:extLst>
              <a:ext uri="{FF2B5EF4-FFF2-40B4-BE49-F238E27FC236}">
                <a16:creationId xmlns:a16="http://schemas.microsoft.com/office/drawing/2014/main" id="{3A3F3237-350C-4E2E-9FD2-7F57DDAAB38B}"/>
              </a:ext>
            </a:extLst>
          </p:cNvPr>
          <p:cNvSpPr/>
          <p:nvPr userDrawn="1"/>
        </p:nvSpPr>
        <p:spPr>
          <a:xfrm flipV="1">
            <a:off x="-3341" y="6082426"/>
            <a:ext cx="2451444" cy="741731"/>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 name="connsiteX0" fmla="*/ 457 w 2889401"/>
              <a:gd name="connsiteY0" fmla="*/ 367937 h 589872"/>
              <a:gd name="connsiteX1" fmla="*/ 2918 w 2889401"/>
              <a:gd name="connsiteY1" fmla="*/ 0 h 589872"/>
              <a:gd name="connsiteX2" fmla="*/ 336387 w 2889401"/>
              <a:gd name="connsiteY2" fmla="*/ 223028 h 589872"/>
              <a:gd name="connsiteX3" fmla="*/ 2889399 w 2889401"/>
              <a:gd name="connsiteY3" fmla="*/ 225293 h 589872"/>
              <a:gd name="connsiteX4" fmla="*/ 2589192 w 2889401"/>
              <a:gd name="connsiteY4" fmla="*/ 589872 h 589872"/>
              <a:gd name="connsiteX5" fmla="*/ 313810 w 2889401"/>
              <a:gd name="connsiteY5" fmla="*/ 579740 h 589872"/>
              <a:gd name="connsiteX6" fmla="*/ 457 w 2889401"/>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889399 w 2942214"/>
              <a:gd name="connsiteY3" fmla="*/ 225293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42214"/>
              <a:gd name="connsiteY0" fmla="*/ 367937 h 589872"/>
              <a:gd name="connsiteX1" fmla="*/ 2918 w 2942214"/>
              <a:gd name="connsiteY1" fmla="*/ 0 h 589872"/>
              <a:gd name="connsiteX2" fmla="*/ 336387 w 2942214"/>
              <a:gd name="connsiteY2" fmla="*/ 223028 h 589872"/>
              <a:gd name="connsiteX3" fmla="*/ 2913339 w 2942214"/>
              <a:gd name="connsiteY3" fmla="*/ 231321 h 589872"/>
              <a:gd name="connsiteX4" fmla="*/ 2942214 w 2942214"/>
              <a:gd name="connsiteY4" fmla="*/ 589872 h 589872"/>
              <a:gd name="connsiteX5" fmla="*/ 313810 w 2942214"/>
              <a:gd name="connsiteY5" fmla="*/ 579740 h 589872"/>
              <a:gd name="connsiteX6" fmla="*/ 457 w 2942214"/>
              <a:gd name="connsiteY6" fmla="*/ 367937 h 589872"/>
              <a:gd name="connsiteX0" fmla="*/ 457 w 2913416"/>
              <a:gd name="connsiteY0" fmla="*/ 367937 h 587862"/>
              <a:gd name="connsiteX1" fmla="*/ 2918 w 2913416"/>
              <a:gd name="connsiteY1" fmla="*/ 0 h 587862"/>
              <a:gd name="connsiteX2" fmla="*/ 336387 w 2913416"/>
              <a:gd name="connsiteY2" fmla="*/ 223028 h 587862"/>
              <a:gd name="connsiteX3" fmla="*/ 2913339 w 2913416"/>
              <a:gd name="connsiteY3" fmla="*/ 231321 h 587862"/>
              <a:gd name="connsiteX4" fmla="*/ 2909295 w 2913416"/>
              <a:gd name="connsiteY4" fmla="*/ 587862 h 587862"/>
              <a:gd name="connsiteX5" fmla="*/ 313810 w 2913416"/>
              <a:gd name="connsiteY5" fmla="*/ 579740 h 587862"/>
              <a:gd name="connsiteX6" fmla="*/ 457 w 2913416"/>
              <a:gd name="connsiteY6" fmla="*/ 367937 h 587862"/>
              <a:gd name="connsiteX0" fmla="*/ 252 w 2919932"/>
              <a:gd name="connsiteY0" fmla="*/ 384353 h 587862"/>
              <a:gd name="connsiteX1" fmla="*/ 9436 w 2919932"/>
              <a:gd name="connsiteY1" fmla="*/ 0 h 587862"/>
              <a:gd name="connsiteX2" fmla="*/ 342905 w 2919932"/>
              <a:gd name="connsiteY2" fmla="*/ 223028 h 587862"/>
              <a:gd name="connsiteX3" fmla="*/ 2919857 w 2919932"/>
              <a:gd name="connsiteY3" fmla="*/ 231321 h 587862"/>
              <a:gd name="connsiteX4" fmla="*/ 2915813 w 2919932"/>
              <a:gd name="connsiteY4" fmla="*/ 587862 h 587862"/>
              <a:gd name="connsiteX5" fmla="*/ 320328 w 2919932"/>
              <a:gd name="connsiteY5" fmla="*/ 579740 h 587862"/>
              <a:gd name="connsiteX6" fmla="*/ 252 w 2919932"/>
              <a:gd name="connsiteY6" fmla="*/ 384353 h 587862"/>
              <a:gd name="connsiteX0" fmla="*/ 902 w 2920584"/>
              <a:gd name="connsiteY0" fmla="*/ 339209 h 542718"/>
              <a:gd name="connsiteX1" fmla="*/ 0 w 2920584"/>
              <a:gd name="connsiteY1" fmla="*/ 0 h 542718"/>
              <a:gd name="connsiteX2" fmla="*/ 343555 w 2920584"/>
              <a:gd name="connsiteY2" fmla="*/ 177884 h 542718"/>
              <a:gd name="connsiteX3" fmla="*/ 2920507 w 2920584"/>
              <a:gd name="connsiteY3" fmla="*/ 186177 h 542718"/>
              <a:gd name="connsiteX4" fmla="*/ 2916463 w 2920584"/>
              <a:gd name="connsiteY4" fmla="*/ 542718 h 542718"/>
              <a:gd name="connsiteX5" fmla="*/ 320978 w 2920584"/>
              <a:gd name="connsiteY5" fmla="*/ 534596 h 542718"/>
              <a:gd name="connsiteX6" fmla="*/ 902 w 2920584"/>
              <a:gd name="connsiteY6" fmla="*/ 339209 h 542718"/>
              <a:gd name="connsiteX0" fmla="*/ 902 w 2920583"/>
              <a:gd name="connsiteY0" fmla="*/ 302273 h 505782"/>
              <a:gd name="connsiteX1" fmla="*/ 0 w 2920583"/>
              <a:gd name="connsiteY1" fmla="*/ 0 h 505782"/>
              <a:gd name="connsiteX2" fmla="*/ 343555 w 2920583"/>
              <a:gd name="connsiteY2" fmla="*/ 140948 h 505782"/>
              <a:gd name="connsiteX3" fmla="*/ 2920507 w 2920583"/>
              <a:gd name="connsiteY3" fmla="*/ 149241 h 505782"/>
              <a:gd name="connsiteX4" fmla="*/ 2916463 w 2920583"/>
              <a:gd name="connsiteY4" fmla="*/ 505782 h 505782"/>
              <a:gd name="connsiteX5" fmla="*/ 320978 w 2920583"/>
              <a:gd name="connsiteY5" fmla="*/ 497660 h 505782"/>
              <a:gd name="connsiteX6" fmla="*/ 902 w 2920583"/>
              <a:gd name="connsiteY6" fmla="*/ 302273 h 505782"/>
              <a:gd name="connsiteX0" fmla="*/ 253 w 2919934"/>
              <a:gd name="connsiteY0" fmla="*/ 331001 h 534510"/>
              <a:gd name="connsiteX1" fmla="*/ 9438 w 2919934"/>
              <a:gd name="connsiteY1" fmla="*/ 0 h 534510"/>
              <a:gd name="connsiteX2" fmla="*/ 342906 w 2919934"/>
              <a:gd name="connsiteY2" fmla="*/ 169676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196352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29184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177969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695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47736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934"/>
              <a:gd name="connsiteY0" fmla="*/ 331001 h 534510"/>
              <a:gd name="connsiteX1" fmla="*/ 9438 w 2919934"/>
              <a:gd name="connsiteY1" fmla="*/ 0 h 534510"/>
              <a:gd name="connsiteX2" fmla="*/ 342906 w 2919934"/>
              <a:gd name="connsiteY2" fmla="*/ 204560 h 534510"/>
              <a:gd name="connsiteX3" fmla="*/ 2919858 w 2919934"/>
              <a:gd name="connsiteY3" fmla="*/ 212852 h 534510"/>
              <a:gd name="connsiteX4" fmla="*/ 2915814 w 2919934"/>
              <a:gd name="connsiteY4" fmla="*/ 534510 h 534510"/>
              <a:gd name="connsiteX5" fmla="*/ 320329 w 2919934"/>
              <a:gd name="connsiteY5" fmla="*/ 526388 h 534510"/>
              <a:gd name="connsiteX6" fmla="*/ 253 w 2919934"/>
              <a:gd name="connsiteY6" fmla="*/ 331001 h 534510"/>
              <a:gd name="connsiteX0" fmla="*/ 253 w 2919893"/>
              <a:gd name="connsiteY0" fmla="*/ 331001 h 526388"/>
              <a:gd name="connsiteX1" fmla="*/ 9438 w 2919893"/>
              <a:gd name="connsiteY1" fmla="*/ 0 h 526388"/>
              <a:gd name="connsiteX2" fmla="*/ 342906 w 2919893"/>
              <a:gd name="connsiteY2" fmla="*/ 204560 h 526388"/>
              <a:gd name="connsiteX3" fmla="*/ 2919858 w 2919893"/>
              <a:gd name="connsiteY3" fmla="*/ 212852 h 526388"/>
              <a:gd name="connsiteX4" fmla="*/ 2909091 w 2919893"/>
              <a:gd name="connsiteY4" fmla="*/ 487315 h 526388"/>
              <a:gd name="connsiteX5" fmla="*/ 320329 w 2919893"/>
              <a:gd name="connsiteY5" fmla="*/ 526388 h 526388"/>
              <a:gd name="connsiteX6" fmla="*/ 253 w 2919893"/>
              <a:gd name="connsiteY6" fmla="*/ 331001 h 526388"/>
              <a:gd name="connsiteX0" fmla="*/ 253 w 2925902"/>
              <a:gd name="connsiteY0" fmla="*/ 331001 h 536562"/>
              <a:gd name="connsiteX1" fmla="*/ 9438 w 2925902"/>
              <a:gd name="connsiteY1" fmla="*/ 0 h 536562"/>
              <a:gd name="connsiteX2" fmla="*/ 342906 w 2925902"/>
              <a:gd name="connsiteY2" fmla="*/ 204560 h 536562"/>
              <a:gd name="connsiteX3" fmla="*/ 2919858 w 2925902"/>
              <a:gd name="connsiteY3" fmla="*/ 212852 h 536562"/>
              <a:gd name="connsiteX4" fmla="*/ 2925902 w 2925902"/>
              <a:gd name="connsiteY4" fmla="*/ 536562 h 536562"/>
              <a:gd name="connsiteX5" fmla="*/ 320329 w 2925902"/>
              <a:gd name="connsiteY5" fmla="*/ 526388 h 536562"/>
              <a:gd name="connsiteX6" fmla="*/ 253 w 2925902"/>
              <a:gd name="connsiteY6" fmla="*/ 331001 h 536562"/>
              <a:gd name="connsiteX0" fmla="*/ 253 w 2920029"/>
              <a:gd name="connsiteY0" fmla="*/ 331001 h 536562"/>
              <a:gd name="connsiteX1" fmla="*/ 9438 w 2920029"/>
              <a:gd name="connsiteY1" fmla="*/ 0 h 536562"/>
              <a:gd name="connsiteX2" fmla="*/ 342906 w 2920029"/>
              <a:gd name="connsiteY2" fmla="*/ 204560 h 536562"/>
              <a:gd name="connsiteX3" fmla="*/ 2919858 w 2920029"/>
              <a:gd name="connsiteY3" fmla="*/ 212852 h 536562"/>
              <a:gd name="connsiteX4" fmla="*/ 2919178 w 2920029"/>
              <a:gd name="connsiteY4" fmla="*/ 536562 h 536562"/>
              <a:gd name="connsiteX5" fmla="*/ 320329 w 2920029"/>
              <a:gd name="connsiteY5" fmla="*/ 526388 h 536562"/>
              <a:gd name="connsiteX6" fmla="*/ 253 w 2920029"/>
              <a:gd name="connsiteY6" fmla="*/ 331001 h 536562"/>
              <a:gd name="connsiteX0" fmla="*/ 628 w 2920404"/>
              <a:gd name="connsiteY0" fmla="*/ 333737 h 539298"/>
              <a:gd name="connsiteX1" fmla="*/ 847 w 2920404"/>
              <a:gd name="connsiteY1" fmla="*/ 0 h 539298"/>
              <a:gd name="connsiteX2" fmla="*/ 343281 w 2920404"/>
              <a:gd name="connsiteY2" fmla="*/ 207296 h 539298"/>
              <a:gd name="connsiteX3" fmla="*/ 2920233 w 2920404"/>
              <a:gd name="connsiteY3" fmla="*/ 215588 h 539298"/>
              <a:gd name="connsiteX4" fmla="*/ 2919553 w 2920404"/>
              <a:gd name="connsiteY4" fmla="*/ 539298 h 539298"/>
              <a:gd name="connsiteX5" fmla="*/ 320704 w 2920404"/>
              <a:gd name="connsiteY5" fmla="*/ 529124 h 539298"/>
              <a:gd name="connsiteX6" fmla="*/ 628 w 2920404"/>
              <a:gd name="connsiteY6" fmla="*/ 333737 h 5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0404" h="539298">
                <a:moveTo>
                  <a:pt x="628" y="333737"/>
                </a:moveTo>
                <a:cubicBezTo>
                  <a:pt x="-1632" y="165706"/>
                  <a:pt x="3107" y="168031"/>
                  <a:pt x="847" y="0"/>
                </a:cubicBezTo>
                <a:lnTo>
                  <a:pt x="343281" y="207296"/>
                </a:lnTo>
                <a:lnTo>
                  <a:pt x="2920233" y="215588"/>
                </a:lnTo>
                <a:cubicBezTo>
                  <a:pt x="2921027" y="335927"/>
                  <a:pt x="2918759" y="418959"/>
                  <a:pt x="2919553" y="539298"/>
                </a:cubicBezTo>
                <a:lnTo>
                  <a:pt x="320704" y="529124"/>
                </a:lnTo>
                <a:cubicBezTo>
                  <a:pt x="216253" y="458523"/>
                  <a:pt x="105079" y="404338"/>
                  <a:pt x="628" y="333737"/>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7" name="Text Placeholder 37">
            <a:extLst>
              <a:ext uri="{FF2B5EF4-FFF2-40B4-BE49-F238E27FC236}">
                <a16:creationId xmlns:a16="http://schemas.microsoft.com/office/drawing/2014/main" id="{A3B2080F-F57B-443B-BAB9-CFB56334E193}"/>
              </a:ext>
            </a:extLst>
          </p:cNvPr>
          <p:cNvSpPr>
            <a:spLocks noGrp="1"/>
          </p:cNvSpPr>
          <p:nvPr>
            <p:ph type="body" sz="quarter" idx="23" hasCustomPrompt="1"/>
          </p:nvPr>
        </p:nvSpPr>
        <p:spPr>
          <a:xfrm>
            <a:off x="287056" y="6128294"/>
            <a:ext cx="1642167" cy="350256"/>
          </a:xfrm>
        </p:spPr>
        <p:txBody>
          <a:bodyPr/>
          <a:lstStyle>
            <a:lvl1pPr>
              <a:defRPr sz="1100" b="1">
                <a:solidFill>
                  <a:schemeClr val="bg1"/>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5" name="Rectangle 7">
            <a:extLst>
              <a:ext uri="{FF2B5EF4-FFF2-40B4-BE49-F238E27FC236}">
                <a16:creationId xmlns:a16="http://schemas.microsoft.com/office/drawing/2014/main" id="{E047FF7B-E3DF-4040-8986-9DFEF0B66AC6}"/>
              </a:ext>
            </a:extLst>
          </p:cNvPr>
          <p:cNvSpPr/>
          <p:nvPr userDrawn="1"/>
        </p:nvSpPr>
        <p:spPr>
          <a:xfrm flipV="1">
            <a:off x="-3340" y="4988883"/>
            <a:ext cx="2173419" cy="737535"/>
          </a:xfrm>
          <a:custGeom>
            <a:avLst/>
            <a:gdLst>
              <a:gd name="connsiteX0" fmla="*/ 0 w 3080751"/>
              <a:gd name="connsiteY0" fmla="*/ 0 h 689822"/>
              <a:gd name="connsiteX1" fmla="*/ 344911 w 3080751"/>
              <a:gd name="connsiteY1" fmla="*/ 0 h 689822"/>
              <a:gd name="connsiteX2" fmla="*/ 344911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0 w 3080751"/>
              <a:gd name="connsiteY5" fmla="*/ 689822 h 689822"/>
              <a:gd name="connsiteX6" fmla="*/ 0 w 3080751"/>
              <a:gd name="connsiteY6" fmla="*/ 0 h 689822"/>
              <a:gd name="connsiteX0" fmla="*/ 0 w 3080751"/>
              <a:gd name="connsiteY0" fmla="*/ 0 h 689822"/>
              <a:gd name="connsiteX1" fmla="*/ 344911 w 3080751"/>
              <a:gd name="connsiteY1" fmla="*/ 0 h 689822"/>
              <a:gd name="connsiteX2" fmla="*/ 778665 w 3080751"/>
              <a:gd name="connsiteY2" fmla="*/ 344911 h 689822"/>
              <a:gd name="connsiteX3" fmla="*/ 3080751 w 3080751"/>
              <a:gd name="connsiteY3" fmla="*/ 344911 h 689822"/>
              <a:gd name="connsiteX4" fmla="*/ 3080751 w 3080751"/>
              <a:gd name="connsiteY4" fmla="*/ 689822 h 689822"/>
              <a:gd name="connsiteX5" fmla="*/ 785446 w 3080751"/>
              <a:gd name="connsiteY5" fmla="*/ 689822 h 689822"/>
              <a:gd name="connsiteX6" fmla="*/ 0 w 3080751"/>
              <a:gd name="connsiteY6" fmla="*/ 0 h 689822"/>
              <a:gd name="connsiteX0" fmla="*/ 0 w 3069028"/>
              <a:gd name="connsiteY0" fmla="*/ 304800 h 689822"/>
              <a:gd name="connsiteX1" fmla="*/ 333188 w 3069028"/>
              <a:gd name="connsiteY1" fmla="*/ 0 h 689822"/>
              <a:gd name="connsiteX2" fmla="*/ 766942 w 3069028"/>
              <a:gd name="connsiteY2" fmla="*/ 344911 h 689822"/>
              <a:gd name="connsiteX3" fmla="*/ 3069028 w 3069028"/>
              <a:gd name="connsiteY3" fmla="*/ 344911 h 689822"/>
              <a:gd name="connsiteX4" fmla="*/ 3069028 w 3069028"/>
              <a:gd name="connsiteY4" fmla="*/ 689822 h 689822"/>
              <a:gd name="connsiteX5" fmla="*/ 773723 w 3069028"/>
              <a:gd name="connsiteY5" fmla="*/ 689822 h 689822"/>
              <a:gd name="connsiteX6" fmla="*/ 0 w 3069028"/>
              <a:gd name="connsiteY6" fmla="*/ 304800 h 689822"/>
              <a:gd name="connsiteX0" fmla="*/ 18504 w 3087532"/>
              <a:gd name="connsiteY0" fmla="*/ 398585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98585 h 783607"/>
              <a:gd name="connsiteX0" fmla="*/ 18504 w 3087532"/>
              <a:gd name="connsiteY0" fmla="*/ 339970 h 783607"/>
              <a:gd name="connsiteX1" fmla="*/ 0 w 3087532"/>
              <a:gd name="connsiteY1" fmla="*/ 0 h 783607"/>
              <a:gd name="connsiteX2" fmla="*/ 785446 w 3087532"/>
              <a:gd name="connsiteY2" fmla="*/ 438696 h 783607"/>
              <a:gd name="connsiteX3" fmla="*/ 3087532 w 3087532"/>
              <a:gd name="connsiteY3" fmla="*/ 438696 h 783607"/>
              <a:gd name="connsiteX4" fmla="*/ 3087532 w 3087532"/>
              <a:gd name="connsiteY4" fmla="*/ 783607 h 783607"/>
              <a:gd name="connsiteX5" fmla="*/ 792227 w 3087532"/>
              <a:gd name="connsiteY5" fmla="*/ 783607 h 783607"/>
              <a:gd name="connsiteX6" fmla="*/ 18504 w 3087532"/>
              <a:gd name="connsiteY6" fmla="*/ 339970 h 783607"/>
              <a:gd name="connsiteX0" fmla="*/ 18504 w 3087532"/>
              <a:gd name="connsiteY0" fmla="*/ 339970 h 795330"/>
              <a:gd name="connsiteX1" fmla="*/ 0 w 3087532"/>
              <a:gd name="connsiteY1" fmla="*/ 0 h 795330"/>
              <a:gd name="connsiteX2" fmla="*/ 785446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95330"/>
              <a:gd name="connsiteX1" fmla="*/ 0 w 3087532"/>
              <a:gd name="connsiteY1" fmla="*/ 0 h 795330"/>
              <a:gd name="connsiteX2" fmla="*/ 468923 w 3087532"/>
              <a:gd name="connsiteY2" fmla="*/ 438696 h 795330"/>
              <a:gd name="connsiteX3" fmla="*/ 3087532 w 3087532"/>
              <a:gd name="connsiteY3" fmla="*/ 438696 h 795330"/>
              <a:gd name="connsiteX4" fmla="*/ 3087532 w 3087532"/>
              <a:gd name="connsiteY4" fmla="*/ 783607 h 795330"/>
              <a:gd name="connsiteX5" fmla="*/ 346750 w 3087532"/>
              <a:gd name="connsiteY5" fmla="*/ 795330 h 795330"/>
              <a:gd name="connsiteX6" fmla="*/ 18504 w 3087532"/>
              <a:gd name="connsiteY6" fmla="*/ 339970 h 795330"/>
              <a:gd name="connsiteX0" fmla="*/ 18504 w 3087532"/>
              <a:gd name="connsiteY0" fmla="*/ 339970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18504 w 3087532"/>
              <a:gd name="connsiteY6" fmla="*/ 339970 h 783607"/>
              <a:gd name="connsiteX0" fmla="*/ 6781 w 3087532"/>
              <a:gd name="connsiteY0" fmla="*/ 504093 h 783607"/>
              <a:gd name="connsiteX1" fmla="*/ 0 w 3087532"/>
              <a:gd name="connsiteY1" fmla="*/ 0 h 783607"/>
              <a:gd name="connsiteX2" fmla="*/ 468923 w 3087532"/>
              <a:gd name="connsiteY2" fmla="*/ 438696 h 783607"/>
              <a:gd name="connsiteX3" fmla="*/ 3087532 w 3087532"/>
              <a:gd name="connsiteY3" fmla="*/ 438696 h 783607"/>
              <a:gd name="connsiteX4" fmla="*/ 3087532 w 3087532"/>
              <a:gd name="connsiteY4" fmla="*/ 783607 h 783607"/>
              <a:gd name="connsiteX5" fmla="*/ 335027 w 3087532"/>
              <a:gd name="connsiteY5" fmla="*/ 783607 h 783607"/>
              <a:gd name="connsiteX6" fmla="*/ 6781 w 3087532"/>
              <a:gd name="connsiteY6" fmla="*/ 504093 h 783607"/>
              <a:gd name="connsiteX0" fmla="*/ 41950 w 3122701"/>
              <a:gd name="connsiteY0" fmla="*/ 468924 h 748438"/>
              <a:gd name="connsiteX1" fmla="*/ 0 w 3122701"/>
              <a:gd name="connsiteY1" fmla="*/ 0 h 748438"/>
              <a:gd name="connsiteX2" fmla="*/ 504092 w 3122701"/>
              <a:gd name="connsiteY2" fmla="*/ 403527 h 748438"/>
              <a:gd name="connsiteX3" fmla="*/ 3122701 w 3122701"/>
              <a:gd name="connsiteY3" fmla="*/ 403527 h 748438"/>
              <a:gd name="connsiteX4" fmla="*/ 3122701 w 3122701"/>
              <a:gd name="connsiteY4" fmla="*/ 748438 h 748438"/>
              <a:gd name="connsiteX5" fmla="*/ 370196 w 3122701"/>
              <a:gd name="connsiteY5" fmla="*/ 748438 h 748438"/>
              <a:gd name="connsiteX6" fmla="*/ 41950 w 3122701"/>
              <a:gd name="connsiteY6" fmla="*/ 468924 h 748438"/>
              <a:gd name="connsiteX0" fmla="*/ 18504 w 3099255"/>
              <a:gd name="connsiteY0" fmla="*/ 468924 h 748438"/>
              <a:gd name="connsiteX1" fmla="*/ 0 w 3099255"/>
              <a:gd name="connsiteY1" fmla="*/ 0 h 748438"/>
              <a:gd name="connsiteX2" fmla="*/ 480646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63415 w 3099255"/>
              <a:gd name="connsiteY2" fmla="*/ 380081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33754 w 3099255"/>
              <a:gd name="connsiteY2" fmla="*/ 403527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380385 w 3099255"/>
              <a:gd name="connsiteY2" fmla="*/ 392853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46750 w 3099255"/>
              <a:gd name="connsiteY5" fmla="*/ 748438 h 748438"/>
              <a:gd name="connsiteX6" fmla="*/ 18504 w 3099255"/>
              <a:gd name="connsiteY6" fmla="*/ 468924 h 748438"/>
              <a:gd name="connsiteX0" fmla="*/ 18504 w 3099255"/>
              <a:gd name="connsiteY0" fmla="*/ 468924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8504 w 3099255"/>
              <a:gd name="connsiteY6" fmla="*/ 468924 h 748438"/>
              <a:gd name="connsiteX0" fmla="*/ 11388 w 3099255"/>
              <a:gd name="connsiteY0" fmla="*/ 422670 h 748438"/>
              <a:gd name="connsiteX1" fmla="*/ 0 w 3099255"/>
              <a:gd name="connsiteY1" fmla="*/ 0 h 748438"/>
              <a:gd name="connsiteX2" fmla="*/ 405290 w 3099255"/>
              <a:gd name="connsiteY2" fmla="*/ 389295 h 748438"/>
              <a:gd name="connsiteX3" fmla="*/ 3099255 w 3099255"/>
              <a:gd name="connsiteY3" fmla="*/ 403527 h 748438"/>
              <a:gd name="connsiteX4" fmla="*/ 3099255 w 3099255"/>
              <a:gd name="connsiteY4" fmla="*/ 748438 h 748438"/>
              <a:gd name="connsiteX5" fmla="*/ 389446 w 3099255"/>
              <a:gd name="connsiteY5" fmla="*/ 748438 h 748438"/>
              <a:gd name="connsiteX6" fmla="*/ 11388 w 3099255"/>
              <a:gd name="connsiteY6" fmla="*/ 422670 h 748438"/>
              <a:gd name="connsiteX0" fmla="*/ 7830 w 3095697"/>
              <a:gd name="connsiteY0" fmla="*/ 415554 h 741322"/>
              <a:gd name="connsiteX1" fmla="*/ 0 w 3095697"/>
              <a:gd name="connsiteY1" fmla="*/ 0 h 741322"/>
              <a:gd name="connsiteX2" fmla="*/ 401732 w 3095697"/>
              <a:gd name="connsiteY2" fmla="*/ 382179 h 741322"/>
              <a:gd name="connsiteX3" fmla="*/ 3095697 w 3095697"/>
              <a:gd name="connsiteY3" fmla="*/ 396411 h 741322"/>
              <a:gd name="connsiteX4" fmla="*/ 3095697 w 3095697"/>
              <a:gd name="connsiteY4" fmla="*/ 741322 h 741322"/>
              <a:gd name="connsiteX5" fmla="*/ 385888 w 3095697"/>
              <a:gd name="connsiteY5" fmla="*/ 741322 h 741322"/>
              <a:gd name="connsiteX6" fmla="*/ 7830 w 3095697"/>
              <a:gd name="connsiteY6" fmla="*/ 415554 h 741322"/>
              <a:gd name="connsiteX0" fmla="*/ 748 w 3088615"/>
              <a:gd name="connsiteY0" fmla="*/ 390648 h 716416"/>
              <a:gd name="connsiteX1" fmla="*/ 34 w 3088615"/>
              <a:gd name="connsiteY1" fmla="*/ 0 h 716416"/>
              <a:gd name="connsiteX2" fmla="*/ 394650 w 3088615"/>
              <a:gd name="connsiteY2" fmla="*/ 357273 h 716416"/>
              <a:gd name="connsiteX3" fmla="*/ 3088615 w 3088615"/>
              <a:gd name="connsiteY3" fmla="*/ 371505 h 716416"/>
              <a:gd name="connsiteX4" fmla="*/ 3088615 w 3088615"/>
              <a:gd name="connsiteY4" fmla="*/ 716416 h 716416"/>
              <a:gd name="connsiteX5" fmla="*/ 378806 w 3088615"/>
              <a:gd name="connsiteY5" fmla="*/ 716416 h 716416"/>
              <a:gd name="connsiteX6" fmla="*/ 748 w 3088615"/>
              <a:gd name="connsiteY6" fmla="*/ 390648 h 716416"/>
              <a:gd name="connsiteX0" fmla="*/ 4272 w 3092139"/>
              <a:gd name="connsiteY0" fmla="*/ 372858 h 698626"/>
              <a:gd name="connsiteX1" fmla="*/ 0 w 3092139"/>
              <a:gd name="connsiteY1" fmla="*/ 0 h 698626"/>
              <a:gd name="connsiteX2" fmla="*/ 398174 w 3092139"/>
              <a:gd name="connsiteY2" fmla="*/ 339483 h 698626"/>
              <a:gd name="connsiteX3" fmla="*/ 3092139 w 3092139"/>
              <a:gd name="connsiteY3" fmla="*/ 353715 h 698626"/>
              <a:gd name="connsiteX4" fmla="*/ 3092139 w 3092139"/>
              <a:gd name="connsiteY4" fmla="*/ 698626 h 698626"/>
              <a:gd name="connsiteX5" fmla="*/ 382330 w 3092139"/>
              <a:gd name="connsiteY5" fmla="*/ 698626 h 698626"/>
              <a:gd name="connsiteX6" fmla="*/ 4272 w 3092139"/>
              <a:gd name="connsiteY6" fmla="*/ 372858 h 698626"/>
              <a:gd name="connsiteX0" fmla="*/ 4272 w 3092139"/>
              <a:gd name="connsiteY0" fmla="*/ 390648 h 716416"/>
              <a:gd name="connsiteX1" fmla="*/ 0 w 3092139"/>
              <a:gd name="connsiteY1" fmla="*/ 0 h 716416"/>
              <a:gd name="connsiteX2" fmla="*/ 398174 w 3092139"/>
              <a:gd name="connsiteY2" fmla="*/ 357273 h 716416"/>
              <a:gd name="connsiteX3" fmla="*/ 3092139 w 3092139"/>
              <a:gd name="connsiteY3" fmla="*/ 371505 h 716416"/>
              <a:gd name="connsiteX4" fmla="*/ 3092139 w 3092139"/>
              <a:gd name="connsiteY4" fmla="*/ 716416 h 716416"/>
              <a:gd name="connsiteX5" fmla="*/ 382330 w 3092139"/>
              <a:gd name="connsiteY5" fmla="*/ 716416 h 716416"/>
              <a:gd name="connsiteX6" fmla="*/ 4272 w 3092139"/>
              <a:gd name="connsiteY6" fmla="*/ 390648 h 716416"/>
              <a:gd name="connsiteX0" fmla="*/ 44 w 3087911"/>
              <a:gd name="connsiteY0" fmla="*/ 255566 h 581334"/>
              <a:gd name="connsiteX1" fmla="*/ 81192 w 3087911"/>
              <a:gd name="connsiteY1" fmla="*/ 0 h 581334"/>
              <a:gd name="connsiteX2" fmla="*/ 393946 w 3087911"/>
              <a:gd name="connsiteY2" fmla="*/ 222191 h 581334"/>
              <a:gd name="connsiteX3" fmla="*/ 3087911 w 3087911"/>
              <a:gd name="connsiteY3" fmla="*/ 236423 h 581334"/>
              <a:gd name="connsiteX4" fmla="*/ 3087911 w 3087911"/>
              <a:gd name="connsiteY4" fmla="*/ 581334 h 581334"/>
              <a:gd name="connsiteX5" fmla="*/ 378102 w 3087911"/>
              <a:gd name="connsiteY5" fmla="*/ 581334 h 581334"/>
              <a:gd name="connsiteX6" fmla="*/ 44 w 3087911"/>
              <a:gd name="connsiteY6" fmla="*/ 255566 h 581334"/>
              <a:gd name="connsiteX0" fmla="*/ 8153 w 3006719"/>
              <a:gd name="connsiteY0" fmla="*/ 343889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43889 h 581334"/>
              <a:gd name="connsiteX0" fmla="*/ 8153 w 3006719"/>
              <a:gd name="connsiteY0" fmla="*/ 380257 h 581334"/>
              <a:gd name="connsiteX1" fmla="*/ 0 w 3006719"/>
              <a:gd name="connsiteY1" fmla="*/ 0 h 581334"/>
              <a:gd name="connsiteX2" fmla="*/ 312754 w 3006719"/>
              <a:gd name="connsiteY2" fmla="*/ 222191 h 581334"/>
              <a:gd name="connsiteX3" fmla="*/ 3006719 w 3006719"/>
              <a:gd name="connsiteY3" fmla="*/ 236423 h 581334"/>
              <a:gd name="connsiteX4" fmla="*/ 3006719 w 3006719"/>
              <a:gd name="connsiteY4" fmla="*/ 581334 h 581334"/>
              <a:gd name="connsiteX5" fmla="*/ 296910 w 3006719"/>
              <a:gd name="connsiteY5" fmla="*/ 581334 h 581334"/>
              <a:gd name="connsiteX6" fmla="*/ 8153 w 3006719"/>
              <a:gd name="connsiteY6" fmla="*/ 380257 h 581334"/>
              <a:gd name="connsiteX0" fmla="*/ 4270 w 3002836"/>
              <a:gd name="connsiteY0" fmla="*/ 362073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62073 h 563150"/>
              <a:gd name="connsiteX0" fmla="*/ 4270 w 3002836"/>
              <a:gd name="connsiteY0" fmla="*/ 351682 h 563150"/>
              <a:gd name="connsiteX1" fmla="*/ 0 w 3002836"/>
              <a:gd name="connsiteY1" fmla="*/ 0 h 563150"/>
              <a:gd name="connsiteX2" fmla="*/ 308871 w 3002836"/>
              <a:gd name="connsiteY2" fmla="*/ 204007 h 563150"/>
              <a:gd name="connsiteX3" fmla="*/ 3002836 w 3002836"/>
              <a:gd name="connsiteY3" fmla="*/ 218239 h 563150"/>
              <a:gd name="connsiteX4" fmla="*/ 3002836 w 3002836"/>
              <a:gd name="connsiteY4" fmla="*/ 563150 h 563150"/>
              <a:gd name="connsiteX5" fmla="*/ 293027 w 3002836"/>
              <a:gd name="connsiteY5" fmla="*/ 563150 h 563150"/>
              <a:gd name="connsiteX6" fmla="*/ 4270 w 3002836"/>
              <a:gd name="connsiteY6" fmla="*/ 351682 h 563150"/>
              <a:gd name="connsiteX0" fmla="*/ 700 w 3003147"/>
              <a:gd name="connsiteY0" fmla="*/ 341291 h 563150"/>
              <a:gd name="connsiteX1" fmla="*/ 311 w 3003147"/>
              <a:gd name="connsiteY1" fmla="*/ 0 h 563150"/>
              <a:gd name="connsiteX2" fmla="*/ 309182 w 3003147"/>
              <a:gd name="connsiteY2" fmla="*/ 204007 h 563150"/>
              <a:gd name="connsiteX3" fmla="*/ 3003147 w 3003147"/>
              <a:gd name="connsiteY3" fmla="*/ 218239 h 563150"/>
              <a:gd name="connsiteX4" fmla="*/ 3003147 w 3003147"/>
              <a:gd name="connsiteY4" fmla="*/ 563150 h 563150"/>
              <a:gd name="connsiteX5" fmla="*/ 293338 w 3003147"/>
              <a:gd name="connsiteY5" fmla="*/ 563150 h 563150"/>
              <a:gd name="connsiteX6" fmla="*/ 700 w 3003147"/>
              <a:gd name="connsiteY6" fmla="*/ 341291 h 563150"/>
              <a:gd name="connsiteX0" fmla="*/ 406 w 3006737"/>
              <a:gd name="connsiteY0" fmla="*/ 351682 h 563150"/>
              <a:gd name="connsiteX1" fmla="*/ 3901 w 3006737"/>
              <a:gd name="connsiteY1" fmla="*/ 0 h 563150"/>
              <a:gd name="connsiteX2" fmla="*/ 312772 w 3006737"/>
              <a:gd name="connsiteY2" fmla="*/ 204007 h 563150"/>
              <a:gd name="connsiteX3" fmla="*/ 3006737 w 3006737"/>
              <a:gd name="connsiteY3" fmla="*/ 218239 h 563150"/>
              <a:gd name="connsiteX4" fmla="*/ 3006737 w 3006737"/>
              <a:gd name="connsiteY4" fmla="*/ 563150 h 563150"/>
              <a:gd name="connsiteX5" fmla="*/ 296928 w 3006737"/>
              <a:gd name="connsiteY5" fmla="*/ 563150 h 563150"/>
              <a:gd name="connsiteX6" fmla="*/ 406 w 3006737"/>
              <a:gd name="connsiteY6" fmla="*/ 351682 h 563150"/>
              <a:gd name="connsiteX0" fmla="*/ 4271 w 3010602"/>
              <a:gd name="connsiteY0" fmla="*/ 343888 h 555356"/>
              <a:gd name="connsiteX1" fmla="*/ 0 w 3010602"/>
              <a:gd name="connsiteY1" fmla="*/ 0 h 555356"/>
              <a:gd name="connsiteX2" fmla="*/ 316637 w 3010602"/>
              <a:gd name="connsiteY2" fmla="*/ 196213 h 555356"/>
              <a:gd name="connsiteX3" fmla="*/ 3010602 w 3010602"/>
              <a:gd name="connsiteY3" fmla="*/ 210445 h 555356"/>
              <a:gd name="connsiteX4" fmla="*/ 3010602 w 3010602"/>
              <a:gd name="connsiteY4" fmla="*/ 555356 h 555356"/>
              <a:gd name="connsiteX5" fmla="*/ 300793 w 3010602"/>
              <a:gd name="connsiteY5" fmla="*/ 555356 h 555356"/>
              <a:gd name="connsiteX6" fmla="*/ 4271 w 3010602"/>
              <a:gd name="connsiteY6" fmla="*/ 343888 h 555356"/>
              <a:gd name="connsiteX0" fmla="*/ 407 w 3006738"/>
              <a:gd name="connsiteY0" fmla="*/ 356876 h 568344"/>
              <a:gd name="connsiteX1" fmla="*/ 3902 w 3006738"/>
              <a:gd name="connsiteY1" fmla="*/ 0 h 568344"/>
              <a:gd name="connsiteX2" fmla="*/ 312773 w 3006738"/>
              <a:gd name="connsiteY2" fmla="*/ 209201 h 568344"/>
              <a:gd name="connsiteX3" fmla="*/ 3006738 w 3006738"/>
              <a:gd name="connsiteY3" fmla="*/ 223433 h 568344"/>
              <a:gd name="connsiteX4" fmla="*/ 3006738 w 3006738"/>
              <a:gd name="connsiteY4" fmla="*/ 568344 h 568344"/>
              <a:gd name="connsiteX5" fmla="*/ 296929 w 3006738"/>
              <a:gd name="connsiteY5" fmla="*/ 568344 h 568344"/>
              <a:gd name="connsiteX6" fmla="*/ 407 w 3006738"/>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8344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10602 w 3010602"/>
              <a:gd name="connsiteY3" fmla="*/ 223433 h 568344"/>
              <a:gd name="connsiteX4" fmla="*/ 3010602 w 3010602"/>
              <a:gd name="connsiteY4" fmla="*/ 568344 h 568344"/>
              <a:gd name="connsiteX5" fmla="*/ 300793 w 3010602"/>
              <a:gd name="connsiteY5" fmla="*/ 563149 h 568344"/>
              <a:gd name="connsiteX6" fmla="*/ 4271 w 3010602"/>
              <a:gd name="connsiteY6" fmla="*/ 356876 h 568344"/>
              <a:gd name="connsiteX0" fmla="*/ 4271 w 3010602"/>
              <a:gd name="connsiteY0" fmla="*/ 356876 h 568344"/>
              <a:gd name="connsiteX1" fmla="*/ 0 w 3010602"/>
              <a:gd name="connsiteY1" fmla="*/ 0 h 568344"/>
              <a:gd name="connsiteX2" fmla="*/ 316637 w 3010602"/>
              <a:gd name="connsiteY2" fmla="*/ 209201 h 568344"/>
              <a:gd name="connsiteX3" fmla="*/ 3006719 w 3010602"/>
              <a:gd name="connsiteY3" fmla="*/ 218237 h 568344"/>
              <a:gd name="connsiteX4" fmla="*/ 3010602 w 3010602"/>
              <a:gd name="connsiteY4" fmla="*/ 568344 h 568344"/>
              <a:gd name="connsiteX5" fmla="*/ 300793 w 3010602"/>
              <a:gd name="connsiteY5" fmla="*/ 563149 h 568344"/>
              <a:gd name="connsiteX6" fmla="*/ 4271 w 3010602"/>
              <a:gd name="connsiteY6" fmla="*/ 356876 h 568344"/>
              <a:gd name="connsiteX0" fmla="*/ 457 w 3006788"/>
              <a:gd name="connsiteY0" fmla="*/ 367937 h 579405"/>
              <a:gd name="connsiteX1" fmla="*/ 2918 w 3006788"/>
              <a:gd name="connsiteY1" fmla="*/ 0 h 579405"/>
              <a:gd name="connsiteX2" fmla="*/ 312823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5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06788"/>
              <a:gd name="connsiteY0" fmla="*/ 367937 h 579405"/>
              <a:gd name="connsiteX1" fmla="*/ 2918 w 3006788"/>
              <a:gd name="connsiteY1" fmla="*/ 0 h 579405"/>
              <a:gd name="connsiteX2" fmla="*/ 326287 w 3006788"/>
              <a:gd name="connsiteY2" fmla="*/ 220262 h 579405"/>
              <a:gd name="connsiteX3" fmla="*/ 3002906 w 3006788"/>
              <a:gd name="connsiteY3" fmla="*/ 229298 h 579405"/>
              <a:gd name="connsiteX4" fmla="*/ 3006788 w 3006788"/>
              <a:gd name="connsiteY4" fmla="*/ 579405 h 579405"/>
              <a:gd name="connsiteX5" fmla="*/ 296979 w 3006788"/>
              <a:gd name="connsiteY5" fmla="*/ 574210 h 579405"/>
              <a:gd name="connsiteX6" fmla="*/ 457 w 3006788"/>
              <a:gd name="connsiteY6" fmla="*/ 367937 h 579405"/>
              <a:gd name="connsiteX0" fmla="*/ 457 w 3013004"/>
              <a:gd name="connsiteY0" fmla="*/ 367937 h 579405"/>
              <a:gd name="connsiteX1" fmla="*/ 2918 w 3013004"/>
              <a:gd name="connsiteY1" fmla="*/ 0 h 579405"/>
              <a:gd name="connsiteX2" fmla="*/ 326287 w 3013004"/>
              <a:gd name="connsiteY2" fmla="*/ 220262 h 579405"/>
              <a:gd name="connsiteX3" fmla="*/ 3013004 w 3013004"/>
              <a:gd name="connsiteY3" fmla="*/ 232064 h 579405"/>
              <a:gd name="connsiteX4" fmla="*/ 3006788 w 3013004"/>
              <a:gd name="connsiteY4" fmla="*/ 579405 h 579405"/>
              <a:gd name="connsiteX5" fmla="*/ 296979 w 3013004"/>
              <a:gd name="connsiteY5" fmla="*/ 574210 h 579405"/>
              <a:gd name="connsiteX6" fmla="*/ 457 w 3013004"/>
              <a:gd name="connsiteY6" fmla="*/ 367937 h 579405"/>
              <a:gd name="connsiteX0" fmla="*/ 457 w 3009638"/>
              <a:gd name="connsiteY0" fmla="*/ 367937 h 579405"/>
              <a:gd name="connsiteX1" fmla="*/ 2918 w 3009638"/>
              <a:gd name="connsiteY1" fmla="*/ 0 h 579405"/>
              <a:gd name="connsiteX2" fmla="*/ 326287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296979 w 3009638"/>
              <a:gd name="connsiteY5" fmla="*/ 574210 h 579405"/>
              <a:gd name="connsiteX6" fmla="*/ 457 w 3009638"/>
              <a:gd name="connsiteY6" fmla="*/ 367937 h 579405"/>
              <a:gd name="connsiteX0" fmla="*/ 457 w 3009638"/>
              <a:gd name="connsiteY0" fmla="*/ 367937 h 579405"/>
              <a:gd name="connsiteX1" fmla="*/ 2918 w 3009638"/>
              <a:gd name="connsiteY1" fmla="*/ 0 h 579405"/>
              <a:gd name="connsiteX2" fmla="*/ 329654 w 3009638"/>
              <a:gd name="connsiteY2" fmla="*/ 220262 h 579405"/>
              <a:gd name="connsiteX3" fmla="*/ 3009638 w 3009638"/>
              <a:gd name="connsiteY3" fmla="*/ 232064 h 579405"/>
              <a:gd name="connsiteX4" fmla="*/ 3006788 w 3009638"/>
              <a:gd name="connsiteY4" fmla="*/ 579405 h 579405"/>
              <a:gd name="connsiteX5" fmla="*/ 310444 w 3009638"/>
              <a:gd name="connsiteY5" fmla="*/ 574210 h 579405"/>
              <a:gd name="connsiteX6" fmla="*/ 457 w 3009638"/>
              <a:gd name="connsiteY6" fmla="*/ 367937 h 579405"/>
              <a:gd name="connsiteX0" fmla="*/ 457 w 3009638"/>
              <a:gd name="connsiteY0" fmla="*/ 367937 h 582506"/>
              <a:gd name="connsiteX1" fmla="*/ 2918 w 3009638"/>
              <a:gd name="connsiteY1" fmla="*/ 0 h 582506"/>
              <a:gd name="connsiteX2" fmla="*/ 329654 w 3009638"/>
              <a:gd name="connsiteY2" fmla="*/ 220262 h 582506"/>
              <a:gd name="connsiteX3" fmla="*/ 3009638 w 3009638"/>
              <a:gd name="connsiteY3" fmla="*/ 232064 h 582506"/>
              <a:gd name="connsiteX4" fmla="*/ 3006788 w 3009638"/>
              <a:gd name="connsiteY4" fmla="*/ 579405 h 582506"/>
              <a:gd name="connsiteX5" fmla="*/ 310444 w 3009638"/>
              <a:gd name="connsiteY5" fmla="*/ 582506 h 582506"/>
              <a:gd name="connsiteX6" fmla="*/ 457 w 3009638"/>
              <a:gd name="connsiteY6" fmla="*/ 367937 h 582506"/>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0444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29654 w 3009638"/>
              <a:gd name="connsiteY2" fmla="*/ 220262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79740"/>
              <a:gd name="connsiteX1" fmla="*/ 2918 w 3009638"/>
              <a:gd name="connsiteY1" fmla="*/ 0 h 579740"/>
              <a:gd name="connsiteX2" fmla="*/ 336387 w 3009638"/>
              <a:gd name="connsiteY2" fmla="*/ 223028 h 579740"/>
              <a:gd name="connsiteX3" fmla="*/ 3009638 w 3009638"/>
              <a:gd name="connsiteY3" fmla="*/ 232064 h 579740"/>
              <a:gd name="connsiteX4" fmla="*/ 3006788 w 3009638"/>
              <a:gd name="connsiteY4" fmla="*/ 579405 h 579740"/>
              <a:gd name="connsiteX5" fmla="*/ 313810 w 3009638"/>
              <a:gd name="connsiteY5" fmla="*/ 579740 h 579740"/>
              <a:gd name="connsiteX6" fmla="*/ 457 w 3009638"/>
              <a:gd name="connsiteY6" fmla="*/ 367937 h 579740"/>
              <a:gd name="connsiteX0" fmla="*/ 457 w 3009638"/>
              <a:gd name="connsiteY0" fmla="*/ 367937 h 589872"/>
              <a:gd name="connsiteX1" fmla="*/ 2918 w 3009638"/>
              <a:gd name="connsiteY1" fmla="*/ 0 h 589872"/>
              <a:gd name="connsiteX2" fmla="*/ 336387 w 3009638"/>
              <a:gd name="connsiteY2" fmla="*/ 223028 h 589872"/>
              <a:gd name="connsiteX3" fmla="*/ 3009638 w 3009638"/>
              <a:gd name="connsiteY3" fmla="*/ 232064 h 589872"/>
              <a:gd name="connsiteX4" fmla="*/ 2573608 w 3009638"/>
              <a:gd name="connsiteY4" fmla="*/ 589872 h 589872"/>
              <a:gd name="connsiteX5" fmla="*/ 313810 w 3009638"/>
              <a:gd name="connsiteY5" fmla="*/ 579740 h 589872"/>
              <a:gd name="connsiteX6" fmla="*/ 457 w 3009638"/>
              <a:gd name="connsiteY6" fmla="*/ 367937 h 589872"/>
              <a:gd name="connsiteX0" fmla="*/ 457 w 2589199"/>
              <a:gd name="connsiteY0" fmla="*/ 367937 h 589872"/>
              <a:gd name="connsiteX1" fmla="*/ 2918 w 2589199"/>
              <a:gd name="connsiteY1" fmla="*/ 0 h 589872"/>
              <a:gd name="connsiteX2" fmla="*/ 336387 w 2589199"/>
              <a:gd name="connsiteY2" fmla="*/ 223028 h 589872"/>
              <a:gd name="connsiteX3" fmla="*/ 2589199 w 2589199"/>
              <a:gd name="connsiteY3" fmla="*/ 232064 h 589872"/>
              <a:gd name="connsiteX4" fmla="*/ 2573608 w 2589199"/>
              <a:gd name="connsiteY4" fmla="*/ 589872 h 589872"/>
              <a:gd name="connsiteX5" fmla="*/ 313810 w 2589199"/>
              <a:gd name="connsiteY5" fmla="*/ 579740 h 589872"/>
              <a:gd name="connsiteX6" fmla="*/ 457 w 2589199"/>
              <a:gd name="connsiteY6" fmla="*/ 367937 h 589872"/>
              <a:gd name="connsiteX0" fmla="*/ 457 w 2598746"/>
              <a:gd name="connsiteY0" fmla="*/ 367937 h 589872"/>
              <a:gd name="connsiteX1" fmla="*/ 2918 w 2598746"/>
              <a:gd name="connsiteY1" fmla="*/ 0 h 589872"/>
              <a:gd name="connsiteX2" fmla="*/ 336387 w 2598746"/>
              <a:gd name="connsiteY2" fmla="*/ 223028 h 589872"/>
              <a:gd name="connsiteX3" fmla="*/ 2589199 w 2598746"/>
              <a:gd name="connsiteY3" fmla="*/ 232064 h 589872"/>
              <a:gd name="connsiteX4" fmla="*/ 2598746 w 2598746"/>
              <a:gd name="connsiteY4" fmla="*/ 589872 h 589872"/>
              <a:gd name="connsiteX5" fmla="*/ 313810 w 2598746"/>
              <a:gd name="connsiteY5" fmla="*/ 579740 h 589872"/>
              <a:gd name="connsiteX6" fmla="*/ 457 w 2598746"/>
              <a:gd name="connsiteY6" fmla="*/ 367937 h 589872"/>
              <a:gd name="connsiteX0" fmla="*/ 457 w 2591580"/>
              <a:gd name="connsiteY0" fmla="*/ 367937 h 593080"/>
              <a:gd name="connsiteX1" fmla="*/ 2918 w 2591580"/>
              <a:gd name="connsiteY1" fmla="*/ 0 h 593080"/>
              <a:gd name="connsiteX2" fmla="*/ 336387 w 2591580"/>
              <a:gd name="connsiteY2" fmla="*/ 223028 h 593080"/>
              <a:gd name="connsiteX3" fmla="*/ 258919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91580"/>
              <a:gd name="connsiteY0" fmla="*/ 367937 h 593080"/>
              <a:gd name="connsiteX1" fmla="*/ 2918 w 2591580"/>
              <a:gd name="connsiteY1" fmla="*/ 0 h 593080"/>
              <a:gd name="connsiteX2" fmla="*/ 336387 w 2591580"/>
              <a:gd name="connsiteY2" fmla="*/ 223028 h 593080"/>
              <a:gd name="connsiteX3" fmla="*/ 2586809 w 2591580"/>
              <a:gd name="connsiteY3" fmla="*/ 232064 h 593080"/>
              <a:gd name="connsiteX4" fmla="*/ 2591580 w 2591580"/>
              <a:gd name="connsiteY4" fmla="*/ 593080 h 593080"/>
              <a:gd name="connsiteX5" fmla="*/ 313810 w 2591580"/>
              <a:gd name="connsiteY5" fmla="*/ 579740 h 593080"/>
              <a:gd name="connsiteX6" fmla="*/ 457 w 2591580"/>
              <a:gd name="connsiteY6" fmla="*/ 367937 h 593080"/>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4 w 2586914"/>
              <a:gd name="connsiteY4" fmla="*/ 591476 h 591476"/>
              <a:gd name="connsiteX5" fmla="*/ 313810 w 2586914"/>
              <a:gd name="connsiteY5" fmla="*/ 579740 h 591476"/>
              <a:gd name="connsiteX6" fmla="*/ 457 w 2586914"/>
              <a:gd name="connsiteY6" fmla="*/ 367937 h 591476"/>
              <a:gd name="connsiteX0" fmla="*/ 457 w 2586914"/>
              <a:gd name="connsiteY0" fmla="*/ 367937 h 591476"/>
              <a:gd name="connsiteX1" fmla="*/ 2918 w 2586914"/>
              <a:gd name="connsiteY1" fmla="*/ 0 h 591476"/>
              <a:gd name="connsiteX2" fmla="*/ 336387 w 2586914"/>
              <a:gd name="connsiteY2" fmla="*/ 223028 h 591476"/>
              <a:gd name="connsiteX3" fmla="*/ 2586809 w 2586914"/>
              <a:gd name="connsiteY3" fmla="*/ 232064 h 591476"/>
              <a:gd name="connsiteX4" fmla="*/ 2584415 w 2586914"/>
              <a:gd name="connsiteY4" fmla="*/ 591476 h 591476"/>
              <a:gd name="connsiteX5" fmla="*/ 313810 w 2586914"/>
              <a:gd name="connsiteY5" fmla="*/ 579740 h 591476"/>
              <a:gd name="connsiteX6" fmla="*/ 457 w 2586914"/>
              <a:gd name="connsiteY6" fmla="*/ 367937 h 591476"/>
              <a:gd name="connsiteX0" fmla="*/ 457 w 2589192"/>
              <a:gd name="connsiteY0" fmla="*/ 367937 h 589872"/>
              <a:gd name="connsiteX1" fmla="*/ 2918 w 2589192"/>
              <a:gd name="connsiteY1" fmla="*/ 0 h 589872"/>
              <a:gd name="connsiteX2" fmla="*/ 336387 w 2589192"/>
              <a:gd name="connsiteY2" fmla="*/ 223028 h 589872"/>
              <a:gd name="connsiteX3" fmla="*/ 2586809 w 2589192"/>
              <a:gd name="connsiteY3" fmla="*/ 232064 h 589872"/>
              <a:gd name="connsiteX4" fmla="*/ 2589192 w 2589192"/>
              <a:gd name="connsiteY4" fmla="*/ 589872 h 589872"/>
              <a:gd name="connsiteX5" fmla="*/ 313810 w 2589192"/>
              <a:gd name="connsiteY5" fmla="*/ 579740 h 589872"/>
              <a:gd name="connsiteX6" fmla="*/ 457 w 2589192"/>
              <a:gd name="connsiteY6" fmla="*/ 367937 h 58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192" h="589872">
                <a:moveTo>
                  <a:pt x="457" y="367937"/>
                </a:moveTo>
                <a:cubicBezTo>
                  <a:pt x="-1803" y="199906"/>
                  <a:pt x="5178" y="168031"/>
                  <a:pt x="2918" y="0"/>
                </a:cubicBezTo>
                <a:lnTo>
                  <a:pt x="336387" y="223028"/>
                </a:lnTo>
                <a:lnTo>
                  <a:pt x="2586809" y="232064"/>
                </a:lnTo>
                <a:cubicBezTo>
                  <a:pt x="2587603" y="352403"/>
                  <a:pt x="2588398" y="469533"/>
                  <a:pt x="2589192" y="589872"/>
                </a:cubicBezTo>
                <a:lnTo>
                  <a:pt x="313810" y="579740"/>
                </a:lnTo>
                <a:lnTo>
                  <a:pt x="457" y="36793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37" name="Text Placeholder 37">
            <a:extLst>
              <a:ext uri="{FF2B5EF4-FFF2-40B4-BE49-F238E27FC236}">
                <a16:creationId xmlns:a16="http://schemas.microsoft.com/office/drawing/2014/main" id="{30BD80AE-36E4-4280-B051-85788143AA1C}"/>
              </a:ext>
            </a:extLst>
          </p:cNvPr>
          <p:cNvSpPr>
            <a:spLocks noGrp="1"/>
          </p:cNvSpPr>
          <p:nvPr>
            <p:ph type="body" sz="quarter" idx="24" hasCustomPrompt="1"/>
          </p:nvPr>
        </p:nvSpPr>
        <p:spPr>
          <a:xfrm>
            <a:off x="287056" y="5033309"/>
            <a:ext cx="1642167" cy="350256"/>
          </a:xfrm>
        </p:spPr>
        <p:txBody>
          <a:bodyPr/>
          <a:lstStyle>
            <a:lvl1pPr>
              <a:defRPr sz="1100" b="1">
                <a:solidFill>
                  <a:schemeClr val="bg1">
                    <a:alpha val="40000"/>
                  </a:schemeClr>
                </a:solidFill>
              </a:defRPr>
            </a:lvl1pPr>
            <a:lvl2pPr>
              <a:defRPr sz="1050">
                <a:solidFill>
                  <a:schemeClr val="bg1">
                    <a:alpha val="40000"/>
                  </a:schemeClr>
                </a:solidFill>
              </a:defRPr>
            </a:lvl2pPr>
            <a:lvl3pPr>
              <a:defRPr sz="1000">
                <a:solidFill>
                  <a:schemeClr val="bg1">
                    <a:alpha val="40000"/>
                  </a:schemeClr>
                </a:solidFill>
              </a:defRPr>
            </a:lvl3pPr>
            <a:lvl4pPr>
              <a:defRPr sz="900">
                <a:solidFill>
                  <a:schemeClr val="bg1">
                    <a:alpha val="40000"/>
                  </a:schemeClr>
                </a:solidFill>
              </a:defRPr>
            </a:lvl4pPr>
            <a:lvl5pPr>
              <a:defRPr sz="900">
                <a:solidFill>
                  <a:schemeClr val="bg1">
                    <a:alpha val="40000"/>
                  </a:schemeClr>
                </a:solidFill>
              </a:defRPr>
            </a:lvl5pPr>
          </a:lstStyle>
          <a:p>
            <a:pPr lvl="0"/>
            <a:r>
              <a:rPr lang="en-US"/>
              <a:t>Click to edit master text styles</a:t>
            </a:r>
          </a:p>
        </p:txBody>
      </p:sp>
      <p:sp>
        <p:nvSpPr>
          <p:cNvPr id="30" name="Title 2">
            <a:extLst>
              <a:ext uri="{FF2B5EF4-FFF2-40B4-BE49-F238E27FC236}">
                <a16:creationId xmlns:a16="http://schemas.microsoft.com/office/drawing/2014/main" id="{6E825BC2-097C-46AB-A447-CF09BEE52C86}"/>
              </a:ext>
            </a:extLst>
          </p:cNvPr>
          <p:cNvSpPr>
            <a:spLocks noGrp="1"/>
          </p:cNvSpPr>
          <p:nvPr>
            <p:ph type="title" hasCustomPrompt="1"/>
          </p:nvPr>
        </p:nvSpPr>
        <p:spPr>
          <a:xfrm>
            <a:off x="200718" y="247199"/>
            <a:ext cx="1514757" cy="2593806"/>
          </a:xfrm>
        </p:spPr>
        <p:txBody>
          <a:bodyPr anchor="t"/>
          <a:lstStyle>
            <a:lvl1pPr>
              <a:defRPr lang="en-US" sz="2400" kern="1200" smtClean="0">
                <a:solidFill>
                  <a:schemeClr val="bg1"/>
                </a:solidFill>
                <a:latin typeface="+mj-lt"/>
                <a:ea typeface="+mn-ea"/>
                <a:cs typeface="Segoe UI Semibold" panose="020B0702040204020203" pitchFamily="34" charset="0"/>
              </a:defRPr>
            </a:lvl1pPr>
          </a:lstStyle>
          <a:p>
            <a:r>
              <a:rPr lang="en-US"/>
              <a:t>CLICK TO EDIT MASTER TITLE STYLE</a:t>
            </a:r>
          </a:p>
        </p:txBody>
      </p:sp>
      <p:sp>
        <p:nvSpPr>
          <p:cNvPr id="33" name="Text Placeholder 6">
            <a:extLst>
              <a:ext uri="{FF2B5EF4-FFF2-40B4-BE49-F238E27FC236}">
                <a16:creationId xmlns:a16="http://schemas.microsoft.com/office/drawing/2014/main" id="{15425519-6B84-48F8-AB76-FF42398D43E5}"/>
              </a:ext>
            </a:extLst>
          </p:cNvPr>
          <p:cNvSpPr>
            <a:spLocks noGrp="1"/>
          </p:cNvSpPr>
          <p:nvPr>
            <p:ph type="body" sz="quarter" idx="26"/>
          </p:nvPr>
        </p:nvSpPr>
        <p:spPr>
          <a:xfrm>
            <a:off x="258404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34" name="Text Placeholder 4">
            <a:extLst>
              <a:ext uri="{FF2B5EF4-FFF2-40B4-BE49-F238E27FC236}">
                <a16:creationId xmlns:a16="http://schemas.microsoft.com/office/drawing/2014/main" id="{135E1549-AAFB-4ED5-B09C-8AEA5F6CB9D0}"/>
              </a:ext>
            </a:extLst>
          </p:cNvPr>
          <p:cNvSpPr>
            <a:spLocks noGrp="1"/>
          </p:cNvSpPr>
          <p:nvPr>
            <p:ph type="body" sz="quarter" idx="25" hasCustomPrompt="1"/>
          </p:nvPr>
        </p:nvSpPr>
        <p:spPr>
          <a:xfrm>
            <a:off x="258404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2" name="Text Placeholder 6">
            <a:extLst>
              <a:ext uri="{FF2B5EF4-FFF2-40B4-BE49-F238E27FC236}">
                <a16:creationId xmlns:a16="http://schemas.microsoft.com/office/drawing/2014/main" id="{DF4CB509-B687-46CD-8C37-5B76727EA291}"/>
              </a:ext>
            </a:extLst>
          </p:cNvPr>
          <p:cNvSpPr>
            <a:spLocks noGrp="1"/>
          </p:cNvSpPr>
          <p:nvPr>
            <p:ph type="body" sz="quarter" idx="27"/>
          </p:nvPr>
        </p:nvSpPr>
        <p:spPr>
          <a:xfrm>
            <a:off x="436219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3" name="Text Placeholder 4">
            <a:extLst>
              <a:ext uri="{FF2B5EF4-FFF2-40B4-BE49-F238E27FC236}">
                <a16:creationId xmlns:a16="http://schemas.microsoft.com/office/drawing/2014/main" id="{224A9926-DBEB-48C8-8EB9-C4C9C16E5653}"/>
              </a:ext>
            </a:extLst>
          </p:cNvPr>
          <p:cNvSpPr>
            <a:spLocks noGrp="1"/>
          </p:cNvSpPr>
          <p:nvPr>
            <p:ph type="body" sz="quarter" idx="28" hasCustomPrompt="1"/>
          </p:nvPr>
        </p:nvSpPr>
        <p:spPr>
          <a:xfrm>
            <a:off x="436218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5" name="Text Placeholder 6">
            <a:extLst>
              <a:ext uri="{FF2B5EF4-FFF2-40B4-BE49-F238E27FC236}">
                <a16:creationId xmlns:a16="http://schemas.microsoft.com/office/drawing/2014/main" id="{A9C63AF3-03FD-4F44-AEA2-D5CD47B6E629}"/>
              </a:ext>
            </a:extLst>
          </p:cNvPr>
          <p:cNvSpPr>
            <a:spLocks noGrp="1"/>
          </p:cNvSpPr>
          <p:nvPr>
            <p:ph type="body" sz="quarter" idx="29"/>
          </p:nvPr>
        </p:nvSpPr>
        <p:spPr>
          <a:xfrm>
            <a:off x="6140335"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6" name="Text Placeholder 4">
            <a:extLst>
              <a:ext uri="{FF2B5EF4-FFF2-40B4-BE49-F238E27FC236}">
                <a16:creationId xmlns:a16="http://schemas.microsoft.com/office/drawing/2014/main" id="{67C18788-C186-4FE2-90B9-2AF658044799}"/>
              </a:ext>
            </a:extLst>
          </p:cNvPr>
          <p:cNvSpPr>
            <a:spLocks noGrp="1"/>
          </p:cNvSpPr>
          <p:nvPr>
            <p:ph type="body" sz="quarter" idx="30" hasCustomPrompt="1"/>
          </p:nvPr>
        </p:nvSpPr>
        <p:spPr>
          <a:xfrm>
            <a:off x="6140334"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48" name="Text Placeholder 6">
            <a:extLst>
              <a:ext uri="{FF2B5EF4-FFF2-40B4-BE49-F238E27FC236}">
                <a16:creationId xmlns:a16="http://schemas.microsoft.com/office/drawing/2014/main" id="{2EB2BB71-0863-47EF-8FD6-BDA452FCCB78}"/>
              </a:ext>
            </a:extLst>
          </p:cNvPr>
          <p:cNvSpPr>
            <a:spLocks noGrp="1"/>
          </p:cNvSpPr>
          <p:nvPr>
            <p:ph type="body" sz="quarter" idx="31"/>
          </p:nvPr>
        </p:nvSpPr>
        <p:spPr>
          <a:xfrm>
            <a:off x="7918480"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49" name="Text Placeholder 4">
            <a:extLst>
              <a:ext uri="{FF2B5EF4-FFF2-40B4-BE49-F238E27FC236}">
                <a16:creationId xmlns:a16="http://schemas.microsoft.com/office/drawing/2014/main" id="{FD3E8176-80C4-45F0-91BC-D8D1E46AAA9A}"/>
              </a:ext>
            </a:extLst>
          </p:cNvPr>
          <p:cNvSpPr>
            <a:spLocks noGrp="1"/>
          </p:cNvSpPr>
          <p:nvPr>
            <p:ph type="body" sz="quarter" idx="32" hasCustomPrompt="1"/>
          </p:nvPr>
        </p:nvSpPr>
        <p:spPr>
          <a:xfrm>
            <a:off x="7918479"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1" name="Text Placeholder 6">
            <a:extLst>
              <a:ext uri="{FF2B5EF4-FFF2-40B4-BE49-F238E27FC236}">
                <a16:creationId xmlns:a16="http://schemas.microsoft.com/office/drawing/2014/main" id="{1AAF832B-108E-4CAC-8951-CCE325EB112F}"/>
              </a:ext>
            </a:extLst>
          </p:cNvPr>
          <p:cNvSpPr>
            <a:spLocks noGrp="1"/>
          </p:cNvSpPr>
          <p:nvPr>
            <p:ph type="body" sz="quarter" idx="33"/>
          </p:nvPr>
        </p:nvSpPr>
        <p:spPr>
          <a:xfrm>
            <a:off x="9696626" y="4480909"/>
            <a:ext cx="1397475" cy="1508126"/>
          </a:xfrm>
        </p:spPr>
        <p:txBody>
          <a:bodyPr/>
          <a:lstStyle>
            <a:lvl1pPr>
              <a:defRPr lang="en-US" sz="1400" kern="1200" smtClean="0">
                <a:solidFill>
                  <a:srgbClr val="555555"/>
                </a:solidFill>
                <a:latin typeface="+mn-lt"/>
                <a:ea typeface="+mn-ea"/>
                <a:cs typeface="+mn-cs"/>
              </a:defRPr>
            </a:lvl1pPr>
          </a:lstStyle>
          <a:p>
            <a:pPr lvl="0"/>
            <a:r>
              <a:rPr lang="en-US"/>
              <a:t>Click to edit Master text styles</a:t>
            </a:r>
          </a:p>
        </p:txBody>
      </p:sp>
      <p:sp>
        <p:nvSpPr>
          <p:cNvPr id="52" name="Text Placeholder 4">
            <a:extLst>
              <a:ext uri="{FF2B5EF4-FFF2-40B4-BE49-F238E27FC236}">
                <a16:creationId xmlns:a16="http://schemas.microsoft.com/office/drawing/2014/main" id="{B5FDE791-75FB-43F0-83BC-453D5A1C492C}"/>
              </a:ext>
            </a:extLst>
          </p:cNvPr>
          <p:cNvSpPr>
            <a:spLocks noGrp="1"/>
          </p:cNvSpPr>
          <p:nvPr>
            <p:ph type="body" sz="quarter" idx="34" hasCustomPrompt="1"/>
          </p:nvPr>
        </p:nvSpPr>
        <p:spPr>
          <a:xfrm>
            <a:off x="9696625" y="3443090"/>
            <a:ext cx="1372276" cy="830001"/>
          </a:xfrm>
        </p:spPr>
        <p:txBody>
          <a:bodyPr/>
          <a:lstStyle>
            <a:lvl1pPr>
              <a:defRPr lang="en-US" sz="1800" kern="1200" dirty="0" smtClean="0">
                <a:solidFill>
                  <a:schemeClr val="accent1"/>
                </a:solidFill>
                <a:latin typeface="Franklin Gothic Demi Cond" panose="020B0706030402020204" pitchFamily="34" charset="0"/>
                <a:ea typeface="+mn-ea"/>
                <a:cs typeface="+mn-cs"/>
              </a:defRPr>
            </a:lvl1pPr>
          </a:lstStyle>
          <a:p>
            <a:pPr lvl="0"/>
            <a:r>
              <a:rPr lang="en-US"/>
              <a:t>CLICK TO EDIT MASTER TEXT STYLES</a:t>
            </a:r>
          </a:p>
        </p:txBody>
      </p:sp>
      <p:sp>
        <p:nvSpPr>
          <p:cNvPr id="53" name="Content Placeholder 8">
            <a:extLst>
              <a:ext uri="{FF2B5EF4-FFF2-40B4-BE49-F238E27FC236}">
                <a16:creationId xmlns:a16="http://schemas.microsoft.com/office/drawing/2014/main" id="{FF07AF7C-F90E-4133-BEC5-75E0089B4ED6}"/>
              </a:ext>
            </a:extLst>
          </p:cNvPr>
          <p:cNvSpPr>
            <a:spLocks noGrp="1"/>
          </p:cNvSpPr>
          <p:nvPr>
            <p:ph sz="quarter" idx="35"/>
          </p:nvPr>
        </p:nvSpPr>
        <p:spPr>
          <a:xfrm>
            <a:off x="2584450" y="2006352"/>
            <a:ext cx="1371600" cy="1212851"/>
          </a:xfrm>
        </p:spPr>
        <p:txBody>
          <a:bodyPr/>
          <a:lstStyle/>
          <a:p>
            <a:pPr lvl="0"/>
            <a:endParaRPr lang="en-US"/>
          </a:p>
        </p:txBody>
      </p:sp>
      <p:sp>
        <p:nvSpPr>
          <p:cNvPr id="54" name="Content Placeholder 8">
            <a:extLst>
              <a:ext uri="{FF2B5EF4-FFF2-40B4-BE49-F238E27FC236}">
                <a16:creationId xmlns:a16="http://schemas.microsoft.com/office/drawing/2014/main" id="{DDC47CD1-E5EF-4CEF-B526-34AE77C1CD54}"/>
              </a:ext>
            </a:extLst>
          </p:cNvPr>
          <p:cNvSpPr>
            <a:spLocks noGrp="1"/>
          </p:cNvSpPr>
          <p:nvPr>
            <p:ph sz="quarter" idx="36"/>
          </p:nvPr>
        </p:nvSpPr>
        <p:spPr>
          <a:xfrm>
            <a:off x="4360609" y="2006352"/>
            <a:ext cx="1371600" cy="1212851"/>
          </a:xfrm>
        </p:spPr>
        <p:txBody>
          <a:bodyPr/>
          <a:lstStyle/>
          <a:p>
            <a:pPr lvl="0"/>
            <a:endParaRPr lang="en-US"/>
          </a:p>
        </p:txBody>
      </p:sp>
      <p:sp>
        <p:nvSpPr>
          <p:cNvPr id="55" name="Content Placeholder 8">
            <a:extLst>
              <a:ext uri="{FF2B5EF4-FFF2-40B4-BE49-F238E27FC236}">
                <a16:creationId xmlns:a16="http://schemas.microsoft.com/office/drawing/2014/main" id="{47FC85AA-6100-48BC-BFF8-B39D403404CF}"/>
              </a:ext>
            </a:extLst>
          </p:cNvPr>
          <p:cNvSpPr>
            <a:spLocks noGrp="1"/>
          </p:cNvSpPr>
          <p:nvPr>
            <p:ph sz="quarter" idx="37"/>
          </p:nvPr>
        </p:nvSpPr>
        <p:spPr>
          <a:xfrm>
            <a:off x="6136768" y="2006352"/>
            <a:ext cx="1371600" cy="1212851"/>
          </a:xfrm>
        </p:spPr>
        <p:txBody>
          <a:bodyPr/>
          <a:lstStyle/>
          <a:p>
            <a:pPr lvl="0"/>
            <a:endParaRPr lang="en-US"/>
          </a:p>
        </p:txBody>
      </p:sp>
      <p:sp>
        <p:nvSpPr>
          <p:cNvPr id="56" name="Content Placeholder 8">
            <a:extLst>
              <a:ext uri="{FF2B5EF4-FFF2-40B4-BE49-F238E27FC236}">
                <a16:creationId xmlns:a16="http://schemas.microsoft.com/office/drawing/2014/main" id="{40EDA783-7D8E-4E3E-ADF7-D61627182526}"/>
              </a:ext>
            </a:extLst>
          </p:cNvPr>
          <p:cNvSpPr>
            <a:spLocks noGrp="1"/>
          </p:cNvSpPr>
          <p:nvPr>
            <p:ph sz="quarter" idx="38"/>
          </p:nvPr>
        </p:nvSpPr>
        <p:spPr>
          <a:xfrm>
            <a:off x="7912928" y="2006352"/>
            <a:ext cx="1371600" cy="1212851"/>
          </a:xfrm>
        </p:spPr>
        <p:txBody>
          <a:bodyPr/>
          <a:lstStyle/>
          <a:p>
            <a:pPr lvl="0"/>
            <a:endParaRPr lang="en-US"/>
          </a:p>
        </p:txBody>
      </p:sp>
      <p:sp>
        <p:nvSpPr>
          <p:cNvPr id="57" name="Content Placeholder 8">
            <a:extLst>
              <a:ext uri="{FF2B5EF4-FFF2-40B4-BE49-F238E27FC236}">
                <a16:creationId xmlns:a16="http://schemas.microsoft.com/office/drawing/2014/main" id="{4A6144E7-FA10-4076-9360-415CD8A21D02}"/>
              </a:ext>
            </a:extLst>
          </p:cNvPr>
          <p:cNvSpPr>
            <a:spLocks noGrp="1"/>
          </p:cNvSpPr>
          <p:nvPr>
            <p:ph sz="quarter" idx="39"/>
          </p:nvPr>
        </p:nvSpPr>
        <p:spPr>
          <a:xfrm>
            <a:off x="9689087" y="2006352"/>
            <a:ext cx="1371600" cy="1212851"/>
          </a:xfrm>
        </p:spPr>
        <p:txBody>
          <a:bodyPr/>
          <a:lstStyle/>
          <a:p>
            <a:pPr lvl="0"/>
            <a:endParaRPr lang="en-US"/>
          </a:p>
        </p:txBody>
      </p:sp>
    </p:spTree>
    <p:extLst>
      <p:ext uri="{BB962C8B-B14F-4D97-AF65-F5344CB8AC3E}">
        <p14:creationId xmlns:p14="http://schemas.microsoft.com/office/powerpoint/2010/main" val="3304242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Isosceles Triangle 15">
            <a:extLst>
              <a:ext uri="{FF2B5EF4-FFF2-40B4-BE49-F238E27FC236}">
                <a16:creationId xmlns:a16="http://schemas.microsoft.com/office/drawing/2014/main" id="{8D577191-9F4A-4B42-9047-0EF44B00A83D}"/>
              </a:ext>
            </a:extLst>
          </p:cNvPr>
          <p:cNvSpPr/>
          <p:nvPr userDrawn="1"/>
        </p:nvSpPr>
        <p:spPr>
          <a:xfrm flipH="1">
            <a:off x="-19400" y="4858074"/>
            <a:ext cx="8089263" cy="2125254"/>
          </a:xfrm>
          <a:custGeom>
            <a:avLst/>
            <a:gdLst>
              <a:gd name="connsiteX0" fmla="*/ 0 w 5269794"/>
              <a:gd name="connsiteY0" fmla="*/ 1664962 h 1664962"/>
              <a:gd name="connsiteX1" fmla="*/ 2634897 w 5269794"/>
              <a:gd name="connsiteY1" fmla="*/ 0 h 1664962"/>
              <a:gd name="connsiteX2" fmla="*/ 5269794 w 5269794"/>
              <a:gd name="connsiteY2" fmla="*/ 1664962 h 1664962"/>
              <a:gd name="connsiteX3" fmla="*/ 0 w 5269794"/>
              <a:gd name="connsiteY3" fmla="*/ 1664962 h 1664962"/>
              <a:gd name="connsiteX0" fmla="*/ 0 w 5435247"/>
              <a:gd name="connsiteY0" fmla="*/ 2350762 h 2350762"/>
              <a:gd name="connsiteX1" fmla="*/ 5435247 w 5435247"/>
              <a:gd name="connsiteY1" fmla="*/ 0 h 2350762"/>
              <a:gd name="connsiteX2" fmla="*/ 5269794 w 5435247"/>
              <a:gd name="connsiteY2" fmla="*/ 2350762 h 2350762"/>
              <a:gd name="connsiteX3" fmla="*/ 0 w 5435247"/>
              <a:gd name="connsiteY3" fmla="*/ 2350762 h 2350762"/>
              <a:gd name="connsiteX0" fmla="*/ 0 w 5450769"/>
              <a:gd name="connsiteY0" fmla="*/ 2350762 h 2465062"/>
              <a:gd name="connsiteX1" fmla="*/ 5435247 w 5450769"/>
              <a:gd name="connsiteY1" fmla="*/ 0 h 2465062"/>
              <a:gd name="connsiteX2" fmla="*/ 5450769 w 5450769"/>
              <a:gd name="connsiteY2" fmla="*/ 2465062 h 2465062"/>
              <a:gd name="connsiteX3" fmla="*/ 0 w 5450769"/>
              <a:gd name="connsiteY3" fmla="*/ 2350762 h 2465062"/>
              <a:gd name="connsiteX0" fmla="*/ 0 w 5435247"/>
              <a:gd name="connsiteY0" fmla="*/ 2350762 h 2474587"/>
              <a:gd name="connsiteX1" fmla="*/ 5435247 w 5435247"/>
              <a:gd name="connsiteY1" fmla="*/ 0 h 2474587"/>
              <a:gd name="connsiteX2" fmla="*/ 5431719 w 5435247"/>
              <a:gd name="connsiteY2" fmla="*/ 2474587 h 2474587"/>
              <a:gd name="connsiteX3" fmla="*/ 0 w 5435247"/>
              <a:gd name="connsiteY3" fmla="*/ 2350762 h 2474587"/>
              <a:gd name="connsiteX0" fmla="*/ 0 w 5416197"/>
              <a:gd name="connsiteY0" fmla="*/ 2474587 h 2474587"/>
              <a:gd name="connsiteX1" fmla="*/ 5416197 w 5416197"/>
              <a:gd name="connsiteY1" fmla="*/ 0 h 2474587"/>
              <a:gd name="connsiteX2" fmla="*/ 5412669 w 5416197"/>
              <a:gd name="connsiteY2" fmla="*/ 2474587 h 2474587"/>
              <a:gd name="connsiteX3" fmla="*/ 0 w 5416197"/>
              <a:gd name="connsiteY3" fmla="*/ 2474587 h 2474587"/>
              <a:gd name="connsiteX0" fmla="*/ 0 w 5435247"/>
              <a:gd name="connsiteY0" fmla="*/ 2503162 h 2503162"/>
              <a:gd name="connsiteX1" fmla="*/ 5435247 w 5435247"/>
              <a:gd name="connsiteY1" fmla="*/ 0 h 2503162"/>
              <a:gd name="connsiteX2" fmla="*/ 5412669 w 5435247"/>
              <a:gd name="connsiteY2" fmla="*/ 2503162 h 2503162"/>
              <a:gd name="connsiteX3" fmla="*/ 0 w 5435247"/>
              <a:gd name="connsiteY3" fmla="*/ 2503162 h 2503162"/>
              <a:gd name="connsiteX0" fmla="*/ 0 w 5412669"/>
              <a:gd name="connsiteY0" fmla="*/ 2484112 h 2484112"/>
              <a:gd name="connsiteX1" fmla="*/ 5368572 w 5412669"/>
              <a:gd name="connsiteY1" fmla="*/ 0 h 2484112"/>
              <a:gd name="connsiteX2" fmla="*/ 5412669 w 5412669"/>
              <a:gd name="connsiteY2" fmla="*/ 2484112 h 2484112"/>
              <a:gd name="connsiteX3" fmla="*/ 0 w 5412669"/>
              <a:gd name="connsiteY3" fmla="*/ 2484112 h 2484112"/>
              <a:gd name="connsiteX0" fmla="*/ 0 w 5416197"/>
              <a:gd name="connsiteY0" fmla="*/ 2465062 h 2465062"/>
              <a:gd name="connsiteX1" fmla="*/ 5416197 w 5416197"/>
              <a:gd name="connsiteY1" fmla="*/ 0 h 2465062"/>
              <a:gd name="connsiteX2" fmla="*/ 5412669 w 5416197"/>
              <a:gd name="connsiteY2" fmla="*/ 2465062 h 2465062"/>
              <a:gd name="connsiteX3" fmla="*/ 0 w 5416197"/>
              <a:gd name="connsiteY3" fmla="*/ 2465062 h 2465062"/>
              <a:gd name="connsiteX0" fmla="*/ 0 w 5416197"/>
              <a:gd name="connsiteY0" fmla="*/ 2465062 h 2465062"/>
              <a:gd name="connsiteX1" fmla="*/ 5416197 w 5416197"/>
              <a:gd name="connsiteY1" fmla="*/ 0 h 2465062"/>
              <a:gd name="connsiteX2" fmla="*/ 5307894 w 5416197"/>
              <a:gd name="connsiteY2" fmla="*/ 2407912 h 2465062"/>
              <a:gd name="connsiteX3" fmla="*/ 0 w 5416197"/>
              <a:gd name="connsiteY3" fmla="*/ 2465062 h 2465062"/>
              <a:gd name="connsiteX0" fmla="*/ 0 w 5416197"/>
              <a:gd name="connsiteY0" fmla="*/ 2465062 h 2465062"/>
              <a:gd name="connsiteX1" fmla="*/ 5416197 w 5416197"/>
              <a:gd name="connsiteY1" fmla="*/ 0 h 2465062"/>
              <a:gd name="connsiteX2" fmla="*/ 5384094 w 5416197"/>
              <a:gd name="connsiteY2" fmla="*/ 2455537 h 2465062"/>
              <a:gd name="connsiteX3" fmla="*/ 0 w 5416197"/>
              <a:gd name="connsiteY3" fmla="*/ 2465062 h 2465062"/>
              <a:gd name="connsiteX0" fmla="*/ 0 w 5416197"/>
              <a:gd name="connsiteY0" fmla="*/ 2465062 h 2465062"/>
              <a:gd name="connsiteX1" fmla="*/ 5416197 w 5416197"/>
              <a:gd name="connsiteY1" fmla="*/ 0 h 2465062"/>
              <a:gd name="connsiteX2" fmla="*/ 5307894 w 5416197"/>
              <a:gd name="connsiteY2" fmla="*/ 2350762 h 2465062"/>
              <a:gd name="connsiteX3" fmla="*/ 0 w 5416197"/>
              <a:gd name="connsiteY3" fmla="*/ 2465062 h 2465062"/>
              <a:gd name="connsiteX0" fmla="*/ 0 w 5416197"/>
              <a:gd name="connsiteY0" fmla="*/ 2465062 h 2474587"/>
              <a:gd name="connsiteX1" fmla="*/ 5416197 w 5416197"/>
              <a:gd name="connsiteY1" fmla="*/ 0 h 2474587"/>
              <a:gd name="connsiteX2" fmla="*/ 5403144 w 5416197"/>
              <a:gd name="connsiteY2" fmla="*/ 2474587 h 2474587"/>
              <a:gd name="connsiteX3" fmla="*/ 0 w 5416197"/>
              <a:gd name="connsiteY3" fmla="*/ 2465062 h 2474587"/>
              <a:gd name="connsiteX0" fmla="*/ 0 w 5416197"/>
              <a:gd name="connsiteY0" fmla="*/ 2388862 h 2398387"/>
              <a:gd name="connsiteX1" fmla="*/ 5416197 w 5416197"/>
              <a:gd name="connsiteY1" fmla="*/ 0 h 2398387"/>
              <a:gd name="connsiteX2" fmla="*/ 5403144 w 5416197"/>
              <a:gd name="connsiteY2" fmla="*/ 2398387 h 2398387"/>
              <a:gd name="connsiteX3" fmla="*/ 0 w 5416197"/>
              <a:gd name="connsiteY3" fmla="*/ 2388862 h 2398387"/>
              <a:gd name="connsiteX0" fmla="*/ 0 w 6419578"/>
              <a:gd name="connsiteY0" fmla="*/ 2305735 h 2398387"/>
              <a:gd name="connsiteX1" fmla="*/ 6419578 w 6419578"/>
              <a:gd name="connsiteY1" fmla="*/ 0 h 2398387"/>
              <a:gd name="connsiteX2" fmla="*/ 6406525 w 6419578"/>
              <a:gd name="connsiteY2" fmla="*/ 2398387 h 2398387"/>
              <a:gd name="connsiteX3" fmla="*/ 0 w 6419578"/>
              <a:gd name="connsiteY3" fmla="*/ 2305735 h 2398387"/>
              <a:gd name="connsiteX0" fmla="*/ 0 w 6438509"/>
              <a:gd name="connsiteY0" fmla="*/ 1711968 h 1804620"/>
              <a:gd name="connsiteX1" fmla="*/ 6438509 w 6438509"/>
              <a:gd name="connsiteY1" fmla="*/ 0 h 1804620"/>
              <a:gd name="connsiteX2" fmla="*/ 6406525 w 6438509"/>
              <a:gd name="connsiteY2" fmla="*/ 1804620 h 1804620"/>
              <a:gd name="connsiteX3" fmla="*/ 0 w 6438509"/>
              <a:gd name="connsiteY3" fmla="*/ 1711968 h 1804620"/>
              <a:gd name="connsiteX0" fmla="*/ 0 w 6447975"/>
              <a:gd name="connsiteY0" fmla="*/ 2032602 h 2125254"/>
              <a:gd name="connsiteX1" fmla="*/ 6447975 w 6447975"/>
              <a:gd name="connsiteY1" fmla="*/ 0 h 2125254"/>
              <a:gd name="connsiteX2" fmla="*/ 6406525 w 6447975"/>
              <a:gd name="connsiteY2" fmla="*/ 2125254 h 2125254"/>
              <a:gd name="connsiteX3" fmla="*/ 0 w 6447975"/>
              <a:gd name="connsiteY3" fmla="*/ 2032602 h 2125254"/>
              <a:gd name="connsiteX0" fmla="*/ 0 w 6447975"/>
              <a:gd name="connsiteY0" fmla="*/ 2032602 h 2125254"/>
              <a:gd name="connsiteX1" fmla="*/ 6447975 w 6447975"/>
              <a:gd name="connsiteY1" fmla="*/ 0 h 2125254"/>
              <a:gd name="connsiteX2" fmla="*/ 6447975 w 6447975"/>
              <a:gd name="connsiteY2" fmla="*/ 2125254 h 2125254"/>
              <a:gd name="connsiteX3" fmla="*/ 0 w 6447975"/>
              <a:gd name="connsiteY3" fmla="*/ 2032602 h 2125254"/>
            </a:gdLst>
            <a:ahLst/>
            <a:cxnLst>
              <a:cxn ang="0">
                <a:pos x="connsiteX0" y="connsiteY0"/>
              </a:cxn>
              <a:cxn ang="0">
                <a:pos x="connsiteX1" y="connsiteY1"/>
              </a:cxn>
              <a:cxn ang="0">
                <a:pos x="connsiteX2" y="connsiteY2"/>
              </a:cxn>
              <a:cxn ang="0">
                <a:pos x="connsiteX3" y="connsiteY3"/>
              </a:cxn>
            </a:cxnLst>
            <a:rect l="l" t="t" r="r" b="b"/>
            <a:pathLst>
              <a:path w="6447975" h="2125254">
                <a:moveTo>
                  <a:pt x="0" y="2032602"/>
                </a:moveTo>
                <a:lnTo>
                  <a:pt x="6447975" y="0"/>
                </a:lnTo>
                <a:lnTo>
                  <a:pt x="6447975" y="2125254"/>
                </a:lnTo>
                <a:lnTo>
                  <a:pt x="0" y="2032602"/>
                </a:lnTo>
                <a:close/>
              </a:path>
            </a:pathLst>
          </a:custGeom>
          <a:blipFill dpi="0" rotWithShape="1">
            <a:blip r:embed="rId2">
              <a:extLst>
                <a:ext uri="{28A0092B-C50C-407E-A947-70E740481C1C}">
                  <a14:useLocalDpi xmlns:a14="http://schemas.microsoft.com/office/drawing/2010/main" val="0"/>
                </a:ext>
              </a:extLst>
            </a:blip>
            <a:srcRect/>
            <a:stretch>
              <a:fillRect l="-4983" t="-66146" r="-32683" b="-1455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9401" y="4858075"/>
            <a:ext cx="8029289" cy="1999926"/>
          </a:xfrm>
          <a:prstGeom prst="triangle">
            <a:avLst>
              <a:gd name="adj" fmla="val 520"/>
            </a:avLst>
          </a:prstGeom>
        </p:spPr>
        <p:txBody>
          <a:bodyPr/>
          <a:lstStyle/>
          <a:p>
            <a:endParaRPr lang="en-US"/>
          </a:p>
        </p:txBody>
      </p:sp>
      <p:sp>
        <p:nvSpPr>
          <p:cNvPr id="29" name="Isosceles Triangle 25">
            <a:extLst>
              <a:ext uri="{FF2B5EF4-FFF2-40B4-BE49-F238E27FC236}">
                <a16:creationId xmlns:a16="http://schemas.microsoft.com/office/drawing/2014/main" id="{9B64129C-DF8D-4129-8878-D5188B6C5AB9}"/>
              </a:ext>
            </a:extLst>
          </p:cNvPr>
          <p:cNvSpPr/>
          <p:nvPr userDrawn="1"/>
        </p:nvSpPr>
        <p:spPr>
          <a:xfrm>
            <a:off x="-22526" y="4855805"/>
            <a:ext cx="8179248" cy="2121795"/>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43519"/>
              <a:gd name="connsiteY0" fmla="*/ 1362456 h 1362456"/>
              <a:gd name="connsiteX1" fmla="*/ 0 w 8143519"/>
              <a:gd name="connsiteY1" fmla="*/ 0 h 1362456"/>
              <a:gd name="connsiteX2" fmla="*/ 8143519 w 8143519"/>
              <a:gd name="connsiteY2" fmla="*/ 1325847 h 1362456"/>
              <a:gd name="connsiteX3" fmla="*/ 0 w 8143519"/>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8143519" h="1362456">
                <a:moveTo>
                  <a:pt x="0" y="1362456"/>
                </a:moveTo>
                <a:lnTo>
                  <a:pt x="0" y="0"/>
                </a:lnTo>
                <a:lnTo>
                  <a:pt x="8143519" y="1325847"/>
                </a:lnTo>
                <a:lnTo>
                  <a:pt x="0" y="1362456"/>
                </a:lnTo>
                <a:close/>
              </a:path>
            </a:pathLst>
          </a:custGeom>
          <a:solidFill>
            <a:srgbClr val="84BD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4391370" y="1127006"/>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631568" y="3183960"/>
            <a:ext cx="307911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4423230"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6"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6"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7494630F-BE69-4BA9-93A4-2E03D7ADFE20}"/>
              </a:ext>
            </a:extLst>
          </p:cNvPr>
          <p:cNvCxnSpPr>
            <a:cxnSpLocks/>
          </p:cNvCxnSpPr>
          <p:nvPr userDrawn="1"/>
        </p:nvCxnSpPr>
        <p:spPr>
          <a:xfrm flipH="1">
            <a:off x="8326226"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2" y="2605962"/>
            <a:ext cx="3430683" cy="584775"/>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4380660" y="2605962"/>
            <a:ext cx="3430683"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5" name="Text Placeholder 38">
            <a:extLst>
              <a:ext uri="{FF2B5EF4-FFF2-40B4-BE49-F238E27FC236}">
                <a16:creationId xmlns:a16="http://schemas.microsoft.com/office/drawing/2014/main" id="{41A9E906-7F03-4DD1-8976-10C40BD4D89F}"/>
              </a:ext>
            </a:extLst>
          </p:cNvPr>
          <p:cNvSpPr>
            <a:spLocks noGrp="1"/>
          </p:cNvSpPr>
          <p:nvPr>
            <p:ph type="body" sz="quarter" idx="15"/>
          </p:nvPr>
        </p:nvSpPr>
        <p:spPr>
          <a:xfrm>
            <a:off x="8249966" y="2605962"/>
            <a:ext cx="3430683" cy="584775"/>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9" name="Text Placeholder 46">
            <a:extLst>
              <a:ext uri="{FF2B5EF4-FFF2-40B4-BE49-F238E27FC236}">
                <a16:creationId xmlns:a16="http://schemas.microsoft.com/office/drawing/2014/main" id="{84D78A7A-C569-410A-A633-810EC7AF1400}"/>
              </a:ext>
            </a:extLst>
          </p:cNvPr>
          <p:cNvSpPr>
            <a:spLocks noGrp="1"/>
          </p:cNvSpPr>
          <p:nvPr>
            <p:ph type="body" sz="quarter" idx="16"/>
          </p:nvPr>
        </p:nvSpPr>
        <p:spPr>
          <a:xfrm>
            <a:off x="8249966"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4380660"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04034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a:xfrm>
            <a:off x="149030" y="329440"/>
            <a:ext cx="11725484" cy="314028"/>
          </a:xfrm>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cxnSp>
        <p:nvCxnSpPr>
          <p:cNvPr id="4" name="Straight Connector 3">
            <a:extLst>
              <a:ext uri="{FF2B5EF4-FFF2-40B4-BE49-F238E27FC236}">
                <a16:creationId xmlns:a16="http://schemas.microsoft.com/office/drawing/2014/main" id="{65CE317E-DE7E-4FE2-8C7D-03C5CFDBDD76}"/>
              </a:ext>
            </a:extLst>
          </p:cNvPr>
          <p:cNvCxnSpPr>
            <a:cxnSpLocks/>
          </p:cNvCxnSpPr>
          <p:nvPr/>
        </p:nvCxnSpPr>
        <p:spPr>
          <a:xfrm>
            <a:off x="155498" y="6530812"/>
            <a:ext cx="9640864"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5" descr="Choose New Jersey, Inc. logo">
            <a:extLst>
              <a:ext uri="{FF2B5EF4-FFF2-40B4-BE49-F238E27FC236}">
                <a16:creationId xmlns:a16="http://schemas.microsoft.com/office/drawing/2014/main" id="{47CA22F2-BC9B-4EDB-B275-44651D9C28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AA8E652-B67B-4CB1-BE14-7042E7BEF5E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1408958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4391370" y="1127006"/>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631568" y="3183960"/>
            <a:ext cx="307911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4423230"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5" y="6536208"/>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6"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2" y="2605962"/>
            <a:ext cx="3430683" cy="584775"/>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4380660" y="2605962"/>
            <a:ext cx="3430683"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4380660"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21545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4391370" y="1127006"/>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a:off x="641132" y="3183960"/>
            <a:ext cx="5794197"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5" y="6536208"/>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6"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2" y="2605962"/>
            <a:ext cx="7010065" cy="626749"/>
          </a:xfrm>
        </p:spPr>
        <p:txBody>
          <a:bodyPr/>
          <a:lstStyle>
            <a:lvl1pPr>
              <a:defRPr lang="en-US" sz="3200" kern="1200" smtClean="0">
                <a:solidFill>
                  <a:schemeClr val="tx1"/>
                </a:solidFill>
                <a:latin typeface="+mj-lt"/>
                <a:ea typeface="+mn-ea"/>
                <a:cs typeface="+mn-cs"/>
              </a:defRPr>
            </a:lvl1pPr>
          </a:lstStyle>
          <a:p>
            <a:pPr lvl="0"/>
            <a:r>
              <a:rPr lang="en-US"/>
              <a:t>Click to edit</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7010065"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00846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userDrawn="1"/>
        </p:nvSpPr>
        <p:spPr>
          <a:xfrm rot="10800000">
            <a:off x="3852282"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userDrawn="1"/>
        </p:nvCxnSpPr>
        <p:spPr>
          <a:xfrm>
            <a:off x="4391370" y="1127006"/>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userDrawn="1"/>
        </p:nvCxnSpPr>
        <p:spPr>
          <a:xfrm flipH="1">
            <a:off x="631568" y="3183960"/>
            <a:ext cx="307911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userDrawn="1"/>
        </p:nvCxnSpPr>
        <p:spPr>
          <a:xfrm flipH="1">
            <a:off x="4423230"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6"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3" y="898277"/>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6"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7494630F-BE69-4BA9-93A4-2E03D7ADFE20}"/>
              </a:ext>
            </a:extLst>
          </p:cNvPr>
          <p:cNvCxnSpPr>
            <a:cxnSpLocks/>
          </p:cNvCxnSpPr>
          <p:nvPr userDrawn="1"/>
        </p:nvCxnSpPr>
        <p:spPr>
          <a:xfrm flipH="1">
            <a:off x="8326226"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hasCustomPrompt="1"/>
          </p:nvPr>
        </p:nvSpPr>
        <p:spPr>
          <a:xfrm>
            <a:off x="511352" y="2605962"/>
            <a:ext cx="3430683" cy="584775"/>
          </a:xfrm>
        </p:spPr>
        <p:txBody>
          <a:bodyPr/>
          <a:lstStyle>
            <a:lvl1pPr>
              <a:defRPr lang="en-US" sz="3200" kern="1200" smtClean="0">
                <a:solidFill>
                  <a:schemeClr val="tx1"/>
                </a:solidFill>
                <a:latin typeface="+mj-lt"/>
                <a:ea typeface="+mn-ea"/>
                <a:cs typeface="+mn-cs"/>
              </a:defRPr>
            </a:lvl1pPr>
          </a:lstStyle>
          <a:p>
            <a:r>
              <a:rPr lang="en-US"/>
              <a:t>Available financing</a:t>
            </a:r>
            <a:endParaRPr lang="en-US" altLang="en-US"/>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hasCustomPrompt="1"/>
          </p:nvPr>
        </p:nvSpPr>
        <p:spPr>
          <a:xfrm>
            <a:off x="4380660" y="2605962"/>
            <a:ext cx="3430683" cy="626749"/>
          </a:xfrm>
        </p:spPr>
        <p:txBody>
          <a:bodyPr/>
          <a:lstStyle>
            <a:lvl1pPr>
              <a:defRPr lang="en-US" sz="3200" kern="1200" smtClean="0">
                <a:solidFill>
                  <a:schemeClr val="tx1"/>
                </a:solidFill>
                <a:latin typeface="+mj-lt"/>
                <a:ea typeface="+mn-ea"/>
                <a:cs typeface="+mn-cs"/>
              </a:defRPr>
            </a:lvl1pPr>
          </a:lstStyle>
          <a:p>
            <a:r>
              <a:rPr lang="en-US"/>
              <a:t>Target applicants*</a:t>
            </a:r>
          </a:p>
        </p:txBody>
      </p:sp>
      <p:sp>
        <p:nvSpPr>
          <p:cNvPr id="45" name="Text Placeholder 38">
            <a:extLst>
              <a:ext uri="{FF2B5EF4-FFF2-40B4-BE49-F238E27FC236}">
                <a16:creationId xmlns:a16="http://schemas.microsoft.com/office/drawing/2014/main" id="{41A9E906-7F03-4DD1-8976-10C40BD4D89F}"/>
              </a:ext>
            </a:extLst>
          </p:cNvPr>
          <p:cNvSpPr>
            <a:spLocks noGrp="1"/>
          </p:cNvSpPr>
          <p:nvPr>
            <p:ph type="body" sz="quarter" idx="15" hasCustomPrompt="1"/>
          </p:nvPr>
        </p:nvSpPr>
        <p:spPr>
          <a:xfrm>
            <a:off x="8249966" y="2605961"/>
            <a:ext cx="3660095" cy="428974"/>
          </a:xfrm>
        </p:spPr>
        <p:txBody>
          <a:bodyPr/>
          <a:lstStyle>
            <a:lvl1pPr>
              <a:defRPr lang="en-US" sz="3200" kern="1200" smtClean="0">
                <a:solidFill>
                  <a:schemeClr val="tx1"/>
                </a:solidFill>
                <a:latin typeface="+mj-lt"/>
                <a:ea typeface="+mn-ea"/>
                <a:cs typeface="+mn-cs"/>
              </a:defRPr>
            </a:lvl1pPr>
          </a:lstStyle>
          <a:p>
            <a:r>
              <a:rPr lang="en-US" sz="3200">
                <a:latin typeface="+mj-lt"/>
              </a:rPr>
              <a:t>Why</a:t>
            </a:r>
          </a:p>
          <a:p>
            <a:endParaRPr lang="en-US" sz="3200">
              <a:latin typeface="+mj-lt"/>
            </a:endParaRPr>
          </a:p>
        </p:txBody>
      </p:sp>
      <p:sp>
        <p:nvSpPr>
          <p:cNvPr id="49" name="Text Placeholder 46">
            <a:extLst>
              <a:ext uri="{FF2B5EF4-FFF2-40B4-BE49-F238E27FC236}">
                <a16:creationId xmlns:a16="http://schemas.microsoft.com/office/drawing/2014/main" id="{84D78A7A-C569-410A-A633-810EC7AF1400}"/>
              </a:ext>
            </a:extLst>
          </p:cNvPr>
          <p:cNvSpPr>
            <a:spLocks noGrp="1"/>
          </p:cNvSpPr>
          <p:nvPr>
            <p:ph type="body" sz="quarter" idx="16"/>
          </p:nvPr>
        </p:nvSpPr>
        <p:spPr>
          <a:xfrm>
            <a:off x="8249966"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4380660"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a:t>
            </a:r>
          </a:p>
          <a:p>
            <a:pPr lvl="0"/>
            <a:r>
              <a:rPr lang="en-US"/>
              <a:t>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8" y="51569"/>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20" name="Picture Placeholder 27">
            <a:extLst>
              <a:ext uri="{FF2B5EF4-FFF2-40B4-BE49-F238E27FC236}">
                <a16:creationId xmlns:a16="http://schemas.microsoft.com/office/drawing/2014/main" id="{B20D0FB2-DC5F-4F6D-A0E0-1A45EECDD989}"/>
              </a:ext>
            </a:extLst>
          </p:cNvPr>
          <p:cNvSpPr>
            <a:spLocks noGrp="1"/>
          </p:cNvSpPr>
          <p:nvPr>
            <p:ph type="pic" sz="quarter" idx="11"/>
          </p:nvPr>
        </p:nvSpPr>
        <p:spPr>
          <a:xfrm>
            <a:off x="-15226" y="4826811"/>
            <a:ext cx="7940646"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endParaRPr lang="en-US"/>
          </a:p>
        </p:txBody>
      </p:sp>
    </p:spTree>
    <p:extLst>
      <p:ext uri="{BB962C8B-B14F-4D97-AF65-F5344CB8AC3E}">
        <p14:creationId xmlns:p14="http://schemas.microsoft.com/office/powerpoint/2010/main" val="4000703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9DFA-9467-49C8-858C-EE3D2A12626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707D5A5-9E56-437E-8F6D-5C6CE1C5473E}"/>
              </a:ext>
            </a:extLst>
          </p:cNvPr>
          <p:cNvSpPr>
            <a:spLocks noGrp="1"/>
          </p:cNvSpPr>
          <p:nvPr>
            <p:ph type="ftr" sz="quarter" idx="10"/>
          </p:nvPr>
        </p:nvSpPr>
        <p:spPr>
          <a:xfrm>
            <a:off x="838200" y="6356349"/>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F1A7F6-CD15-4859-9A28-E26ED9369EC0}"/>
              </a:ext>
            </a:extLst>
          </p:cNvPr>
          <p:cNvSpPr>
            <a:spLocks noGrp="1"/>
          </p:cNvSpPr>
          <p:nvPr>
            <p:ph type="sldNum" sz="quarter" idx="11"/>
          </p:nvPr>
        </p:nvSpPr>
        <p:spPr>
          <a:xfrm>
            <a:off x="8610600" y="6356350"/>
            <a:ext cx="2028008" cy="365125"/>
          </a:xfrm>
          <a:prstGeom prst="rect">
            <a:avLst/>
          </a:prstGeom>
        </p:spPr>
        <p:txBody>
          <a:bodyPr/>
          <a:lstStyle/>
          <a:p>
            <a:fld id="{6358EE78-369A-4A83-91BE-CE1CDBA0BAF0}" type="slidenum">
              <a:rPr lang="en-US" smtClean="0"/>
              <a:pPr/>
              <a:t>‹#›</a:t>
            </a:fld>
            <a:endParaRPr lang="en-US"/>
          </a:p>
        </p:txBody>
      </p:sp>
    </p:spTree>
    <p:extLst>
      <p:ext uri="{BB962C8B-B14F-4D97-AF65-F5344CB8AC3E}">
        <p14:creationId xmlns:p14="http://schemas.microsoft.com/office/powerpoint/2010/main" val="1559662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138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BF68B24-CD61-45C6-9C3B-7B3A0627B2BA}"/>
              </a:ext>
            </a:extLst>
          </p:cNvPr>
          <p:cNvSpPr>
            <a:spLocks noGrp="1"/>
          </p:cNvSpPr>
          <p:nvPr>
            <p:ph type="sldNum" sz="quarter" idx="12"/>
          </p:nvPr>
        </p:nvSpPr>
        <p:spPr>
          <a:xfrm>
            <a:off x="11451973" y="6356351"/>
            <a:ext cx="533400" cy="308554"/>
          </a:xfrm>
        </p:spPr>
        <p:txBody>
          <a:bodyPr/>
          <a:lstStyle>
            <a:lvl1pPr algn="r">
              <a:defRPr sz="900">
                <a:solidFill>
                  <a:schemeClr val="accent6">
                    <a:lumMod val="50000"/>
                  </a:schemeClr>
                </a:solidFill>
              </a:defRPr>
            </a:lvl1pPr>
          </a:lstStyle>
          <a:p>
            <a:fld id="{63AFD206-E8CB-4706-8118-0A9E0CCD64B9}" type="slidenum">
              <a:rPr lang="en-US" smtClean="0"/>
              <a:pPr/>
              <a:t>‹#›</a:t>
            </a:fld>
            <a:endParaRPr lang="en-US"/>
          </a:p>
        </p:txBody>
      </p:sp>
      <p:pic>
        <p:nvPicPr>
          <p:cNvPr id="9" name="Picture 8">
            <a:extLst>
              <a:ext uri="{FF2B5EF4-FFF2-40B4-BE49-F238E27FC236}">
                <a16:creationId xmlns:a16="http://schemas.microsoft.com/office/drawing/2014/main" id="{3B0C14AD-118C-4B12-8A28-77CD36D28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398" y="6322645"/>
            <a:ext cx="1208087" cy="399534"/>
          </a:xfrm>
          <a:prstGeom prst="rect">
            <a:avLst/>
          </a:prstGeom>
        </p:spPr>
      </p:pic>
      <p:cxnSp>
        <p:nvCxnSpPr>
          <p:cNvPr id="10" name="Straight Connector 9">
            <a:extLst>
              <a:ext uri="{FF2B5EF4-FFF2-40B4-BE49-F238E27FC236}">
                <a16:creationId xmlns:a16="http://schemas.microsoft.com/office/drawing/2014/main" id="{C3C41FCD-3A94-489A-97DD-580B4C4D7345}"/>
              </a:ext>
            </a:extLst>
          </p:cNvPr>
          <p:cNvCxnSpPr>
            <a:cxnSpLocks/>
          </p:cNvCxnSpPr>
          <p:nvPr userDrawn="1"/>
        </p:nvCxnSpPr>
        <p:spPr>
          <a:xfrm>
            <a:off x="155448" y="6520542"/>
            <a:ext cx="94488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1CD0E88-C056-405F-998E-E8F22D6C6869}"/>
              </a:ext>
            </a:extLst>
          </p:cNvPr>
          <p:cNvSpPr/>
          <p:nvPr userDrawn="1"/>
        </p:nvSpPr>
        <p:spPr>
          <a:xfrm>
            <a:off x="152400" y="53340"/>
            <a:ext cx="3017520" cy="17526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5" name="TextBox 14">
            <a:extLst>
              <a:ext uri="{FF2B5EF4-FFF2-40B4-BE49-F238E27FC236}">
                <a16:creationId xmlns:a16="http://schemas.microsoft.com/office/drawing/2014/main" id="{0F27C56A-374C-4F83-8546-392246F6AD0E}"/>
              </a:ext>
            </a:extLst>
          </p:cNvPr>
          <p:cNvSpPr txBox="1"/>
          <p:nvPr userDrawn="1"/>
        </p:nvSpPr>
        <p:spPr>
          <a:xfrm>
            <a:off x="111760" y="38100"/>
            <a:ext cx="3017520" cy="215444"/>
          </a:xfrm>
          <a:prstGeom prst="rect">
            <a:avLst/>
          </a:prstGeom>
          <a:noFill/>
        </p:spPr>
        <p:txBody>
          <a:bodyPr wrap="square" rtlCol="0">
            <a:spAutoFit/>
          </a:bodyPr>
          <a:lstStyle/>
          <a:p>
            <a:r>
              <a:rPr lang="en-US" sz="800">
                <a:solidFill>
                  <a:schemeClr val="bg1"/>
                </a:solidFill>
              </a:rPr>
              <a:t>NJ INNOVATION EVERGREEN FUND</a:t>
            </a:r>
          </a:p>
        </p:txBody>
      </p:sp>
    </p:spTree>
    <p:extLst>
      <p:ext uri="{BB962C8B-B14F-4D97-AF65-F5344CB8AC3E}">
        <p14:creationId xmlns:p14="http://schemas.microsoft.com/office/powerpoint/2010/main" val="1673841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5_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EEF6323-EBBF-43E2-909A-6EC4E7F09016}"/>
              </a:ext>
            </a:extLst>
          </p:cNvPr>
          <p:cNvCxnSpPr>
            <a:cxnSpLocks/>
          </p:cNvCxnSpPr>
          <p:nvPr/>
        </p:nvCxnSpPr>
        <p:spPr>
          <a:xfrm flipH="1">
            <a:off x="2420143" y="1475044"/>
            <a:ext cx="49377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DDA0B20-6EEF-4523-9EB5-B0625BB16E67}"/>
              </a:ext>
            </a:extLst>
          </p:cNvPr>
          <p:cNvSpPr/>
          <p:nvPr/>
        </p:nvSpPr>
        <p:spPr>
          <a:xfrm>
            <a:off x="3" y="-11150"/>
            <a:ext cx="2170077" cy="6892819"/>
          </a:xfrm>
          <a:prstGeom prst="rect">
            <a:avLst/>
          </a:prstGeom>
          <a:solidFill>
            <a:srgbClr val="00597C"/>
          </a:solidFill>
          <a:ln>
            <a:noFill/>
          </a:ln>
          <a:effectLst>
            <a:outerShdw blurRad="50800" dist="38100" algn="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52"/>
          </a:p>
        </p:txBody>
      </p:sp>
      <p:sp>
        <p:nvSpPr>
          <p:cNvPr id="2" name="Title 1">
            <a:extLst>
              <a:ext uri="{FF2B5EF4-FFF2-40B4-BE49-F238E27FC236}">
                <a16:creationId xmlns:a16="http://schemas.microsoft.com/office/drawing/2014/main" id="{3A5049E4-9EF9-4CF5-94FF-8C842216715C}"/>
              </a:ext>
            </a:extLst>
          </p:cNvPr>
          <p:cNvSpPr>
            <a:spLocks noGrp="1"/>
          </p:cNvSpPr>
          <p:nvPr>
            <p:ph type="title"/>
          </p:nvPr>
        </p:nvSpPr>
        <p:spPr>
          <a:xfrm>
            <a:off x="2420142" y="548006"/>
            <a:ext cx="7832569" cy="800734"/>
          </a:xfrm>
        </p:spPr>
        <p:txBody>
          <a:bodyPr>
            <a:noAutofit/>
          </a:bodyPr>
          <a:lstStyle>
            <a:lvl1pPr>
              <a:defRPr sz="4000">
                <a:latin typeface="+mn-lt"/>
              </a:defRPr>
            </a:lvl1pPr>
          </a:lstStyle>
          <a:p>
            <a:r>
              <a:rPr lang="en-US"/>
              <a:t>Click to edit Master title style</a:t>
            </a:r>
          </a:p>
        </p:txBody>
      </p:sp>
      <p:sp>
        <p:nvSpPr>
          <p:cNvPr id="30" name="Text Placeholder 29">
            <a:extLst>
              <a:ext uri="{FF2B5EF4-FFF2-40B4-BE49-F238E27FC236}">
                <a16:creationId xmlns:a16="http://schemas.microsoft.com/office/drawing/2014/main" id="{11277A9F-F63E-4E99-BDF9-413A8FC3B441}"/>
              </a:ext>
            </a:extLst>
          </p:cNvPr>
          <p:cNvSpPr>
            <a:spLocks noGrp="1"/>
          </p:cNvSpPr>
          <p:nvPr>
            <p:ph type="body" sz="quarter" idx="13"/>
          </p:nvPr>
        </p:nvSpPr>
        <p:spPr>
          <a:xfrm>
            <a:off x="2420141" y="1687971"/>
            <a:ext cx="9147019" cy="2607146"/>
          </a:xfrm>
        </p:spPr>
        <p:txBody>
          <a:bodyPr>
            <a:normAutofit/>
          </a:bodyPr>
          <a:lstStyle>
            <a:lvl1pPr algn="l">
              <a:defRPr sz="2000"/>
            </a:lvl1pPr>
            <a:lvl2pPr algn="l">
              <a:defRPr sz="2000"/>
            </a:lvl2pPr>
            <a:lvl3pPr algn="l">
              <a:defRPr sz="2000"/>
            </a:lvl3pPr>
            <a:lvl4pPr algn="l">
              <a:defRPr sz="2000"/>
            </a:lvl4pPr>
            <a:lvl5pPr algn="l">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2629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12" name="Isosceles Triangle 15">
            <a:extLst>
              <a:ext uri="{FF2B5EF4-FFF2-40B4-BE49-F238E27FC236}">
                <a16:creationId xmlns:a16="http://schemas.microsoft.com/office/drawing/2014/main" id="{8D577191-9F4A-4B42-9047-0EF44B00A83D}"/>
              </a:ext>
            </a:extLst>
          </p:cNvPr>
          <p:cNvSpPr/>
          <p:nvPr/>
        </p:nvSpPr>
        <p:spPr>
          <a:xfrm flipH="1">
            <a:off x="-19400" y="4858074"/>
            <a:ext cx="8089263" cy="2125254"/>
          </a:xfrm>
          <a:custGeom>
            <a:avLst/>
            <a:gdLst>
              <a:gd name="connsiteX0" fmla="*/ 0 w 5269794"/>
              <a:gd name="connsiteY0" fmla="*/ 1664962 h 1664962"/>
              <a:gd name="connsiteX1" fmla="*/ 2634897 w 5269794"/>
              <a:gd name="connsiteY1" fmla="*/ 0 h 1664962"/>
              <a:gd name="connsiteX2" fmla="*/ 5269794 w 5269794"/>
              <a:gd name="connsiteY2" fmla="*/ 1664962 h 1664962"/>
              <a:gd name="connsiteX3" fmla="*/ 0 w 5269794"/>
              <a:gd name="connsiteY3" fmla="*/ 1664962 h 1664962"/>
              <a:gd name="connsiteX0" fmla="*/ 0 w 5435247"/>
              <a:gd name="connsiteY0" fmla="*/ 2350762 h 2350762"/>
              <a:gd name="connsiteX1" fmla="*/ 5435247 w 5435247"/>
              <a:gd name="connsiteY1" fmla="*/ 0 h 2350762"/>
              <a:gd name="connsiteX2" fmla="*/ 5269794 w 5435247"/>
              <a:gd name="connsiteY2" fmla="*/ 2350762 h 2350762"/>
              <a:gd name="connsiteX3" fmla="*/ 0 w 5435247"/>
              <a:gd name="connsiteY3" fmla="*/ 2350762 h 2350762"/>
              <a:gd name="connsiteX0" fmla="*/ 0 w 5450769"/>
              <a:gd name="connsiteY0" fmla="*/ 2350762 h 2465062"/>
              <a:gd name="connsiteX1" fmla="*/ 5435247 w 5450769"/>
              <a:gd name="connsiteY1" fmla="*/ 0 h 2465062"/>
              <a:gd name="connsiteX2" fmla="*/ 5450769 w 5450769"/>
              <a:gd name="connsiteY2" fmla="*/ 2465062 h 2465062"/>
              <a:gd name="connsiteX3" fmla="*/ 0 w 5450769"/>
              <a:gd name="connsiteY3" fmla="*/ 2350762 h 2465062"/>
              <a:gd name="connsiteX0" fmla="*/ 0 w 5435247"/>
              <a:gd name="connsiteY0" fmla="*/ 2350762 h 2474587"/>
              <a:gd name="connsiteX1" fmla="*/ 5435247 w 5435247"/>
              <a:gd name="connsiteY1" fmla="*/ 0 h 2474587"/>
              <a:gd name="connsiteX2" fmla="*/ 5431719 w 5435247"/>
              <a:gd name="connsiteY2" fmla="*/ 2474587 h 2474587"/>
              <a:gd name="connsiteX3" fmla="*/ 0 w 5435247"/>
              <a:gd name="connsiteY3" fmla="*/ 2350762 h 2474587"/>
              <a:gd name="connsiteX0" fmla="*/ 0 w 5416197"/>
              <a:gd name="connsiteY0" fmla="*/ 2474587 h 2474587"/>
              <a:gd name="connsiteX1" fmla="*/ 5416197 w 5416197"/>
              <a:gd name="connsiteY1" fmla="*/ 0 h 2474587"/>
              <a:gd name="connsiteX2" fmla="*/ 5412669 w 5416197"/>
              <a:gd name="connsiteY2" fmla="*/ 2474587 h 2474587"/>
              <a:gd name="connsiteX3" fmla="*/ 0 w 5416197"/>
              <a:gd name="connsiteY3" fmla="*/ 2474587 h 2474587"/>
              <a:gd name="connsiteX0" fmla="*/ 0 w 5435247"/>
              <a:gd name="connsiteY0" fmla="*/ 2503162 h 2503162"/>
              <a:gd name="connsiteX1" fmla="*/ 5435247 w 5435247"/>
              <a:gd name="connsiteY1" fmla="*/ 0 h 2503162"/>
              <a:gd name="connsiteX2" fmla="*/ 5412669 w 5435247"/>
              <a:gd name="connsiteY2" fmla="*/ 2503162 h 2503162"/>
              <a:gd name="connsiteX3" fmla="*/ 0 w 5435247"/>
              <a:gd name="connsiteY3" fmla="*/ 2503162 h 2503162"/>
              <a:gd name="connsiteX0" fmla="*/ 0 w 5412669"/>
              <a:gd name="connsiteY0" fmla="*/ 2484112 h 2484112"/>
              <a:gd name="connsiteX1" fmla="*/ 5368572 w 5412669"/>
              <a:gd name="connsiteY1" fmla="*/ 0 h 2484112"/>
              <a:gd name="connsiteX2" fmla="*/ 5412669 w 5412669"/>
              <a:gd name="connsiteY2" fmla="*/ 2484112 h 2484112"/>
              <a:gd name="connsiteX3" fmla="*/ 0 w 5412669"/>
              <a:gd name="connsiteY3" fmla="*/ 2484112 h 2484112"/>
              <a:gd name="connsiteX0" fmla="*/ 0 w 5416197"/>
              <a:gd name="connsiteY0" fmla="*/ 2465062 h 2465062"/>
              <a:gd name="connsiteX1" fmla="*/ 5416197 w 5416197"/>
              <a:gd name="connsiteY1" fmla="*/ 0 h 2465062"/>
              <a:gd name="connsiteX2" fmla="*/ 5412669 w 5416197"/>
              <a:gd name="connsiteY2" fmla="*/ 2465062 h 2465062"/>
              <a:gd name="connsiteX3" fmla="*/ 0 w 5416197"/>
              <a:gd name="connsiteY3" fmla="*/ 2465062 h 2465062"/>
              <a:gd name="connsiteX0" fmla="*/ 0 w 5416197"/>
              <a:gd name="connsiteY0" fmla="*/ 2465062 h 2465062"/>
              <a:gd name="connsiteX1" fmla="*/ 5416197 w 5416197"/>
              <a:gd name="connsiteY1" fmla="*/ 0 h 2465062"/>
              <a:gd name="connsiteX2" fmla="*/ 5307894 w 5416197"/>
              <a:gd name="connsiteY2" fmla="*/ 2407912 h 2465062"/>
              <a:gd name="connsiteX3" fmla="*/ 0 w 5416197"/>
              <a:gd name="connsiteY3" fmla="*/ 2465062 h 2465062"/>
              <a:gd name="connsiteX0" fmla="*/ 0 w 5416197"/>
              <a:gd name="connsiteY0" fmla="*/ 2465062 h 2465062"/>
              <a:gd name="connsiteX1" fmla="*/ 5416197 w 5416197"/>
              <a:gd name="connsiteY1" fmla="*/ 0 h 2465062"/>
              <a:gd name="connsiteX2" fmla="*/ 5384094 w 5416197"/>
              <a:gd name="connsiteY2" fmla="*/ 2455537 h 2465062"/>
              <a:gd name="connsiteX3" fmla="*/ 0 w 5416197"/>
              <a:gd name="connsiteY3" fmla="*/ 2465062 h 2465062"/>
              <a:gd name="connsiteX0" fmla="*/ 0 w 5416197"/>
              <a:gd name="connsiteY0" fmla="*/ 2465062 h 2465062"/>
              <a:gd name="connsiteX1" fmla="*/ 5416197 w 5416197"/>
              <a:gd name="connsiteY1" fmla="*/ 0 h 2465062"/>
              <a:gd name="connsiteX2" fmla="*/ 5307894 w 5416197"/>
              <a:gd name="connsiteY2" fmla="*/ 2350762 h 2465062"/>
              <a:gd name="connsiteX3" fmla="*/ 0 w 5416197"/>
              <a:gd name="connsiteY3" fmla="*/ 2465062 h 2465062"/>
              <a:gd name="connsiteX0" fmla="*/ 0 w 5416197"/>
              <a:gd name="connsiteY0" fmla="*/ 2465062 h 2474587"/>
              <a:gd name="connsiteX1" fmla="*/ 5416197 w 5416197"/>
              <a:gd name="connsiteY1" fmla="*/ 0 h 2474587"/>
              <a:gd name="connsiteX2" fmla="*/ 5403144 w 5416197"/>
              <a:gd name="connsiteY2" fmla="*/ 2474587 h 2474587"/>
              <a:gd name="connsiteX3" fmla="*/ 0 w 5416197"/>
              <a:gd name="connsiteY3" fmla="*/ 2465062 h 2474587"/>
              <a:gd name="connsiteX0" fmla="*/ 0 w 5416197"/>
              <a:gd name="connsiteY0" fmla="*/ 2388862 h 2398387"/>
              <a:gd name="connsiteX1" fmla="*/ 5416197 w 5416197"/>
              <a:gd name="connsiteY1" fmla="*/ 0 h 2398387"/>
              <a:gd name="connsiteX2" fmla="*/ 5403144 w 5416197"/>
              <a:gd name="connsiteY2" fmla="*/ 2398387 h 2398387"/>
              <a:gd name="connsiteX3" fmla="*/ 0 w 5416197"/>
              <a:gd name="connsiteY3" fmla="*/ 2388862 h 2398387"/>
              <a:gd name="connsiteX0" fmla="*/ 0 w 6419578"/>
              <a:gd name="connsiteY0" fmla="*/ 2305735 h 2398387"/>
              <a:gd name="connsiteX1" fmla="*/ 6419578 w 6419578"/>
              <a:gd name="connsiteY1" fmla="*/ 0 h 2398387"/>
              <a:gd name="connsiteX2" fmla="*/ 6406525 w 6419578"/>
              <a:gd name="connsiteY2" fmla="*/ 2398387 h 2398387"/>
              <a:gd name="connsiteX3" fmla="*/ 0 w 6419578"/>
              <a:gd name="connsiteY3" fmla="*/ 2305735 h 2398387"/>
              <a:gd name="connsiteX0" fmla="*/ 0 w 6438509"/>
              <a:gd name="connsiteY0" fmla="*/ 1711968 h 1804620"/>
              <a:gd name="connsiteX1" fmla="*/ 6438509 w 6438509"/>
              <a:gd name="connsiteY1" fmla="*/ 0 h 1804620"/>
              <a:gd name="connsiteX2" fmla="*/ 6406525 w 6438509"/>
              <a:gd name="connsiteY2" fmla="*/ 1804620 h 1804620"/>
              <a:gd name="connsiteX3" fmla="*/ 0 w 6438509"/>
              <a:gd name="connsiteY3" fmla="*/ 1711968 h 1804620"/>
              <a:gd name="connsiteX0" fmla="*/ 0 w 6447975"/>
              <a:gd name="connsiteY0" fmla="*/ 2032602 h 2125254"/>
              <a:gd name="connsiteX1" fmla="*/ 6447975 w 6447975"/>
              <a:gd name="connsiteY1" fmla="*/ 0 h 2125254"/>
              <a:gd name="connsiteX2" fmla="*/ 6406525 w 6447975"/>
              <a:gd name="connsiteY2" fmla="*/ 2125254 h 2125254"/>
              <a:gd name="connsiteX3" fmla="*/ 0 w 6447975"/>
              <a:gd name="connsiteY3" fmla="*/ 2032602 h 2125254"/>
              <a:gd name="connsiteX0" fmla="*/ 0 w 6447975"/>
              <a:gd name="connsiteY0" fmla="*/ 2032602 h 2125254"/>
              <a:gd name="connsiteX1" fmla="*/ 6447975 w 6447975"/>
              <a:gd name="connsiteY1" fmla="*/ 0 h 2125254"/>
              <a:gd name="connsiteX2" fmla="*/ 6447975 w 6447975"/>
              <a:gd name="connsiteY2" fmla="*/ 2125254 h 2125254"/>
              <a:gd name="connsiteX3" fmla="*/ 0 w 6447975"/>
              <a:gd name="connsiteY3" fmla="*/ 2032602 h 2125254"/>
            </a:gdLst>
            <a:ahLst/>
            <a:cxnLst>
              <a:cxn ang="0">
                <a:pos x="connsiteX0" y="connsiteY0"/>
              </a:cxn>
              <a:cxn ang="0">
                <a:pos x="connsiteX1" y="connsiteY1"/>
              </a:cxn>
              <a:cxn ang="0">
                <a:pos x="connsiteX2" y="connsiteY2"/>
              </a:cxn>
              <a:cxn ang="0">
                <a:pos x="connsiteX3" y="connsiteY3"/>
              </a:cxn>
            </a:cxnLst>
            <a:rect l="l" t="t" r="r" b="b"/>
            <a:pathLst>
              <a:path w="6447975" h="2125254">
                <a:moveTo>
                  <a:pt x="0" y="2032602"/>
                </a:moveTo>
                <a:lnTo>
                  <a:pt x="6447975" y="0"/>
                </a:lnTo>
                <a:lnTo>
                  <a:pt x="6447975" y="2125254"/>
                </a:lnTo>
                <a:lnTo>
                  <a:pt x="0" y="2032602"/>
                </a:lnTo>
                <a:close/>
              </a:path>
            </a:pathLst>
          </a:custGeom>
          <a:blipFill dpi="0" rotWithShape="1">
            <a:blip r:embed="rId2">
              <a:extLst>
                <a:ext uri="{28A0092B-C50C-407E-A947-70E740481C1C}">
                  <a14:useLocalDpi xmlns:a14="http://schemas.microsoft.com/office/drawing/2010/main" val="0"/>
                </a:ext>
              </a:extLst>
            </a:blip>
            <a:srcRect/>
            <a:stretch>
              <a:fillRect l="-4983" t="-66146" r="-32683" b="-1455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9401" y="4858075"/>
            <a:ext cx="8029289" cy="1999926"/>
          </a:xfrm>
          <a:prstGeom prst="triangle">
            <a:avLst>
              <a:gd name="adj" fmla="val 520"/>
            </a:avLst>
          </a:prstGeom>
        </p:spPr>
        <p:txBody>
          <a:bodyPr/>
          <a:lstStyle/>
          <a:p>
            <a:r>
              <a:rPr lang="en-US"/>
              <a:t>Click icon to add picture</a:t>
            </a:r>
          </a:p>
        </p:txBody>
      </p:sp>
      <p:sp>
        <p:nvSpPr>
          <p:cNvPr id="29" name="Isosceles Triangle 25">
            <a:extLst>
              <a:ext uri="{FF2B5EF4-FFF2-40B4-BE49-F238E27FC236}">
                <a16:creationId xmlns:a16="http://schemas.microsoft.com/office/drawing/2014/main" id="{9B64129C-DF8D-4129-8878-D5188B6C5AB9}"/>
              </a:ext>
            </a:extLst>
          </p:cNvPr>
          <p:cNvSpPr/>
          <p:nvPr/>
        </p:nvSpPr>
        <p:spPr>
          <a:xfrm>
            <a:off x="-22527" y="4855807"/>
            <a:ext cx="8179248" cy="2121795"/>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43519"/>
              <a:gd name="connsiteY0" fmla="*/ 1362456 h 1362456"/>
              <a:gd name="connsiteX1" fmla="*/ 0 w 8143519"/>
              <a:gd name="connsiteY1" fmla="*/ 0 h 1362456"/>
              <a:gd name="connsiteX2" fmla="*/ 8143519 w 8143519"/>
              <a:gd name="connsiteY2" fmla="*/ 1325847 h 1362456"/>
              <a:gd name="connsiteX3" fmla="*/ 0 w 8143519"/>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8143519" h="1362456">
                <a:moveTo>
                  <a:pt x="0" y="1362456"/>
                </a:moveTo>
                <a:lnTo>
                  <a:pt x="0" y="0"/>
                </a:lnTo>
                <a:lnTo>
                  <a:pt x="8143519" y="1325847"/>
                </a:lnTo>
                <a:lnTo>
                  <a:pt x="0" y="1362456"/>
                </a:lnTo>
                <a:close/>
              </a:path>
            </a:pathLst>
          </a:custGeom>
          <a:solidFill>
            <a:srgbClr val="84BD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5" name="Isosceles Triangle 25">
            <a:extLst>
              <a:ext uri="{FF2B5EF4-FFF2-40B4-BE49-F238E27FC236}">
                <a16:creationId xmlns:a16="http://schemas.microsoft.com/office/drawing/2014/main" id="{8C6A8393-B98D-4D23-A4A1-3D09566EA922}"/>
              </a:ext>
            </a:extLst>
          </p:cNvPr>
          <p:cNvSpPr/>
          <p:nvPr/>
        </p:nvSpPr>
        <p:spPr>
          <a:xfrm rot="10800000">
            <a:off x="3852283"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p:nvCxnSpPr>
        <p:spPr>
          <a:xfrm>
            <a:off x="4391371" y="1127008"/>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p:nvCxnSpPr>
        <p:spPr>
          <a:xfrm flipH="1">
            <a:off x="631570" y="3183960"/>
            <a:ext cx="307911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p:nvCxnSpPr>
        <p:spPr>
          <a:xfrm flipH="1">
            <a:off x="4423231"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7"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4" y="898279"/>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7"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7494630F-BE69-4BA9-93A4-2E03D7ADFE20}"/>
              </a:ext>
            </a:extLst>
          </p:cNvPr>
          <p:cNvCxnSpPr>
            <a:cxnSpLocks/>
          </p:cNvCxnSpPr>
          <p:nvPr/>
        </p:nvCxnSpPr>
        <p:spPr>
          <a:xfrm flipH="1">
            <a:off x="8326227"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3" y="2605964"/>
            <a:ext cx="3430683" cy="584775"/>
          </a:xfrm>
        </p:spPr>
        <p:txBody>
          <a:bodyPr/>
          <a:lstStyle>
            <a:lvl1pPr>
              <a:defRPr lang="en-US" sz="3200" kern="1200" smtClean="0">
                <a:solidFill>
                  <a:schemeClr val="tx1"/>
                </a:solidFill>
                <a:latin typeface="+mj-lt"/>
                <a:ea typeface="+mn-ea"/>
                <a:cs typeface="+mn-cs"/>
              </a:defRPr>
            </a:lvl1pPr>
          </a:lstStyle>
          <a:p>
            <a:pPr lvl="0"/>
            <a:r>
              <a:rPr lang="en-US"/>
              <a:t>Click to edit Master text styles</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4380661" y="2605964"/>
            <a:ext cx="3430683" cy="626749"/>
          </a:xfrm>
        </p:spPr>
        <p:txBody>
          <a:bodyPr/>
          <a:lstStyle>
            <a:lvl1pPr>
              <a:defRPr lang="en-US" sz="3200" kern="1200" smtClean="0">
                <a:solidFill>
                  <a:schemeClr val="tx1"/>
                </a:solidFill>
                <a:latin typeface="+mj-lt"/>
                <a:ea typeface="+mn-ea"/>
                <a:cs typeface="+mn-cs"/>
              </a:defRPr>
            </a:lvl1pPr>
          </a:lstStyle>
          <a:p>
            <a:pPr lvl="0"/>
            <a:r>
              <a:rPr lang="en-US"/>
              <a:t>Click to edit Master text styles</a:t>
            </a:r>
          </a:p>
        </p:txBody>
      </p:sp>
      <p:sp>
        <p:nvSpPr>
          <p:cNvPr id="45" name="Text Placeholder 38">
            <a:extLst>
              <a:ext uri="{FF2B5EF4-FFF2-40B4-BE49-F238E27FC236}">
                <a16:creationId xmlns:a16="http://schemas.microsoft.com/office/drawing/2014/main" id="{41A9E906-7F03-4DD1-8976-10C40BD4D89F}"/>
              </a:ext>
            </a:extLst>
          </p:cNvPr>
          <p:cNvSpPr>
            <a:spLocks noGrp="1"/>
          </p:cNvSpPr>
          <p:nvPr>
            <p:ph type="body" sz="quarter" idx="15"/>
          </p:nvPr>
        </p:nvSpPr>
        <p:spPr>
          <a:xfrm>
            <a:off x="8249967" y="2605964"/>
            <a:ext cx="3430683" cy="584775"/>
          </a:xfrm>
        </p:spPr>
        <p:txBody>
          <a:bodyPr/>
          <a:lstStyle>
            <a:lvl1pPr>
              <a:defRPr lang="en-US" sz="3200" kern="1200" smtClean="0">
                <a:solidFill>
                  <a:schemeClr val="tx1"/>
                </a:solidFill>
                <a:latin typeface="+mj-lt"/>
                <a:ea typeface="+mn-ea"/>
                <a:cs typeface="+mn-cs"/>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4D78A7A-C569-410A-A633-810EC7AF1400}"/>
              </a:ext>
            </a:extLst>
          </p:cNvPr>
          <p:cNvSpPr>
            <a:spLocks noGrp="1"/>
          </p:cNvSpPr>
          <p:nvPr>
            <p:ph type="body" sz="quarter" idx="16"/>
          </p:nvPr>
        </p:nvSpPr>
        <p:spPr>
          <a:xfrm>
            <a:off x="8249967"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a:p>
            <a:pPr lvl="1"/>
            <a:r>
              <a:rPr lang="en-US"/>
              <a:t>Second level</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4380661"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a:p>
            <a:pPr lvl="1"/>
            <a:r>
              <a:rPr lang="en-US"/>
              <a:t>Second level</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3"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a:p>
            <a:pPr lvl="1"/>
            <a:r>
              <a:rPr lang="en-US"/>
              <a:t>Second level</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9" y="51571"/>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108292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5226" y="4826811"/>
            <a:ext cx="7940647"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r>
              <a:rPr lang="en-US"/>
              <a:t>Click icon to add picture</a:t>
            </a:r>
          </a:p>
        </p:txBody>
      </p:sp>
      <p:sp>
        <p:nvSpPr>
          <p:cNvPr id="5" name="Isosceles Triangle 25">
            <a:extLst>
              <a:ext uri="{FF2B5EF4-FFF2-40B4-BE49-F238E27FC236}">
                <a16:creationId xmlns:a16="http://schemas.microsoft.com/office/drawing/2014/main" id="{8C6A8393-B98D-4D23-A4A1-3D09566EA922}"/>
              </a:ext>
            </a:extLst>
          </p:cNvPr>
          <p:cNvSpPr/>
          <p:nvPr/>
        </p:nvSpPr>
        <p:spPr>
          <a:xfrm rot="10800000">
            <a:off x="3852283"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p:nvCxnSpPr>
        <p:spPr>
          <a:xfrm>
            <a:off x="3710679" y="1153405"/>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p:nvCxnSpPr>
        <p:spPr>
          <a:xfrm>
            <a:off x="641132" y="3015512"/>
            <a:ext cx="45720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p:nvCxnSpPr>
        <p:spPr>
          <a:xfrm>
            <a:off x="6379779" y="3015512"/>
            <a:ext cx="4572000"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5" y="6536208"/>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5" y="898279"/>
            <a:ext cx="3340928"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3997860" y="1039384"/>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2" y="2497676"/>
            <a:ext cx="5584648" cy="626749"/>
          </a:xfrm>
        </p:spPr>
        <p:txBody>
          <a:bodyPr/>
          <a:lstStyle>
            <a:lvl1pPr>
              <a:defRPr lang="en-US" sz="3200" kern="1200" smtClean="0">
                <a:solidFill>
                  <a:schemeClr val="tx1"/>
                </a:solidFill>
                <a:latin typeface="+mj-lt"/>
                <a:ea typeface="+mn-ea"/>
                <a:cs typeface="+mn-cs"/>
              </a:defRPr>
            </a:lvl1pPr>
          </a:lstStyle>
          <a:p>
            <a:pPr lvl="0"/>
            <a:r>
              <a:rPr lang="en-US"/>
              <a:t>Click to edit Master text styles</a:t>
            </a:r>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p:nvPr>
        </p:nvSpPr>
        <p:spPr>
          <a:xfrm>
            <a:off x="6306207" y="2497676"/>
            <a:ext cx="5297215" cy="626749"/>
          </a:xfrm>
        </p:spPr>
        <p:txBody>
          <a:bodyPr/>
          <a:lstStyle>
            <a:lvl1pPr>
              <a:defRPr lang="en-US" sz="3200" kern="1200" smtClean="0">
                <a:solidFill>
                  <a:schemeClr val="tx1"/>
                </a:solidFill>
                <a:latin typeface="+mj-lt"/>
                <a:ea typeface="+mn-ea"/>
                <a:cs typeface="+mn-cs"/>
              </a:defRPr>
            </a:lvl1pPr>
          </a:lstStyle>
          <a:p>
            <a:pPr lvl="0"/>
            <a:r>
              <a:rPr lang="en-US"/>
              <a:t>Click to edit Master text styles</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6306207" y="3332983"/>
            <a:ext cx="5297215" cy="2500294"/>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a:p>
            <a:pPr lvl="1"/>
            <a:r>
              <a:rPr lang="en-US"/>
              <a:t>Second level</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2" y="3332983"/>
            <a:ext cx="5584648" cy="2500294"/>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a:p>
            <a:pPr lvl="1"/>
            <a:r>
              <a:rPr lang="en-US"/>
              <a:t>Second level</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9" y="51571"/>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259387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C6883D58-F7AB-4EB3-863F-24B8FA4307C6}"/>
              </a:ext>
            </a:extLst>
          </p:cNvPr>
          <p:cNvSpPr>
            <a:spLocks noGrp="1"/>
          </p:cNvSpPr>
          <p:nvPr>
            <p:ph type="pic" sz="quarter" idx="11"/>
          </p:nvPr>
        </p:nvSpPr>
        <p:spPr>
          <a:xfrm>
            <a:off x="-15226" y="4826811"/>
            <a:ext cx="7940647"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r>
              <a:rPr lang="en-US"/>
              <a:t>Click icon to add picture</a:t>
            </a:r>
          </a:p>
        </p:txBody>
      </p:sp>
      <p:sp>
        <p:nvSpPr>
          <p:cNvPr id="5" name="Isosceles Triangle 25">
            <a:extLst>
              <a:ext uri="{FF2B5EF4-FFF2-40B4-BE49-F238E27FC236}">
                <a16:creationId xmlns:a16="http://schemas.microsoft.com/office/drawing/2014/main" id="{8C6A8393-B98D-4D23-A4A1-3D09566EA922}"/>
              </a:ext>
            </a:extLst>
          </p:cNvPr>
          <p:cNvSpPr/>
          <p:nvPr/>
        </p:nvSpPr>
        <p:spPr>
          <a:xfrm rot="10800000">
            <a:off x="3852283"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p:nvCxnSpPr>
        <p:spPr>
          <a:xfrm>
            <a:off x="4391371" y="1127008"/>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p:nvCxnSpPr>
        <p:spPr>
          <a:xfrm>
            <a:off x="641132" y="3183960"/>
            <a:ext cx="5794197"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5" y="6536208"/>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4" y="898279"/>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7"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p:nvPr>
        </p:nvSpPr>
        <p:spPr>
          <a:xfrm>
            <a:off x="511353" y="2605964"/>
            <a:ext cx="7010065" cy="626749"/>
          </a:xfrm>
        </p:spPr>
        <p:txBody>
          <a:bodyPr/>
          <a:lstStyle>
            <a:lvl1pPr>
              <a:defRPr lang="en-US" sz="3200" kern="1200" smtClean="0">
                <a:solidFill>
                  <a:schemeClr val="tx1"/>
                </a:solidFill>
                <a:latin typeface="+mj-lt"/>
                <a:ea typeface="+mn-ea"/>
                <a:cs typeface="+mn-cs"/>
              </a:defRPr>
            </a:lvl1pPr>
          </a:lstStyle>
          <a:p>
            <a:pPr lvl="0"/>
            <a:r>
              <a:rPr lang="en-US"/>
              <a:t>Click to edit Master text styles</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3" y="3332983"/>
            <a:ext cx="7010065" cy="2500294"/>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a:p>
            <a:pPr lvl="1"/>
            <a:r>
              <a:rPr lang="en-US"/>
              <a:t>Second level</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9" y="51571"/>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08942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xecutive summary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a:xfrm>
            <a:off x="149030" y="329440"/>
            <a:ext cx="11725484" cy="314028"/>
          </a:xfrm>
        </p:spPr>
        <p:txBody>
          <a:bodyPr/>
          <a:lstStyle/>
          <a:p>
            <a:r>
              <a:rPr lang="en-US"/>
              <a:t>Click to edit Master title style</a:t>
            </a:r>
          </a:p>
        </p:txBody>
      </p:sp>
      <p:cxnSp>
        <p:nvCxnSpPr>
          <p:cNvPr id="4" name="Straight Connector 3">
            <a:extLst>
              <a:ext uri="{FF2B5EF4-FFF2-40B4-BE49-F238E27FC236}">
                <a16:creationId xmlns:a16="http://schemas.microsoft.com/office/drawing/2014/main" id="{65CE317E-DE7E-4FE2-8C7D-03C5CFDBDD76}"/>
              </a:ext>
            </a:extLst>
          </p:cNvPr>
          <p:cNvCxnSpPr>
            <a:cxnSpLocks/>
          </p:cNvCxnSpPr>
          <p:nvPr/>
        </p:nvCxnSpPr>
        <p:spPr>
          <a:xfrm>
            <a:off x="155498" y="6530812"/>
            <a:ext cx="9640864"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5" descr="Choose New Jersey, Inc. logo">
            <a:extLst>
              <a:ext uri="{FF2B5EF4-FFF2-40B4-BE49-F238E27FC236}">
                <a16:creationId xmlns:a16="http://schemas.microsoft.com/office/drawing/2014/main" id="{47CA22F2-BC9B-4EDB-B275-44651D9C28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AA8E652-B67B-4CB1-BE14-7042E7BEF5E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3482721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p:nvSpPr>
        <p:spPr>
          <a:xfrm rot="10800000">
            <a:off x="3852283"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p:nvCxnSpPr>
        <p:spPr>
          <a:xfrm>
            <a:off x="4391371" y="1127008"/>
            <a:ext cx="0" cy="1090299"/>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E6CE36-90E9-4853-B218-62903D205D12}"/>
              </a:ext>
            </a:extLst>
          </p:cNvPr>
          <p:cNvCxnSpPr>
            <a:cxnSpLocks/>
          </p:cNvCxnSpPr>
          <p:nvPr/>
        </p:nvCxnSpPr>
        <p:spPr>
          <a:xfrm flipH="1">
            <a:off x="631570" y="3183960"/>
            <a:ext cx="307911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E245E8-E450-445B-8838-2F4A723AFBEB}"/>
              </a:ext>
            </a:extLst>
          </p:cNvPr>
          <p:cNvCxnSpPr>
            <a:cxnSpLocks/>
          </p:cNvCxnSpPr>
          <p:nvPr/>
        </p:nvCxnSpPr>
        <p:spPr>
          <a:xfrm flipH="1">
            <a:off x="4423231"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7"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4" y="898279"/>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4442307" y="1077519"/>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7494630F-BE69-4BA9-93A4-2E03D7ADFE20}"/>
              </a:ext>
            </a:extLst>
          </p:cNvPr>
          <p:cNvCxnSpPr>
            <a:cxnSpLocks/>
          </p:cNvCxnSpPr>
          <p:nvPr/>
        </p:nvCxnSpPr>
        <p:spPr>
          <a:xfrm flipH="1">
            <a:off x="8326227" y="3183960"/>
            <a:ext cx="3079111"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Text Placeholder 38">
            <a:extLst>
              <a:ext uri="{FF2B5EF4-FFF2-40B4-BE49-F238E27FC236}">
                <a16:creationId xmlns:a16="http://schemas.microsoft.com/office/drawing/2014/main" id="{9AAA7851-3186-4173-884B-0AA410F61D06}"/>
              </a:ext>
            </a:extLst>
          </p:cNvPr>
          <p:cNvSpPr>
            <a:spLocks noGrp="1"/>
          </p:cNvSpPr>
          <p:nvPr>
            <p:ph type="body" sz="quarter" idx="13" hasCustomPrompt="1"/>
          </p:nvPr>
        </p:nvSpPr>
        <p:spPr>
          <a:xfrm>
            <a:off x="511353" y="2605964"/>
            <a:ext cx="3430683" cy="584775"/>
          </a:xfrm>
        </p:spPr>
        <p:txBody>
          <a:bodyPr/>
          <a:lstStyle>
            <a:lvl1pPr>
              <a:defRPr lang="en-US" sz="3200" kern="1200" smtClean="0">
                <a:solidFill>
                  <a:schemeClr val="tx1"/>
                </a:solidFill>
                <a:latin typeface="+mj-lt"/>
                <a:ea typeface="+mn-ea"/>
                <a:cs typeface="+mn-cs"/>
              </a:defRPr>
            </a:lvl1pPr>
          </a:lstStyle>
          <a:p>
            <a:r>
              <a:rPr lang="en-US"/>
              <a:t>Available financing</a:t>
            </a:r>
            <a:endParaRPr lang="en-US" altLang="en-US"/>
          </a:p>
        </p:txBody>
      </p:sp>
      <p:sp>
        <p:nvSpPr>
          <p:cNvPr id="43" name="Text Placeholder 38">
            <a:extLst>
              <a:ext uri="{FF2B5EF4-FFF2-40B4-BE49-F238E27FC236}">
                <a16:creationId xmlns:a16="http://schemas.microsoft.com/office/drawing/2014/main" id="{10AD380E-4D99-4CBB-BCF5-7B029F3C0970}"/>
              </a:ext>
            </a:extLst>
          </p:cNvPr>
          <p:cNvSpPr>
            <a:spLocks noGrp="1"/>
          </p:cNvSpPr>
          <p:nvPr>
            <p:ph type="body" sz="quarter" idx="14" hasCustomPrompt="1"/>
          </p:nvPr>
        </p:nvSpPr>
        <p:spPr>
          <a:xfrm>
            <a:off x="4380661" y="2605964"/>
            <a:ext cx="3430683" cy="626749"/>
          </a:xfrm>
        </p:spPr>
        <p:txBody>
          <a:bodyPr/>
          <a:lstStyle>
            <a:lvl1pPr>
              <a:defRPr lang="en-US" sz="3200" kern="1200" smtClean="0">
                <a:solidFill>
                  <a:schemeClr val="tx1"/>
                </a:solidFill>
                <a:latin typeface="+mj-lt"/>
                <a:ea typeface="+mn-ea"/>
                <a:cs typeface="+mn-cs"/>
              </a:defRPr>
            </a:lvl1pPr>
          </a:lstStyle>
          <a:p>
            <a:r>
              <a:rPr lang="en-US"/>
              <a:t>Target applicants*</a:t>
            </a:r>
          </a:p>
        </p:txBody>
      </p:sp>
      <p:sp>
        <p:nvSpPr>
          <p:cNvPr id="45" name="Text Placeholder 38">
            <a:extLst>
              <a:ext uri="{FF2B5EF4-FFF2-40B4-BE49-F238E27FC236}">
                <a16:creationId xmlns:a16="http://schemas.microsoft.com/office/drawing/2014/main" id="{41A9E906-7F03-4DD1-8976-10C40BD4D89F}"/>
              </a:ext>
            </a:extLst>
          </p:cNvPr>
          <p:cNvSpPr>
            <a:spLocks noGrp="1"/>
          </p:cNvSpPr>
          <p:nvPr>
            <p:ph type="body" sz="quarter" idx="15" hasCustomPrompt="1"/>
          </p:nvPr>
        </p:nvSpPr>
        <p:spPr>
          <a:xfrm>
            <a:off x="8249967" y="2605961"/>
            <a:ext cx="3660095" cy="428974"/>
          </a:xfrm>
        </p:spPr>
        <p:txBody>
          <a:bodyPr/>
          <a:lstStyle>
            <a:lvl1pPr>
              <a:defRPr lang="en-US" sz="3200" kern="1200" smtClean="0">
                <a:solidFill>
                  <a:schemeClr val="tx1"/>
                </a:solidFill>
                <a:latin typeface="+mj-lt"/>
                <a:ea typeface="+mn-ea"/>
                <a:cs typeface="+mn-cs"/>
              </a:defRPr>
            </a:lvl1pPr>
          </a:lstStyle>
          <a:p>
            <a:r>
              <a:rPr lang="en-US" sz="3200">
                <a:latin typeface="+mj-lt"/>
              </a:rPr>
              <a:t>Why</a:t>
            </a:r>
          </a:p>
          <a:p>
            <a:endParaRPr lang="en-US" sz="3200">
              <a:latin typeface="+mj-lt"/>
            </a:endParaRPr>
          </a:p>
        </p:txBody>
      </p:sp>
      <p:sp>
        <p:nvSpPr>
          <p:cNvPr id="49" name="Text Placeholder 46">
            <a:extLst>
              <a:ext uri="{FF2B5EF4-FFF2-40B4-BE49-F238E27FC236}">
                <a16:creationId xmlns:a16="http://schemas.microsoft.com/office/drawing/2014/main" id="{84D78A7A-C569-410A-A633-810EC7AF1400}"/>
              </a:ext>
            </a:extLst>
          </p:cNvPr>
          <p:cNvSpPr>
            <a:spLocks noGrp="1"/>
          </p:cNvSpPr>
          <p:nvPr>
            <p:ph type="body" sz="quarter" idx="16"/>
          </p:nvPr>
        </p:nvSpPr>
        <p:spPr>
          <a:xfrm>
            <a:off x="8249967"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a:p>
            <a:pPr lvl="1"/>
            <a:r>
              <a:rPr lang="en-US"/>
              <a:t>Second level</a:t>
            </a:r>
          </a:p>
        </p:txBody>
      </p:sp>
      <p:sp>
        <p:nvSpPr>
          <p:cNvPr id="50" name="Text Placeholder 46">
            <a:extLst>
              <a:ext uri="{FF2B5EF4-FFF2-40B4-BE49-F238E27FC236}">
                <a16:creationId xmlns:a16="http://schemas.microsoft.com/office/drawing/2014/main" id="{7746CC70-16DF-4617-8648-312FC11823AD}"/>
              </a:ext>
            </a:extLst>
          </p:cNvPr>
          <p:cNvSpPr>
            <a:spLocks noGrp="1"/>
          </p:cNvSpPr>
          <p:nvPr>
            <p:ph type="body" sz="quarter" idx="17"/>
          </p:nvPr>
        </p:nvSpPr>
        <p:spPr>
          <a:xfrm>
            <a:off x="4380661"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a:p>
            <a:pPr lvl="1"/>
            <a:r>
              <a:rPr lang="en-US"/>
              <a:t>Second level</a:t>
            </a:r>
          </a:p>
        </p:txBody>
      </p:sp>
      <p:sp>
        <p:nvSpPr>
          <p:cNvPr id="51" name="Text Placeholder 46">
            <a:extLst>
              <a:ext uri="{FF2B5EF4-FFF2-40B4-BE49-F238E27FC236}">
                <a16:creationId xmlns:a16="http://schemas.microsoft.com/office/drawing/2014/main" id="{7F48727E-F4E9-4BB7-B16A-246E9925D917}"/>
              </a:ext>
            </a:extLst>
          </p:cNvPr>
          <p:cNvSpPr>
            <a:spLocks noGrp="1"/>
          </p:cNvSpPr>
          <p:nvPr>
            <p:ph type="body" sz="quarter" idx="18"/>
          </p:nvPr>
        </p:nvSpPr>
        <p:spPr>
          <a:xfrm>
            <a:off x="511353" y="3332983"/>
            <a:ext cx="3430683" cy="2500294"/>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a:p>
            <a:pPr lvl="1"/>
            <a:r>
              <a:rPr lang="en-US"/>
              <a:t>Second level</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9" y="51571"/>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20" name="Picture Placeholder 27">
            <a:extLst>
              <a:ext uri="{FF2B5EF4-FFF2-40B4-BE49-F238E27FC236}">
                <a16:creationId xmlns:a16="http://schemas.microsoft.com/office/drawing/2014/main" id="{B20D0FB2-DC5F-4F6D-A0E0-1A45EECDD989}"/>
              </a:ext>
            </a:extLst>
          </p:cNvPr>
          <p:cNvSpPr>
            <a:spLocks noGrp="1"/>
          </p:cNvSpPr>
          <p:nvPr>
            <p:ph type="pic" sz="quarter" idx="11"/>
          </p:nvPr>
        </p:nvSpPr>
        <p:spPr>
          <a:xfrm>
            <a:off x="-15226" y="4826811"/>
            <a:ext cx="7940647"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r>
              <a:rPr lang="en-US"/>
              <a:t>Click icon to add picture</a:t>
            </a:r>
          </a:p>
        </p:txBody>
      </p:sp>
    </p:spTree>
    <p:extLst>
      <p:ext uri="{BB962C8B-B14F-4D97-AF65-F5344CB8AC3E}">
        <p14:creationId xmlns:p14="http://schemas.microsoft.com/office/powerpoint/2010/main" val="39521636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p:nvSpPr>
        <p:spPr>
          <a:xfrm rot="10800000">
            <a:off x="3852283"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cxnSp>
        <p:nvCxnSpPr>
          <p:cNvPr id="9" name="Straight Connector 8">
            <a:extLst>
              <a:ext uri="{FF2B5EF4-FFF2-40B4-BE49-F238E27FC236}">
                <a16:creationId xmlns:a16="http://schemas.microsoft.com/office/drawing/2014/main" id="{40D9CF1E-9D03-4354-9B88-C3D2671A38E5}"/>
              </a:ext>
            </a:extLst>
          </p:cNvPr>
          <p:cNvCxnSpPr>
            <a:cxnSpLocks/>
          </p:cNvCxnSpPr>
          <p:nvPr/>
        </p:nvCxnSpPr>
        <p:spPr>
          <a:xfrm>
            <a:off x="3681512" y="994535"/>
            <a:ext cx="0" cy="1090299"/>
          </a:xfrm>
          <a:prstGeom prst="line">
            <a:avLst/>
          </a:prstGeom>
          <a:ln w="19050"/>
        </p:spPr>
        <p:style>
          <a:lnRef idx="1">
            <a:schemeClr val="dk1"/>
          </a:lnRef>
          <a:fillRef idx="0">
            <a:schemeClr val="dk1"/>
          </a:fillRef>
          <a:effectRef idx="0">
            <a:schemeClr val="dk1"/>
          </a:effectRef>
          <a:fontRef idx="minor">
            <a:schemeClr val="tx1"/>
          </a:fontRef>
        </p:style>
      </p:cxn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7"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691834" y="994534"/>
            <a:ext cx="274920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35" name="Text Placeholder 33">
            <a:extLst>
              <a:ext uri="{FF2B5EF4-FFF2-40B4-BE49-F238E27FC236}">
                <a16:creationId xmlns:a16="http://schemas.microsoft.com/office/drawing/2014/main" id="{4FE25DC4-8CF7-4440-8B59-60FC0EB57F2B}"/>
              </a:ext>
            </a:extLst>
          </p:cNvPr>
          <p:cNvSpPr>
            <a:spLocks noGrp="1"/>
          </p:cNvSpPr>
          <p:nvPr>
            <p:ph type="body" sz="quarter" idx="12"/>
          </p:nvPr>
        </p:nvSpPr>
        <p:spPr>
          <a:xfrm>
            <a:off x="3825737" y="994533"/>
            <a:ext cx="3079112" cy="1287660"/>
          </a:xfrm>
        </p:spPr>
        <p:txBody>
          <a:bodyPr/>
          <a:lstStyle>
            <a:lvl1pPr>
              <a:defRPr lang="en-US" sz="1800" kern="1200" smtClean="0">
                <a:solidFill>
                  <a:schemeClr val="tx1"/>
                </a:solidFill>
                <a:latin typeface="+mn-lt"/>
                <a:ea typeface="+mn-ea"/>
                <a:cs typeface="+mn-cs"/>
              </a:defRPr>
            </a:lvl1pPr>
          </a:lstStyle>
          <a:p>
            <a:pPr lvl="0"/>
            <a:r>
              <a:rPr lang="en-US"/>
              <a:t>Click to edit Master text styles</a:t>
            </a:r>
          </a:p>
        </p:txBody>
      </p:sp>
      <p:sp>
        <p:nvSpPr>
          <p:cNvPr id="54" name="Text Placeholder 52">
            <a:extLst>
              <a:ext uri="{FF2B5EF4-FFF2-40B4-BE49-F238E27FC236}">
                <a16:creationId xmlns:a16="http://schemas.microsoft.com/office/drawing/2014/main" id="{5245793F-8284-4205-B4F4-472645E09D8B}"/>
              </a:ext>
            </a:extLst>
          </p:cNvPr>
          <p:cNvSpPr>
            <a:spLocks noGrp="1"/>
          </p:cNvSpPr>
          <p:nvPr>
            <p:ph type="body" sz="quarter" idx="19"/>
          </p:nvPr>
        </p:nvSpPr>
        <p:spPr>
          <a:xfrm>
            <a:off x="5202749" y="51571"/>
            <a:ext cx="6890193" cy="2203669"/>
          </a:xfrm>
        </p:spPr>
        <p:txBody>
          <a:bodyPr/>
          <a:lstStyle>
            <a:lvl1pPr>
              <a:defRPr lang="en-US" sz="1400" kern="1200" dirty="0" smtClean="0">
                <a:solidFill>
                  <a:schemeClr val="bg1"/>
                </a:solidFill>
                <a:latin typeface="+mn-lt"/>
                <a:ea typeface="+mn-ea"/>
                <a:cs typeface="+mn-cs"/>
              </a:defRPr>
            </a:lvl1pPr>
            <a:lvl2pPr>
              <a:defRPr lang="en-US" sz="1400" b="1" kern="1200" dirty="0" smtClean="0">
                <a:solidFill>
                  <a:schemeClr val="bg1"/>
                </a:solidFill>
                <a:latin typeface="+mn-lt"/>
                <a:ea typeface="+mn-ea"/>
                <a:cs typeface="Calibri" panose="020F0502020204030204" pitchFamily="34" charset="0"/>
              </a:defRPr>
            </a:lvl2pPr>
          </a:lstStyle>
          <a:p>
            <a:pPr lvl="0"/>
            <a:r>
              <a:rPr lang="en-US"/>
              <a:t>Click to edit Master text styles</a:t>
            </a:r>
          </a:p>
          <a:p>
            <a:pPr lvl="1"/>
            <a:r>
              <a:rPr lang="en-US"/>
              <a:t>Second level</a:t>
            </a:r>
          </a:p>
        </p:txBody>
      </p:sp>
      <p:sp>
        <p:nvSpPr>
          <p:cNvPr id="11" name="Picture Placeholder 27">
            <a:extLst>
              <a:ext uri="{FF2B5EF4-FFF2-40B4-BE49-F238E27FC236}">
                <a16:creationId xmlns:a16="http://schemas.microsoft.com/office/drawing/2014/main" id="{FD9ECA4E-F39F-485E-A6E9-87456791B9F8}"/>
              </a:ext>
            </a:extLst>
          </p:cNvPr>
          <p:cNvSpPr>
            <a:spLocks noGrp="1"/>
          </p:cNvSpPr>
          <p:nvPr>
            <p:ph type="pic" sz="quarter" idx="11"/>
          </p:nvPr>
        </p:nvSpPr>
        <p:spPr>
          <a:xfrm>
            <a:off x="-15226" y="4826811"/>
            <a:ext cx="7940647"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r>
              <a:rPr lang="en-US"/>
              <a:t>Click icon to add picture</a:t>
            </a:r>
          </a:p>
        </p:txBody>
      </p:sp>
    </p:spTree>
    <p:extLst>
      <p:ext uri="{BB962C8B-B14F-4D97-AF65-F5344CB8AC3E}">
        <p14:creationId xmlns:p14="http://schemas.microsoft.com/office/powerpoint/2010/main" val="2533127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5" name="Isosceles Triangle 25">
            <a:extLst>
              <a:ext uri="{FF2B5EF4-FFF2-40B4-BE49-F238E27FC236}">
                <a16:creationId xmlns:a16="http://schemas.microsoft.com/office/drawing/2014/main" id="{8C6A8393-B98D-4D23-A4A1-3D09566EA922}"/>
              </a:ext>
            </a:extLst>
          </p:cNvPr>
          <p:cNvSpPr/>
          <p:nvPr/>
        </p:nvSpPr>
        <p:spPr>
          <a:xfrm rot="10800000">
            <a:off x="3852283" y="-43512"/>
            <a:ext cx="8349243" cy="2298748"/>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 name="connsiteX0" fmla="*/ 0 w 8129397"/>
              <a:gd name="connsiteY0" fmla="*/ 1400765 h 1400765"/>
              <a:gd name="connsiteX1" fmla="*/ 9525 w 8129397"/>
              <a:gd name="connsiteY1" fmla="*/ 0 h 1400765"/>
              <a:gd name="connsiteX2" fmla="*/ 8129397 w 8129397"/>
              <a:gd name="connsiteY2" fmla="*/ 1371600 h 1400765"/>
              <a:gd name="connsiteX3" fmla="*/ 0 w 8129397"/>
              <a:gd name="connsiteY3" fmla="*/ 1400765 h 1400765"/>
            </a:gdLst>
            <a:ahLst/>
            <a:cxnLst>
              <a:cxn ang="0">
                <a:pos x="connsiteX0" y="connsiteY0"/>
              </a:cxn>
              <a:cxn ang="0">
                <a:pos x="connsiteX1" y="connsiteY1"/>
              </a:cxn>
              <a:cxn ang="0">
                <a:pos x="connsiteX2" y="connsiteY2"/>
              </a:cxn>
              <a:cxn ang="0">
                <a:pos x="connsiteX3" y="connsiteY3"/>
              </a:cxn>
            </a:cxnLst>
            <a:rect l="l" t="t" r="r" b="b"/>
            <a:pathLst>
              <a:path w="8129397" h="1400765">
                <a:moveTo>
                  <a:pt x="0" y="1400765"/>
                </a:moveTo>
                <a:lnTo>
                  <a:pt x="9525" y="0"/>
                </a:lnTo>
                <a:lnTo>
                  <a:pt x="8129397" y="1371600"/>
                </a:lnTo>
                <a:lnTo>
                  <a:pt x="0" y="1400765"/>
                </a:lnTo>
                <a:close/>
              </a:path>
            </a:pathLst>
          </a:cu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2"/>
          </a:p>
        </p:txBody>
      </p:sp>
      <p:sp>
        <p:nvSpPr>
          <p:cNvPr id="26" name="Text Placeholder 24">
            <a:extLst>
              <a:ext uri="{FF2B5EF4-FFF2-40B4-BE49-F238E27FC236}">
                <a16:creationId xmlns:a16="http://schemas.microsoft.com/office/drawing/2014/main" id="{F1A67FC9-D467-4584-8BD4-016AA1889E53}"/>
              </a:ext>
            </a:extLst>
          </p:cNvPr>
          <p:cNvSpPr>
            <a:spLocks noGrp="1"/>
          </p:cNvSpPr>
          <p:nvPr>
            <p:ph type="body" sz="quarter" idx="10"/>
          </p:nvPr>
        </p:nvSpPr>
        <p:spPr>
          <a:xfrm>
            <a:off x="344387" y="6664597"/>
            <a:ext cx="6732587" cy="328614"/>
          </a:xfrm>
        </p:spPr>
        <p:txBody>
          <a:bodyPr/>
          <a:lstStyle>
            <a:lvl1pPr>
              <a:defRPr lang="en-US" sz="800" i="1" kern="1200" smtClean="0">
                <a:solidFill>
                  <a:schemeClr val="bg1"/>
                </a:solidFill>
                <a:latin typeface="+mn-lt"/>
                <a:ea typeface="+mn-ea"/>
                <a:cs typeface="+mn-cs"/>
              </a:defRPr>
            </a:lvl1pPr>
          </a:lstStyle>
          <a:p>
            <a:pPr lvl="0"/>
            <a:r>
              <a:rPr lang="en-US"/>
              <a:t>Click to edit Master text styles</a:t>
            </a:r>
          </a:p>
        </p:txBody>
      </p:sp>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11354" y="898279"/>
            <a:ext cx="3822365" cy="1457233"/>
          </a:xfrm>
        </p:spPr>
        <p:txBody>
          <a:bodyPr vert="horz" lIns="91440" tIns="45720" rIns="91440" bIns="45720" rtlCol="0" anchor="ctr">
            <a:normAutofit fontScale="90000" lnSpcReduction="10000"/>
          </a:bodyPr>
          <a:lstStyle>
            <a:lvl1pPr>
              <a:defRPr lang="en-US" b="1">
                <a:latin typeface="+mn-lt"/>
              </a:defRPr>
            </a:lvl1pPr>
          </a:lstStyle>
          <a:p>
            <a:pPr marL="0" lvl="0"/>
            <a:r>
              <a:rPr lang="en-US"/>
              <a:t>Click to edit Master title style</a:t>
            </a:r>
          </a:p>
        </p:txBody>
      </p:sp>
      <p:sp>
        <p:nvSpPr>
          <p:cNvPr id="11" name="Picture Placeholder 27">
            <a:extLst>
              <a:ext uri="{FF2B5EF4-FFF2-40B4-BE49-F238E27FC236}">
                <a16:creationId xmlns:a16="http://schemas.microsoft.com/office/drawing/2014/main" id="{FD9ECA4E-F39F-485E-A6E9-87456791B9F8}"/>
              </a:ext>
            </a:extLst>
          </p:cNvPr>
          <p:cNvSpPr>
            <a:spLocks noGrp="1"/>
          </p:cNvSpPr>
          <p:nvPr>
            <p:ph type="pic" sz="quarter" idx="11"/>
          </p:nvPr>
        </p:nvSpPr>
        <p:spPr>
          <a:xfrm>
            <a:off x="-15226" y="4826811"/>
            <a:ext cx="7940647" cy="2054636"/>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a:lstStyle/>
          <a:p>
            <a:r>
              <a:rPr lang="en-US"/>
              <a:t>Click icon to add picture</a:t>
            </a:r>
          </a:p>
        </p:txBody>
      </p:sp>
    </p:spTree>
    <p:extLst>
      <p:ext uri="{BB962C8B-B14F-4D97-AF65-F5344CB8AC3E}">
        <p14:creationId xmlns:p14="http://schemas.microsoft.com/office/powerpoint/2010/main" val="3665636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7CDA6-3A63-4EF9-90A8-3F248CC7EA93}"/>
              </a:ext>
            </a:extLst>
          </p:cNvPr>
          <p:cNvSpPr>
            <a:spLocks noGrp="1"/>
          </p:cNvSpPr>
          <p:nvPr>
            <p:ph type="ctrTitle"/>
          </p:nvPr>
        </p:nvSpPr>
        <p:spPr>
          <a:xfrm>
            <a:off x="838200" y="868362"/>
            <a:ext cx="5690616"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67AA0ADA-DA76-4DE0-BB33-B60AF7A4D7DD}"/>
              </a:ext>
            </a:extLst>
          </p:cNvPr>
          <p:cNvSpPr>
            <a:spLocks noGrp="1"/>
          </p:cNvSpPr>
          <p:nvPr>
            <p:ph type="subTitle" idx="1"/>
          </p:nvPr>
        </p:nvSpPr>
        <p:spPr>
          <a:xfrm>
            <a:off x="838200" y="3602040"/>
            <a:ext cx="7610856" cy="1345563"/>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61C5D77B-454D-416B-A3A7-1A57D54B1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F7B26-CD02-463C-9DF2-A15349D292C0}"/>
              </a:ext>
            </a:extLst>
          </p:cNvPr>
          <p:cNvSpPr>
            <a:spLocks noGrp="1"/>
          </p:cNvSpPr>
          <p:nvPr>
            <p:ph type="sldNum" sz="quarter" idx="12"/>
          </p:nvPr>
        </p:nvSpPr>
        <p:spPr/>
        <p:txBody>
          <a:bodyPr/>
          <a:lstStyle/>
          <a:p>
            <a:fld id="{F58C6749-1C6D-4CB3-BC1F-67938738BE49}" type="slidenum">
              <a:rPr lang="en-US" smtClean="0"/>
              <a:t>‹#›</a:t>
            </a:fld>
            <a:endParaRPr lang="en-US"/>
          </a:p>
        </p:txBody>
      </p:sp>
    </p:spTree>
    <p:extLst>
      <p:ext uri="{BB962C8B-B14F-4D97-AF65-F5344CB8AC3E}">
        <p14:creationId xmlns:p14="http://schemas.microsoft.com/office/powerpoint/2010/main" val="119979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E5E7-1140-4466-AAF1-058AEF373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5570A-0401-4602-91D4-F09998AF8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F58C6749-1C6D-4CB3-BC1F-67938738BE49}" type="slidenum">
              <a:rPr lang="en-US" smtClean="0"/>
              <a:t>‹#›</a:t>
            </a:fld>
            <a:endParaRPr lang="en-US"/>
          </a:p>
        </p:txBody>
      </p:sp>
    </p:spTree>
    <p:extLst>
      <p:ext uri="{BB962C8B-B14F-4D97-AF65-F5344CB8AC3E}">
        <p14:creationId xmlns:p14="http://schemas.microsoft.com/office/powerpoint/2010/main" val="3335815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9DFA-9467-49C8-858C-EE3D2A12626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707D5A5-9E56-437E-8F6D-5C6CE1C5473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F6F1A7F6-CD15-4859-9A28-E26ED9369EC0}"/>
              </a:ext>
            </a:extLst>
          </p:cNvPr>
          <p:cNvSpPr>
            <a:spLocks noGrp="1"/>
          </p:cNvSpPr>
          <p:nvPr>
            <p:ph type="sldNum" sz="quarter" idx="11"/>
          </p:nvPr>
        </p:nvSpPr>
        <p:spPr/>
        <p:txBody>
          <a:bodyPr/>
          <a:lstStyle/>
          <a:p>
            <a:fld id="{F58C6749-1C6D-4CB3-BC1F-67938738BE49}" type="slidenum">
              <a:rPr lang="en-US" smtClean="0"/>
              <a:t>‹#›</a:t>
            </a:fld>
            <a:endParaRPr lang="en-US"/>
          </a:p>
        </p:txBody>
      </p:sp>
    </p:spTree>
    <p:extLst>
      <p:ext uri="{BB962C8B-B14F-4D97-AF65-F5344CB8AC3E}">
        <p14:creationId xmlns:p14="http://schemas.microsoft.com/office/powerpoint/2010/main" val="1698533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28ED-58A8-4239-839E-E8D4EBDC8DE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4CEC2F68-93A2-4DFA-82A4-9F2C27589B6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63D6105-ADB7-4961-AED5-CD3590221BB6}"/>
              </a:ext>
            </a:extLst>
          </p:cNvPr>
          <p:cNvSpPr>
            <a:spLocks noGrp="1"/>
          </p:cNvSpPr>
          <p:nvPr>
            <p:ph type="sldNum" sz="quarter" idx="11"/>
          </p:nvPr>
        </p:nvSpPr>
        <p:spPr/>
        <p:txBody>
          <a:bodyPr/>
          <a:lstStyle/>
          <a:p>
            <a:fld id="{F58C6749-1C6D-4CB3-BC1F-67938738BE49}" type="slidenum">
              <a:rPr lang="en-US" smtClean="0"/>
              <a:t>‹#›</a:t>
            </a:fld>
            <a:endParaRPr lang="en-US"/>
          </a:p>
        </p:txBody>
      </p:sp>
      <p:pic>
        <p:nvPicPr>
          <p:cNvPr id="6" name="Picture 5">
            <a:extLst>
              <a:ext uri="{FF2B5EF4-FFF2-40B4-BE49-F238E27FC236}">
                <a16:creationId xmlns:a16="http://schemas.microsoft.com/office/drawing/2014/main" id="{0DF6B9DF-A333-46E6-A0A9-DD70BADA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4558" y="5949496"/>
            <a:ext cx="1378487" cy="925286"/>
          </a:xfrm>
          <a:prstGeom prst="rect">
            <a:avLst/>
          </a:prstGeom>
        </p:spPr>
      </p:pic>
    </p:spTree>
    <p:extLst>
      <p:ext uri="{BB962C8B-B14F-4D97-AF65-F5344CB8AC3E}">
        <p14:creationId xmlns:p14="http://schemas.microsoft.com/office/powerpoint/2010/main" val="2447561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5ADA-DB87-46BF-9F2B-ADFC7FB782C0}"/>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B385C6-AEFE-4C91-8507-45DB27E678E6}"/>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1BC11A7-5FC7-4224-B7F7-4EDF19410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D908A-D469-4540-8CE9-5CE49F1B04DD}"/>
              </a:ext>
            </a:extLst>
          </p:cNvPr>
          <p:cNvSpPr>
            <a:spLocks noGrp="1"/>
          </p:cNvSpPr>
          <p:nvPr>
            <p:ph type="sldNum" sz="quarter" idx="12"/>
          </p:nvPr>
        </p:nvSpPr>
        <p:spPr/>
        <p:txBody>
          <a:bodyPr/>
          <a:lstStyle/>
          <a:p>
            <a:fld id="{F58C6749-1C6D-4CB3-BC1F-67938738BE49}" type="slidenum">
              <a:rPr lang="en-US" smtClean="0"/>
              <a:t>‹#›</a:t>
            </a:fld>
            <a:endParaRPr lang="en-US"/>
          </a:p>
        </p:txBody>
      </p:sp>
    </p:spTree>
    <p:extLst>
      <p:ext uri="{BB962C8B-B14F-4D97-AF65-F5344CB8AC3E}">
        <p14:creationId xmlns:p14="http://schemas.microsoft.com/office/powerpoint/2010/main" val="2582625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0BA5B-F9E8-4378-AE89-CF12FE545F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AC3F2-4ECF-490B-8CAD-C13F9EBC8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64517-A81A-4117-8C5F-F9B4F7E131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4A28098-9A8A-463E-9E6E-8CDC212AF3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A7AA9-CE30-42E8-AE21-94F0E85638F3}"/>
              </a:ext>
            </a:extLst>
          </p:cNvPr>
          <p:cNvSpPr>
            <a:spLocks noGrp="1"/>
          </p:cNvSpPr>
          <p:nvPr>
            <p:ph type="sldNum" sz="quarter" idx="12"/>
          </p:nvPr>
        </p:nvSpPr>
        <p:spPr/>
        <p:txBody>
          <a:bodyPr/>
          <a:lstStyle/>
          <a:p>
            <a:fld id="{F58C6749-1C6D-4CB3-BC1F-67938738BE49}" type="slidenum">
              <a:rPr lang="en-US" smtClean="0"/>
              <a:t>‹#›</a:t>
            </a:fld>
            <a:endParaRPr lang="en-US"/>
          </a:p>
        </p:txBody>
      </p:sp>
    </p:spTree>
    <p:extLst>
      <p:ext uri="{BB962C8B-B14F-4D97-AF65-F5344CB8AC3E}">
        <p14:creationId xmlns:p14="http://schemas.microsoft.com/office/powerpoint/2010/main" val="222880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065-E044-493E-8F1C-8119865678A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934978D-33BA-403D-8FC3-C47546E6D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05A3-A6FF-4549-A36D-69173C5D3113}"/>
              </a:ext>
            </a:extLst>
          </p:cNvPr>
          <p:cNvSpPr>
            <a:spLocks noGrp="1"/>
          </p:cNvSpPr>
          <p:nvPr>
            <p:ph type="sldNum" sz="quarter" idx="12"/>
          </p:nvPr>
        </p:nvSpPr>
        <p:spPr/>
        <p:txBody>
          <a:bodyPr/>
          <a:lstStyle/>
          <a:p>
            <a:fld id="{F58C6749-1C6D-4CB3-BC1F-67938738BE49}" type="slidenum">
              <a:rPr lang="en-US" smtClean="0"/>
              <a:t>‹#›</a:t>
            </a:fld>
            <a:endParaRPr lang="en-US"/>
          </a:p>
        </p:txBody>
      </p:sp>
    </p:spTree>
    <p:extLst>
      <p:ext uri="{BB962C8B-B14F-4D97-AF65-F5344CB8AC3E}">
        <p14:creationId xmlns:p14="http://schemas.microsoft.com/office/powerpoint/2010/main" val="2128543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ighlight Layout">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B44F018-BC16-4C0A-B11A-D364BD0DFBB1}"/>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BB44F018-BC16-4C0A-B11A-D364BD0DFBB1}"/>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9622662-73F2-4181-AD94-25368B3CACCB}"/>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a:xfrm>
            <a:off x="149030" y="329440"/>
            <a:ext cx="11725484" cy="314028"/>
          </a:xfrm>
        </p:spPr>
        <p:txBody>
          <a:bodyPr/>
          <a:lstStyle>
            <a:lvl1pPr>
              <a:defRPr>
                <a:solidFill>
                  <a:schemeClr val="bg1"/>
                </a:solidFill>
              </a:defRPr>
            </a:lvl1pPr>
          </a:lstStyle>
          <a:p>
            <a:r>
              <a:rPr lang="en-US"/>
              <a:t>Click to edit Master title style</a:t>
            </a:r>
          </a:p>
        </p:txBody>
      </p:sp>
      <p:pic>
        <p:nvPicPr>
          <p:cNvPr id="5" name="Picture 5" descr="Choose New Jersey, Inc. logo">
            <a:extLst>
              <a:ext uri="{FF2B5EF4-FFF2-40B4-BE49-F238E27FC236}">
                <a16:creationId xmlns:a16="http://schemas.microsoft.com/office/drawing/2014/main" id="{1D8EA77F-262F-4D28-95DA-AC82186AB270}"/>
              </a:ext>
            </a:extLst>
          </p:cNvPr>
          <p:cNvPicPr>
            <a:picLocks noChangeAspect="1" noChangeArrowheads="1"/>
          </p:cNvPicPr>
          <p:nvPr/>
        </p:nvPicPr>
        <p:blipFill>
          <a:blip r:embed="rId6" cstate="screen">
            <a:biLevel thresh="25000"/>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1130850-AD76-4E5B-B8C3-F9809BAF13C1}"/>
              </a:ext>
            </a:extLst>
          </p:cNvPr>
          <p:cNvSpPr/>
          <p:nvPr/>
        </p:nvSpPr>
        <p:spPr>
          <a:xfrm>
            <a:off x="155498" y="54423"/>
            <a:ext cx="3078856" cy="17882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8" name="Picture 7">
            <a:extLst>
              <a:ext uri="{FF2B5EF4-FFF2-40B4-BE49-F238E27FC236}">
                <a16:creationId xmlns:a16="http://schemas.microsoft.com/office/drawing/2014/main" id="{8F140505-9A2E-4C45-9082-A4971AAF160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746376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32" name="Title 29">
            <a:extLst>
              <a:ext uri="{FF2B5EF4-FFF2-40B4-BE49-F238E27FC236}">
                <a16:creationId xmlns:a16="http://schemas.microsoft.com/office/drawing/2014/main" id="{FFD095AB-E691-40C1-B921-3ADDD0516CF4}"/>
              </a:ext>
            </a:extLst>
          </p:cNvPr>
          <p:cNvSpPr>
            <a:spLocks noGrp="1"/>
          </p:cNvSpPr>
          <p:nvPr>
            <p:ph type="title"/>
          </p:nvPr>
        </p:nvSpPr>
        <p:spPr>
          <a:xfrm>
            <a:off x="564163" y="810751"/>
            <a:ext cx="11365688" cy="680198"/>
          </a:xfrm>
          <a:prstGeom prst="rect">
            <a:avLst/>
          </a:prstGeom>
        </p:spPr>
        <p:txBody>
          <a:bodyPr vert="horz" lIns="91440" tIns="45720" rIns="91440" bIns="45720" rtlCol="0" anchor="ctr">
            <a:noAutofit/>
          </a:bodyPr>
          <a:lstStyle>
            <a:lvl1pPr>
              <a:defRPr lang="en-US" sz="4000" b="1">
                <a:solidFill>
                  <a:schemeClr val="tx1"/>
                </a:solidFill>
                <a:latin typeface="+mn-lt"/>
              </a:defRPr>
            </a:lvl1pPr>
          </a:lstStyle>
          <a:p>
            <a:pPr marL="0" lvl="0"/>
            <a:r>
              <a:rPr lang="en-US"/>
              <a:t>Click to edit Master title style</a:t>
            </a:r>
          </a:p>
        </p:txBody>
      </p:sp>
      <p:sp>
        <p:nvSpPr>
          <p:cNvPr id="4" name="Triangle 3">
            <a:extLst>
              <a:ext uri="{FF2B5EF4-FFF2-40B4-BE49-F238E27FC236}">
                <a16:creationId xmlns:a16="http://schemas.microsoft.com/office/drawing/2014/main" id="{F5E6F0E6-329E-504D-BE1D-490C7D9DDDA9}"/>
              </a:ext>
            </a:extLst>
          </p:cNvPr>
          <p:cNvSpPr/>
          <p:nvPr/>
        </p:nvSpPr>
        <p:spPr>
          <a:xfrm rot="5400000">
            <a:off x="7732467"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riangle 3">
            <a:extLst>
              <a:ext uri="{FF2B5EF4-FFF2-40B4-BE49-F238E27FC236}">
                <a16:creationId xmlns:a16="http://schemas.microsoft.com/office/drawing/2014/main" id="{1DBB3EA4-6323-2C48-983C-11D4FA942BC5}"/>
              </a:ext>
            </a:extLst>
          </p:cNvPr>
          <p:cNvSpPr/>
          <p:nvPr/>
        </p:nvSpPr>
        <p:spPr>
          <a:xfrm rot="16200000">
            <a:off x="3140590" y="2398469"/>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60D3F951-DDD1-3646-B8B1-1F7ADFAF7E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4755" y="6266328"/>
            <a:ext cx="1098347" cy="461090"/>
          </a:xfrm>
          <a:prstGeom prst="rect">
            <a:avLst/>
          </a:prstGeom>
        </p:spPr>
      </p:pic>
      <p:sp>
        <p:nvSpPr>
          <p:cNvPr id="7" name="Text Placeholder 29">
            <a:extLst>
              <a:ext uri="{FF2B5EF4-FFF2-40B4-BE49-F238E27FC236}">
                <a16:creationId xmlns:a16="http://schemas.microsoft.com/office/drawing/2014/main" id="{51CB258D-E52B-0641-BB93-DE3C11B272B5}"/>
              </a:ext>
            </a:extLst>
          </p:cNvPr>
          <p:cNvSpPr>
            <a:spLocks noGrp="1"/>
          </p:cNvSpPr>
          <p:nvPr>
            <p:ph type="body" sz="quarter" idx="13"/>
          </p:nvPr>
        </p:nvSpPr>
        <p:spPr>
          <a:xfrm>
            <a:off x="564163" y="1829863"/>
            <a:ext cx="11039259" cy="2607145"/>
          </a:xfrm>
          <a:prstGeom prst="rect">
            <a:avLst/>
          </a:prstGeom>
        </p:spPr>
        <p:txBody>
          <a:bodyPr>
            <a:normAutofit/>
          </a:bodyPr>
          <a:lstStyle>
            <a:lvl1pPr algn="l">
              <a:defRPr sz="2400">
                <a:solidFill>
                  <a:schemeClr val="accent6">
                    <a:lumMod val="85000"/>
                    <a:lumOff val="15000"/>
                  </a:schemeClr>
                </a:solidFill>
              </a:defRPr>
            </a:lvl1pPr>
            <a:lvl2pPr marL="193650" indent="-192062" algn="l">
              <a:buClr>
                <a:schemeClr val="accent2"/>
              </a:buClr>
              <a:buFont typeface=".Lucida Grande UI Regular"/>
              <a:buChar char="►"/>
              <a:defRPr sz="2000">
                <a:solidFill>
                  <a:schemeClr val="accent6">
                    <a:lumMod val="85000"/>
                    <a:lumOff val="15000"/>
                  </a:schemeClr>
                </a:solidFill>
              </a:defRPr>
            </a:lvl2pPr>
            <a:lvl3pPr marL="457141" indent="-261904" algn="l">
              <a:buClr>
                <a:schemeClr val="accent2"/>
              </a:buClr>
              <a:buFont typeface="Arial" panose="020B0604020202020204" pitchFamily="34" charset="0"/>
              <a:buChar char="•"/>
              <a:defRPr sz="2000">
                <a:solidFill>
                  <a:schemeClr val="accent6">
                    <a:lumMod val="85000"/>
                    <a:lumOff val="15000"/>
                  </a:schemeClr>
                </a:solidFill>
              </a:defRPr>
            </a:lvl3pPr>
            <a:lvl4pPr marL="614283" indent="-155555" algn="l">
              <a:buClr>
                <a:schemeClr val="accent2"/>
              </a:buClr>
              <a:buFont typeface=".PingFang SC Regular"/>
              <a:buChar char="・"/>
              <a:defRPr sz="1600">
                <a:solidFill>
                  <a:schemeClr val="accent6">
                    <a:lumMod val="85000"/>
                    <a:lumOff val="15000"/>
                  </a:schemeClr>
                </a:solidFill>
              </a:defRPr>
            </a:lvl4pPr>
            <a:lvl5pPr algn="l">
              <a:buClr>
                <a:schemeClr val="accent2"/>
              </a:buClr>
              <a:defRPr sz="1600">
                <a:solidFill>
                  <a:schemeClr val="accent6">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5121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p:custDataLst>
              <p:tags r:id="rId1"/>
            </p:custDataLst>
          </p:nvPr>
        </p:nvGraphicFramePr>
        <p:xfrm>
          <a:off x="1621"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1"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p:custDataLst>
              <p:tags r:id="rId2"/>
            </p:custDataLst>
          </p:nvPr>
        </p:nvSpPr>
        <p:spPr>
          <a:xfrm>
            <a:off x="1"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8812039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2B9E8-F693-456A-8F35-3BBDF9DE4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C81EC-B4C4-4791-9D2B-93E01F3004BD}"/>
              </a:ext>
            </a:extLst>
          </p:cNvPr>
          <p:cNvSpPr>
            <a:spLocks noGrp="1"/>
          </p:cNvSpPr>
          <p:nvPr>
            <p:ph type="sldNum" sz="quarter" idx="12"/>
          </p:nvPr>
        </p:nvSpPr>
        <p:spPr/>
        <p:txBody>
          <a:bodyPr/>
          <a:lstStyle/>
          <a:p>
            <a:fld id="{F58C6749-1C6D-4CB3-BC1F-67938738BE49}" type="slidenum">
              <a:rPr lang="en-US" smtClean="0"/>
              <a:t>‹#›</a:t>
            </a:fld>
            <a:endParaRPr lang="en-US"/>
          </a:p>
        </p:txBody>
      </p:sp>
      <p:sp>
        <p:nvSpPr>
          <p:cNvPr id="7" name="Title 29">
            <a:extLst>
              <a:ext uri="{FF2B5EF4-FFF2-40B4-BE49-F238E27FC236}">
                <a16:creationId xmlns:a16="http://schemas.microsoft.com/office/drawing/2014/main" id="{AB3C08E7-A51F-5048-BE14-3699F84B6DA5}"/>
              </a:ext>
            </a:extLst>
          </p:cNvPr>
          <p:cNvSpPr>
            <a:spLocks noGrp="1"/>
          </p:cNvSpPr>
          <p:nvPr>
            <p:ph type="title"/>
          </p:nvPr>
        </p:nvSpPr>
        <p:spPr>
          <a:xfrm>
            <a:off x="564163" y="810753"/>
            <a:ext cx="10944664" cy="623911"/>
          </a:xfrm>
          <a:prstGeom prst="rect">
            <a:avLst/>
          </a:prstGeom>
        </p:spPr>
        <p:txBody>
          <a:bodyPr vert="horz" lIns="91440" tIns="45720" rIns="91440" bIns="45720" rtlCol="0" anchor="ctr">
            <a:noAutofit/>
          </a:bodyPr>
          <a:lstStyle>
            <a:lvl1pPr>
              <a:defRPr lang="en-US" sz="4000" b="1">
                <a:solidFill>
                  <a:schemeClr val="bg1"/>
                </a:solidFill>
                <a:latin typeface="+mn-lt"/>
              </a:defRPr>
            </a:lvl1pPr>
          </a:lstStyle>
          <a:p>
            <a:pPr marL="0" lvl="0"/>
            <a:r>
              <a:rPr lang="en-US"/>
              <a:t>Click to edit Master title style</a:t>
            </a:r>
          </a:p>
        </p:txBody>
      </p:sp>
      <p:pic>
        <p:nvPicPr>
          <p:cNvPr id="11" name="Picture 10">
            <a:extLst>
              <a:ext uri="{FF2B5EF4-FFF2-40B4-BE49-F238E27FC236}">
                <a16:creationId xmlns:a16="http://schemas.microsoft.com/office/drawing/2014/main" id="{9993FF2B-B996-6846-A499-68923F7338C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0783279" y="6266330"/>
            <a:ext cx="1141301" cy="382081"/>
          </a:xfrm>
          <a:prstGeom prst="rect">
            <a:avLst/>
          </a:prstGeom>
        </p:spPr>
      </p:pic>
      <p:sp>
        <p:nvSpPr>
          <p:cNvPr id="8" name="Triangle 3">
            <a:extLst>
              <a:ext uri="{FF2B5EF4-FFF2-40B4-BE49-F238E27FC236}">
                <a16:creationId xmlns:a16="http://schemas.microsoft.com/office/drawing/2014/main" id="{91FF00CB-4C16-4E4D-A210-5430E99CC01D}"/>
              </a:ext>
            </a:extLst>
          </p:cNvPr>
          <p:cNvSpPr/>
          <p:nvPr/>
        </p:nvSpPr>
        <p:spPr>
          <a:xfrm rot="5400000">
            <a:off x="7732467" y="-3180345"/>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riangle 3">
            <a:extLst>
              <a:ext uri="{FF2B5EF4-FFF2-40B4-BE49-F238E27FC236}">
                <a16:creationId xmlns:a16="http://schemas.microsoft.com/office/drawing/2014/main" id="{2BCB9C62-8D47-3A43-8E9E-96102264727E}"/>
              </a:ext>
            </a:extLst>
          </p:cNvPr>
          <p:cNvSpPr/>
          <p:nvPr/>
        </p:nvSpPr>
        <p:spPr>
          <a:xfrm rot="16200000">
            <a:off x="3140590" y="2398469"/>
            <a:ext cx="1318943" cy="7639877"/>
          </a:xfrm>
          <a:custGeom>
            <a:avLst/>
            <a:gdLst>
              <a:gd name="connsiteX0" fmla="*/ 0 w 7274560"/>
              <a:gd name="connsiteY0" fmla="*/ 3799840 h 3799840"/>
              <a:gd name="connsiteX1" fmla="*/ 3637280 w 7274560"/>
              <a:gd name="connsiteY1" fmla="*/ 0 h 3799840"/>
              <a:gd name="connsiteX2" fmla="*/ 7274560 w 7274560"/>
              <a:gd name="connsiteY2" fmla="*/ 3799840 h 3799840"/>
              <a:gd name="connsiteX3" fmla="*/ 0 w 7274560"/>
              <a:gd name="connsiteY3" fmla="*/ 3799840 h 3799840"/>
              <a:gd name="connsiteX0" fmla="*/ 0 w 11643360"/>
              <a:gd name="connsiteY0" fmla="*/ 4734560 h 4734560"/>
              <a:gd name="connsiteX1" fmla="*/ 11643360 w 11643360"/>
              <a:gd name="connsiteY1" fmla="*/ 0 h 4734560"/>
              <a:gd name="connsiteX2" fmla="*/ 7274560 w 11643360"/>
              <a:gd name="connsiteY2" fmla="*/ 4734560 h 4734560"/>
              <a:gd name="connsiteX3" fmla="*/ 0 w 11643360"/>
              <a:gd name="connsiteY3" fmla="*/ 4734560 h 4734560"/>
              <a:gd name="connsiteX0" fmla="*/ 0 w 11643360"/>
              <a:gd name="connsiteY0" fmla="*/ 4734560 h 4876800"/>
              <a:gd name="connsiteX1" fmla="*/ 11643360 w 11643360"/>
              <a:gd name="connsiteY1" fmla="*/ 0 h 4876800"/>
              <a:gd name="connsiteX2" fmla="*/ 8646160 w 11643360"/>
              <a:gd name="connsiteY2" fmla="*/ 4876800 h 4876800"/>
              <a:gd name="connsiteX3" fmla="*/ 0 w 11643360"/>
              <a:gd name="connsiteY3" fmla="*/ 4734560 h 4876800"/>
              <a:gd name="connsiteX0" fmla="*/ 0 w 2997200"/>
              <a:gd name="connsiteY0" fmla="*/ 0 h 4876800"/>
              <a:gd name="connsiteX1" fmla="*/ 2997200 w 2997200"/>
              <a:gd name="connsiteY1" fmla="*/ 0 h 4876800"/>
              <a:gd name="connsiteX2" fmla="*/ 0 w 2997200"/>
              <a:gd name="connsiteY2" fmla="*/ 4876800 h 4876800"/>
              <a:gd name="connsiteX3" fmla="*/ 0 w 2997200"/>
              <a:gd name="connsiteY3" fmla="*/ 0 h 4876800"/>
            </a:gdLst>
            <a:ahLst/>
            <a:cxnLst>
              <a:cxn ang="0">
                <a:pos x="connsiteX0" y="connsiteY0"/>
              </a:cxn>
              <a:cxn ang="0">
                <a:pos x="connsiteX1" y="connsiteY1"/>
              </a:cxn>
              <a:cxn ang="0">
                <a:pos x="connsiteX2" y="connsiteY2"/>
              </a:cxn>
              <a:cxn ang="0">
                <a:pos x="connsiteX3" y="connsiteY3"/>
              </a:cxn>
            </a:cxnLst>
            <a:rect l="l" t="t" r="r" b="b"/>
            <a:pathLst>
              <a:path w="2997200" h="4876800">
                <a:moveTo>
                  <a:pt x="0" y="0"/>
                </a:moveTo>
                <a:lnTo>
                  <a:pt x="2997200" y="0"/>
                </a:lnTo>
                <a:lnTo>
                  <a:pt x="0" y="4876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29">
            <a:extLst>
              <a:ext uri="{FF2B5EF4-FFF2-40B4-BE49-F238E27FC236}">
                <a16:creationId xmlns:a16="http://schemas.microsoft.com/office/drawing/2014/main" id="{AEF283BE-109D-B14D-94A5-77E8E82524AA}"/>
              </a:ext>
            </a:extLst>
          </p:cNvPr>
          <p:cNvSpPr>
            <a:spLocks noGrp="1"/>
          </p:cNvSpPr>
          <p:nvPr>
            <p:ph type="body" sz="quarter" idx="13"/>
          </p:nvPr>
        </p:nvSpPr>
        <p:spPr>
          <a:xfrm>
            <a:off x="564163" y="1829863"/>
            <a:ext cx="11039259" cy="2607145"/>
          </a:xfrm>
          <a:prstGeom prst="rect">
            <a:avLst/>
          </a:prstGeom>
        </p:spPr>
        <p:txBody>
          <a:bodyPr>
            <a:normAutofit/>
          </a:bodyPr>
          <a:lstStyle>
            <a:lvl1pPr algn="l">
              <a:defRPr sz="2400">
                <a:solidFill>
                  <a:schemeClr val="bg1"/>
                </a:solidFill>
              </a:defRPr>
            </a:lvl1pPr>
            <a:lvl2pPr marL="193650" indent="-192062" algn="l">
              <a:buClr>
                <a:schemeClr val="accent2"/>
              </a:buClr>
              <a:buFont typeface=".Lucida Grande UI Regular"/>
              <a:buChar char="►"/>
              <a:defRPr sz="2000">
                <a:solidFill>
                  <a:schemeClr val="bg1"/>
                </a:solidFill>
              </a:defRPr>
            </a:lvl2pPr>
            <a:lvl3pPr marL="457141" indent="-261904" algn="l">
              <a:buClr>
                <a:schemeClr val="accent2"/>
              </a:buClr>
              <a:buFont typeface="Arial" panose="020B0604020202020204" pitchFamily="34" charset="0"/>
              <a:buChar char="•"/>
              <a:defRPr sz="2000">
                <a:solidFill>
                  <a:schemeClr val="bg1"/>
                </a:solidFill>
              </a:defRPr>
            </a:lvl3pPr>
            <a:lvl4pPr marL="614283" indent="-155555" algn="l">
              <a:buClr>
                <a:schemeClr val="accent2"/>
              </a:buClr>
              <a:buFont typeface=".PingFang SC Regular"/>
              <a:buChar char="・"/>
              <a:defRPr sz="1600">
                <a:solidFill>
                  <a:schemeClr val="bg1"/>
                </a:solidFill>
              </a:defRPr>
            </a:lvl4pPr>
            <a:lvl5pPr algn="l">
              <a:buClr>
                <a:schemeClr val="accent2"/>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08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894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10" name="Rectangle 9"/>
          <p:cNvSpPr/>
          <p:nvPr/>
        </p:nvSpPr>
        <p:spPr>
          <a:xfrm>
            <a:off x="0" y="1759912"/>
            <a:ext cx="2776845" cy="1669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870200" y="1759912"/>
            <a:ext cx="9321800" cy="1669088"/>
          </a:xfrm>
          <a:solidFill>
            <a:schemeClr val="bg1"/>
          </a:solidFill>
        </p:spPr>
        <p:txBody>
          <a:bodyPr anchor="ctr" anchorCtr="0">
            <a:noAutofit/>
          </a:bodyPr>
          <a:lstStyle>
            <a:lvl1pPr algn="l">
              <a:defRPr sz="4800">
                <a:solidFill>
                  <a:srgbClr val="FFFFFF"/>
                </a:solidFill>
              </a:defRPr>
            </a:lvl1pPr>
          </a:lstStyle>
          <a:p>
            <a:r>
              <a:rPr lang="en-US"/>
              <a:t>Click to edit Master title style</a:t>
            </a:r>
          </a:p>
        </p:txBody>
      </p:sp>
      <p:sp>
        <p:nvSpPr>
          <p:cNvPr id="3" name="Subtitle 2"/>
          <p:cNvSpPr>
            <a:spLocks noGrp="1"/>
          </p:cNvSpPr>
          <p:nvPr>
            <p:ph type="subTitle" idx="1"/>
          </p:nvPr>
        </p:nvSpPr>
        <p:spPr>
          <a:xfrm>
            <a:off x="2870200" y="3429001"/>
            <a:ext cx="9131300" cy="862200"/>
          </a:xfrm>
        </p:spPr>
        <p:txBody>
          <a:bodyPr lIns="137160" tIns="91440">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1759912"/>
            <a:ext cx="2776845" cy="1660332"/>
          </a:xfrm>
          <a:prstGeom prst="rect">
            <a:avLst/>
          </a:prstGeom>
        </p:spPr>
      </p:pic>
      <p:sp>
        <p:nvSpPr>
          <p:cNvPr id="7" name="Content Placeholder 3"/>
          <p:cNvSpPr>
            <a:spLocks noGrp="1"/>
          </p:cNvSpPr>
          <p:nvPr>
            <p:ph sz="half" idx="2" hasCustomPrompt="1"/>
          </p:nvPr>
        </p:nvSpPr>
        <p:spPr>
          <a:xfrm>
            <a:off x="2870200" y="4999953"/>
            <a:ext cx="5098960" cy="1353599"/>
          </a:xfrm>
        </p:spPr>
        <p:txBody>
          <a:bodyPr anchor="b" anchorCtr="0">
            <a:normAutofit/>
          </a:bodyPr>
          <a:lstStyle>
            <a:lvl1pPr marL="91440" indent="0">
              <a:lnSpc>
                <a:spcPct val="100000"/>
              </a:lnSpc>
              <a:spcBef>
                <a:spcPts val="0"/>
              </a:spcBef>
              <a:buFontTx/>
              <a:buNone/>
              <a:defRPr sz="1100" baseline="0">
                <a:solidFill>
                  <a:schemeClr val="bg1"/>
                </a:solidFill>
              </a:defRPr>
            </a:lvl1pPr>
            <a:lvl5pPr>
              <a:spcBef>
                <a:spcPts val="0"/>
              </a:spcBef>
              <a:defRPr/>
            </a:lvl5pPr>
          </a:lstStyle>
          <a:p>
            <a:r>
              <a:rPr lang="en-US" sz="1200" b="0" i="0">
                <a:solidFill>
                  <a:schemeClr val="bg1"/>
                </a:solidFill>
                <a:latin typeface="Source Sans Pro" charset="0"/>
                <a:ea typeface="Source Sans Pro" charset="0"/>
                <a:cs typeface="Source Sans Pro" charset="0"/>
              </a:rPr>
              <a:t>Click to add presenter name, title, department, date, etc.</a:t>
            </a:r>
            <a:endParaRPr lang="en-US"/>
          </a:p>
        </p:txBody>
      </p:sp>
    </p:spTree>
    <p:extLst>
      <p:ext uri="{BB962C8B-B14F-4D97-AF65-F5344CB8AC3E}">
        <p14:creationId xmlns:p14="http://schemas.microsoft.com/office/powerpoint/2010/main" val="1222814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1"/>
            </p:custDataLst>
            <p:extLst>
              <p:ext uri="{D42A27DB-BD31-4B8C-83A1-F6EECF244321}">
                <p14:modId xmlns:p14="http://schemas.microsoft.com/office/powerpoint/2010/main" val="1888062828"/>
              </p:ex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a:xfrm>
            <a:off x="149030" y="329440"/>
            <a:ext cx="11725484" cy="314028"/>
          </a:xfrm>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cxnSp>
        <p:nvCxnSpPr>
          <p:cNvPr id="4" name="Straight Connector 3">
            <a:extLst>
              <a:ext uri="{FF2B5EF4-FFF2-40B4-BE49-F238E27FC236}">
                <a16:creationId xmlns:a16="http://schemas.microsoft.com/office/drawing/2014/main" id="{65CE317E-DE7E-4FE2-8C7D-03C5CFDBDD76}"/>
              </a:ext>
            </a:extLst>
          </p:cNvPr>
          <p:cNvCxnSpPr>
            <a:cxnSpLocks/>
          </p:cNvCxnSpPr>
          <p:nvPr userDrawn="1"/>
        </p:nvCxnSpPr>
        <p:spPr>
          <a:xfrm>
            <a:off x="155498" y="6530812"/>
            <a:ext cx="9640864"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5" descr="Choose New Jersey, Inc. logo">
            <a:extLst>
              <a:ext uri="{FF2B5EF4-FFF2-40B4-BE49-F238E27FC236}">
                <a16:creationId xmlns:a16="http://schemas.microsoft.com/office/drawing/2014/main" id="{47CA22F2-BC9B-4EDB-B275-44651D9C2814}"/>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AA8E652-B67B-4CB1-BE14-7042E7BEF5E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4254123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ighlight Layout_Blu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B44F018-BC16-4C0A-B11A-D364BD0DFBB1}"/>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BB44F018-BC16-4C0A-B11A-D364BD0DFBB1}"/>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9622662-73F2-4181-AD94-25368B3CACCB}"/>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a:xfrm>
            <a:off x="149030" y="329440"/>
            <a:ext cx="11725484" cy="314028"/>
          </a:xfrm>
        </p:spPr>
        <p:txBody>
          <a:bodyPr/>
          <a:lstStyle>
            <a:lvl1pPr>
              <a:defRPr>
                <a:solidFill>
                  <a:schemeClr val="bg1"/>
                </a:solidFill>
              </a:defRPr>
            </a:lvl1pPr>
          </a:lstStyle>
          <a:p>
            <a:r>
              <a:rPr lang="en-US"/>
              <a:t>Click to edit Master title style</a:t>
            </a:r>
          </a:p>
        </p:txBody>
      </p:sp>
      <p:pic>
        <p:nvPicPr>
          <p:cNvPr id="5" name="Picture 5" descr="Choose New Jersey, Inc. logo">
            <a:extLst>
              <a:ext uri="{FF2B5EF4-FFF2-40B4-BE49-F238E27FC236}">
                <a16:creationId xmlns:a16="http://schemas.microsoft.com/office/drawing/2014/main" id="{1D8EA77F-262F-4D28-95DA-AC82186AB270}"/>
              </a:ext>
            </a:extLst>
          </p:cNvPr>
          <p:cNvPicPr>
            <a:picLocks noChangeAspect="1" noChangeArrowheads="1"/>
          </p:cNvPicPr>
          <p:nvPr/>
        </p:nvPicPr>
        <p:blipFill>
          <a:blip r:embed="rId6" cstate="screen">
            <a:biLevel thresh="25000"/>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1130850-AD76-4E5B-B8C3-F9809BAF13C1}"/>
              </a:ext>
            </a:extLst>
          </p:cNvPr>
          <p:cNvSpPr/>
          <p:nvPr/>
        </p:nvSpPr>
        <p:spPr>
          <a:xfrm>
            <a:off x="155498" y="54423"/>
            <a:ext cx="3078856" cy="17882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pic>
        <p:nvPicPr>
          <p:cNvPr id="8" name="Picture 7">
            <a:extLst>
              <a:ext uri="{FF2B5EF4-FFF2-40B4-BE49-F238E27FC236}">
                <a16:creationId xmlns:a16="http://schemas.microsoft.com/office/drawing/2014/main" id="{2140FB32-F16F-477C-9EF1-0E929BAF726A}"/>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198249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B44F018-BC16-4C0A-B11A-D364BD0DFBB1}"/>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BB44F018-BC16-4C0A-B11A-D364BD0DFBB1}"/>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9622662-73F2-4181-AD94-25368B3CACCB}"/>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a:xfrm>
            <a:off x="149030" y="329440"/>
            <a:ext cx="11725484" cy="314028"/>
          </a:xfrm>
        </p:spPr>
        <p:txBody>
          <a:bodyPr/>
          <a:lstStyle/>
          <a:p>
            <a:r>
              <a:rPr lang="en-US"/>
              <a:t>Click to edit Master title style</a:t>
            </a:r>
          </a:p>
        </p:txBody>
      </p:sp>
      <p:pic>
        <p:nvPicPr>
          <p:cNvPr id="5" name="Picture 5" descr="Choose New Jersey, Inc. logo">
            <a:extLst>
              <a:ext uri="{FF2B5EF4-FFF2-40B4-BE49-F238E27FC236}">
                <a16:creationId xmlns:a16="http://schemas.microsoft.com/office/drawing/2014/main" id="{BBD0B20B-336E-469A-BED6-B0046772038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97732" y="6285819"/>
            <a:ext cx="1020878" cy="3734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95646B-71C2-4A60-9506-F230E22A946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13844" y="6310038"/>
            <a:ext cx="1010736" cy="338371"/>
          </a:xfrm>
          <a:prstGeom prst="rect">
            <a:avLst/>
          </a:prstGeom>
        </p:spPr>
      </p:pic>
    </p:spTree>
    <p:extLst>
      <p:ext uri="{BB962C8B-B14F-4D97-AF65-F5344CB8AC3E}">
        <p14:creationId xmlns:p14="http://schemas.microsoft.com/office/powerpoint/2010/main" val="444790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7664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9065-E044-493E-8F1C-8119865678A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934978D-33BA-403D-8FC3-C47546E6D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3105A3-A6FF-4549-A36D-69173C5D3113}"/>
              </a:ext>
            </a:extLst>
          </p:cNvPr>
          <p:cNvSpPr>
            <a:spLocks noGrp="1"/>
          </p:cNvSpPr>
          <p:nvPr>
            <p:ph type="sldNum" sz="quarter" idx="12"/>
          </p:nvPr>
        </p:nvSpPr>
        <p:spPr/>
        <p:txBody>
          <a:bodyPr/>
          <a:lstStyle/>
          <a:p>
            <a:fld id="{6358EE78-369A-4A83-91BE-CE1CDBA0BAF0}" type="slidenum">
              <a:rPr lang="en-US" smtClean="0"/>
              <a:t>‹#›</a:t>
            </a:fld>
            <a:endParaRPr lang="en-US"/>
          </a:p>
        </p:txBody>
      </p:sp>
    </p:spTree>
    <p:extLst>
      <p:ext uri="{BB962C8B-B14F-4D97-AF65-F5344CB8AC3E}">
        <p14:creationId xmlns:p14="http://schemas.microsoft.com/office/powerpoint/2010/main" val="398187664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6.xml"/><Relationship Id="rId47" Type="http://schemas.openxmlformats.org/officeDocument/2006/relationships/tags" Target="../tags/tag11.xml"/><Relationship Id="rId50" Type="http://schemas.openxmlformats.org/officeDocument/2006/relationships/tags" Target="../tags/tag14.xml"/><Relationship Id="rId55" Type="http://schemas.openxmlformats.org/officeDocument/2006/relationships/tags" Target="../tags/tag19.xml"/><Relationship Id="rId63" Type="http://schemas.openxmlformats.org/officeDocument/2006/relationships/tags" Target="../tags/tag27.xml"/><Relationship Id="rId68"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1.xml"/><Relationship Id="rId40" Type="http://schemas.openxmlformats.org/officeDocument/2006/relationships/tags" Target="../tags/tag4.xml"/><Relationship Id="rId45" Type="http://schemas.openxmlformats.org/officeDocument/2006/relationships/tags" Target="../tags/tag9.xml"/><Relationship Id="rId53" Type="http://schemas.openxmlformats.org/officeDocument/2006/relationships/tags" Target="../tags/tag17.xml"/><Relationship Id="rId58" Type="http://schemas.openxmlformats.org/officeDocument/2006/relationships/tags" Target="../tags/tag22.xml"/><Relationship Id="rId66" Type="http://schemas.openxmlformats.org/officeDocument/2006/relationships/oleObject" Target="../embeddings/oleObject1.bin"/><Relationship Id="rId5" Type="http://schemas.openxmlformats.org/officeDocument/2006/relationships/slideLayout" Target="../slideLayouts/slideLayout5.xml"/><Relationship Id="rId61" Type="http://schemas.openxmlformats.org/officeDocument/2006/relationships/tags" Target="../tags/tag2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7.xml"/><Relationship Id="rId48" Type="http://schemas.openxmlformats.org/officeDocument/2006/relationships/tags" Target="../tags/tag12.xml"/><Relationship Id="rId56" Type="http://schemas.openxmlformats.org/officeDocument/2006/relationships/tags" Target="../tags/tag20.xml"/><Relationship Id="rId64" Type="http://schemas.openxmlformats.org/officeDocument/2006/relationships/tags" Target="../tags/tag28.xml"/><Relationship Id="rId8" Type="http://schemas.openxmlformats.org/officeDocument/2006/relationships/slideLayout" Target="../slideLayouts/slideLayout8.xml"/><Relationship Id="rId51" Type="http://schemas.openxmlformats.org/officeDocument/2006/relationships/tags" Target="../tags/tag1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 Id="rId46" Type="http://schemas.openxmlformats.org/officeDocument/2006/relationships/tags" Target="../tags/tag10.xml"/><Relationship Id="rId59" Type="http://schemas.openxmlformats.org/officeDocument/2006/relationships/tags" Target="../tags/tag23.xml"/><Relationship Id="rId67"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tags" Target="../tags/tag5.xml"/><Relationship Id="rId54" Type="http://schemas.openxmlformats.org/officeDocument/2006/relationships/tags" Target="../tags/tag18.xml"/><Relationship Id="rId62" Type="http://schemas.openxmlformats.org/officeDocument/2006/relationships/tags" Target="../tags/tag2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49" Type="http://schemas.openxmlformats.org/officeDocument/2006/relationships/tags" Target="../tags/tag13.xml"/><Relationship Id="rId57" Type="http://schemas.openxmlformats.org/officeDocument/2006/relationships/tags" Target="../tags/tag2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tags" Target="../tags/tag8.xml"/><Relationship Id="rId52" Type="http://schemas.openxmlformats.org/officeDocument/2006/relationships/tags" Target="../tags/tag16.xml"/><Relationship Id="rId60" Type="http://schemas.openxmlformats.org/officeDocument/2006/relationships/tags" Target="../tags/tag24.xml"/><Relationship Id="rId65" Type="http://schemas.openxmlformats.org/officeDocument/2006/relationships/tags" Target="../tags/tag2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theme" Target="../theme/theme2.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37"/>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66" imgW="270" imgH="270" progId="TCLayout.ActiveDocument.1">
                  <p:embed/>
                </p:oleObj>
              </mc:Choice>
              <mc:Fallback>
                <p:oleObj name="think-cell Slide" r:id="rId66" imgW="270" imgH="270" progId="TCLayout.ActiveDocument.1">
                  <p:embed/>
                  <p:pic>
                    <p:nvPicPr>
                      <p:cNvPr id="2" name="Object 1" hidden="1"/>
                      <p:cNvPicPr/>
                      <p:nvPr/>
                    </p:nvPicPr>
                    <p:blipFill>
                      <a:blip r:embed="rId67"/>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38"/>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49030" y="329440"/>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385999" cy="1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none" baseline="0">
                <a:solidFill>
                  <a:schemeClr val="bg1"/>
                </a:solidFill>
                <a:latin typeface="Calibri" panose="020F0502020204030204" pitchFamily="34" charset="0"/>
                <a:ea typeface="+mn-ea"/>
                <a:cs typeface="Calibri" panose="020F0502020204030204" pitchFamily="34" charset="0"/>
              </a:rPr>
              <a:t>TRACKER</a:t>
            </a:r>
          </a:p>
        </p:txBody>
      </p:sp>
      <p:sp>
        <p:nvSpPr>
          <p:cNvPr id="11" name="3. Unit of measure" hidden="1"/>
          <p:cNvSpPr txBox="1">
            <a:spLocks noChangeArrowheads="1"/>
          </p:cNvSpPr>
          <p:nvPr/>
        </p:nvSpPr>
        <p:spPr bwMode="gray">
          <a:xfrm>
            <a:off x="161988" y="669802"/>
            <a:ext cx="11725484"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343326"/>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5">
                    <a:lumMod val="75000"/>
                  </a:schemeClr>
                </a:solidFill>
                <a:latin typeface="Calibri" panose="020F0502020204030204" pitchFamily="34" charset="0"/>
                <a:ea typeface="+mn-ea"/>
                <a:cs typeface="Calibri" panose="020F0502020204030204" pitchFamily="34" charset="0"/>
              </a:rPr>
              <a:t>1 Footnote</a:t>
            </a:r>
          </a:p>
        </p:txBody>
      </p:sp>
      <p:sp>
        <p:nvSpPr>
          <p:cNvPr id="14" name="5. Source" hidden="1"/>
          <p:cNvSpPr>
            <a:spLocks noChangeArrowheads="1"/>
          </p:cNvSpPr>
          <p:nvPr/>
        </p:nvSpPr>
        <p:spPr bwMode="gray">
          <a:xfrm>
            <a:off x="161986" y="6639741"/>
            <a:ext cx="9821651" cy="12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5">
                    <a:lumMod val="75000"/>
                  </a:schemeClr>
                </a:solidFill>
                <a:latin typeface="Calibri" panose="020F0502020204030204" pitchFamily="34" charset="0"/>
                <a:ea typeface="+mn-ea"/>
                <a:cs typeface="Calibri" panose="020F0502020204030204" pitchFamily="34" charset="0"/>
              </a:rPr>
              <a:t>SOURCE: Source</a:t>
            </a:r>
          </a:p>
        </p:txBody>
      </p:sp>
      <p:sp>
        <p:nvSpPr>
          <p:cNvPr id="3" name="Text Placeholder 2"/>
          <p:cNvSpPr>
            <a:spLocks noGrp="1"/>
          </p:cNvSpPr>
          <p:nvPr>
            <p:ph type="body" idx="1"/>
          </p:nvPr>
        </p:nvSpPr>
        <p:spPr bwMode="gray">
          <a:xfrm>
            <a:off x="2729246" y="2606569"/>
            <a:ext cx="5853024" cy="1130501"/>
          </a:xfrm>
          <a:prstGeom prst="rect">
            <a:avLst/>
          </a:prstGeom>
        </p:spPr>
        <p:txBody>
          <a:bodyPr vert="horz"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85789"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85789" y="436561"/>
              <a:ext cx="354986"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63"/>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64"/>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65"/>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59"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59"/>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60"/>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61"/>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62"/>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39"/>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57"/>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58"/>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40"/>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55"/>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56"/>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41"/>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53"/>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54"/>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42"/>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51"/>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52"/>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43"/>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49"/>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50"/>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44"/>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45"/>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46"/>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47"/>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48"/>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1"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478920" y="285750"/>
              <a:ext cx="0" cy="153873"/>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478920" y="439623"/>
              <a:ext cx="225868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pic>
        <p:nvPicPr>
          <p:cNvPr id="61" name="Picture 60">
            <a:extLst>
              <a:ext uri="{FF2B5EF4-FFF2-40B4-BE49-F238E27FC236}">
                <a16:creationId xmlns:a16="http://schemas.microsoft.com/office/drawing/2014/main" id="{3EFA5889-520E-47BD-A4C1-0685FBB15FCF}"/>
              </a:ext>
            </a:extLst>
          </p:cNvPr>
          <p:cNvPicPr>
            <a:picLocks noChangeAspect="1"/>
          </p:cNvPicPr>
          <p:nvPr userDrawn="1"/>
        </p:nvPicPr>
        <p:blipFill>
          <a:blip r:embed="rId68">
            <a:extLst>
              <a:ext uri="{28A0092B-C50C-407E-A947-70E740481C1C}">
                <a14:useLocalDpi xmlns:a14="http://schemas.microsoft.com/office/drawing/2010/main" val="0"/>
              </a:ext>
            </a:extLst>
          </a:blip>
          <a:stretch>
            <a:fillRect/>
          </a:stretch>
        </p:blipFill>
        <p:spPr>
          <a:xfrm>
            <a:off x="10638608" y="5897880"/>
            <a:ext cx="1430383" cy="960120"/>
          </a:xfrm>
          <a:prstGeom prst="rect">
            <a:avLst/>
          </a:prstGeom>
        </p:spPr>
      </p:pic>
    </p:spTree>
    <p:extLst>
      <p:ext uri="{BB962C8B-B14F-4D97-AF65-F5344CB8AC3E}">
        <p14:creationId xmlns:p14="http://schemas.microsoft.com/office/powerpoint/2010/main" val="1841041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2" r:id="rId9"/>
    <p:sldLayoutId id="2147483683" r:id="rId10"/>
    <p:sldLayoutId id="2147483684" r:id="rId11"/>
    <p:sldLayoutId id="2147483685" r:id="rId12"/>
    <p:sldLayoutId id="2147483686" r:id="rId13"/>
    <p:sldLayoutId id="2147483687"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11" r:id="rId35"/>
  </p:sldLayoutIdLst>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6E698-9DA9-4100-924C-B7DA5FAD982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98E278-6E53-45E6-A8D1-8227538C9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9812F18-AE8A-4A26-8F2B-586FCD374B16}"/>
              </a:ext>
            </a:extLst>
          </p:cNvPr>
          <p:cNvSpPr>
            <a:spLocks noGrp="1"/>
          </p:cNvSpPr>
          <p:nvPr>
            <p:ph type="ftr" sz="quarter" idx="3"/>
          </p:nvPr>
        </p:nvSpPr>
        <p:spPr>
          <a:xfrm>
            <a:off x="838200" y="6356351"/>
            <a:ext cx="4114800" cy="365125"/>
          </a:xfrm>
          <a:prstGeom prst="rect">
            <a:avLst/>
          </a:prstGeom>
        </p:spPr>
        <p:txBody>
          <a:bodyPr vert="horz" lIns="91440" tIns="45720" rIns="91440" bIns="45720" rtlCol="0" anchor="ctr"/>
          <a:lstStyle>
            <a:lvl1pPr algn="l">
              <a:defRPr sz="900">
                <a:solidFill>
                  <a:schemeClr val="bg1">
                    <a:lumMod val="65000"/>
                  </a:schemeClr>
                </a:solidFill>
              </a:defRPr>
            </a:lvl1pPr>
          </a:lstStyle>
          <a:p>
            <a:endParaRPr lang="en-US"/>
          </a:p>
        </p:txBody>
      </p:sp>
      <p:sp>
        <p:nvSpPr>
          <p:cNvPr id="6" name="Slide Number Placeholder 5">
            <a:extLst>
              <a:ext uri="{FF2B5EF4-FFF2-40B4-BE49-F238E27FC236}">
                <a16:creationId xmlns:a16="http://schemas.microsoft.com/office/drawing/2014/main" id="{06A9C5BF-5F43-48E4-83B6-0D8F9A3FE8D5}"/>
              </a:ext>
            </a:extLst>
          </p:cNvPr>
          <p:cNvSpPr>
            <a:spLocks noGrp="1"/>
          </p:cNvSpPr>
          <p:nvPr>
            <p:ph type="sldNum" sz="quarter" idx="4"/>
          </p:nvPr>
        </p:nvSpPr>
        <p:spPr>
          <a:xfrm>
            <a:off x="8610600" y="6356352"/>
            <a:ext cx="2028008" cy="365125"/>
          </a:xfrm>
          <a:prstGeom prst="rect">
            <a:avLst/>
          </a:prstGeom>
        </p:spPr>
        <p:txBody>
          <a:bodyPr vert="horz" lIns="91440" tIns="45720" rIns="91440" bIns="45720" rtlCol="0" anchor="ctr"/>
          <a:lstStyle>
            <a:lvl1pPr algn="r">
              <a:defRPr sz="900">
                <a:solidFill>
                  <a:schemeClr val="bg1">
                    <a:lumMod val="65000"/>
                  </a:schemeClr>
                </a:solidFill>
              </a:defRPr>
            </a:lvl1pPr>
          </a:lstStyle>
          <a:p>
            <a:fld id="{F58C6749-1C6D-4CB3-BC1F-67938738BE49}" type="slidenum">
              <a:rPr lang="en-US" smtClean="0"/>
              <a:t>‹#›</a:t>
            </a:fld>
            <a:endParaRPr lang="en-US"/>
          </a:p>
        </p:txBody>
      </p:sp>
      <p:pic>
        <p:nvPicPr>
          <p:cNvPr id="8" name="Picture 7">
            <a:extLst>
              <a:ext uri="{FF2B5EF4-FFF2-40B4-BE49-F238E27FC236}">
                <a16:creationId xmlns:a16="http://schemas.microsoft.com/office/drawing/2014/main" id="{89AE6CB7-C307-4D25-8AC6-46FC3C0A059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38610" y="5897880"/>
            <a:ext cx="1430383" cy="960120"/>
          </a:xfrm>
          <a:prstGeom prst="rect">
            <a:avLst/>
          </a:prstGeom>
        </p:spPr>
      </p:pic>
    </p:spTree>
    <p:extLst>
      <p:ext uri="{BB962C8B-B14F-4D97-AF65-F5344CB8AC3E}">
        <p14:creationId xmlns:p14="http://schemas.microsoft.com/office/powerpoint/2010/main" val="166917890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3" r:id="rId20"/>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4.png"/><Relationship Id="rId7" Type="http://schemas.openxmlformats.org/officeDocument/2006/relationships/image" Target="../media/image83.png"/><Relationship Id="rId2" Type="http://schemas.openxmlformats.org/officeDocument/2006/relationships/image" Target="../media/image79.jpeg"/><Relationship Id="rId1" Type="http://schemas.openxmlformats.org/officeDocument/2006/relationships/slideLayout" Target="../slideLayouts/slideLayout3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91.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26" Type="http://schemas.openxmlformats.org/officeDocument/2006/relationships/image" Target="../media/image48.sv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notesSlide" Target="../notesSlides/notesSlide3.xml"/><Relationship Id="rId16" Type="http://schemas.openxmlformats.org/officeDocument/2006/relationships/image" Target="../media/image38.svg"/><Relationship Id="rId20" Type="http://schemas.openxmlformats.org/officeDocument/2006/relationships/image" Target="../media/image42.svg"/><Relationship Id="rId29"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28.svg"/><Relationship Id="rId11" Type="http://schemas.openxmlformats.org/officeDocument/2006/relationships/image" Target="../media/image33.png"/><Relationship Id="rId24" Type="http://schemas.openxmlformats.org/officeDocument/2006/relationships/image" Target="../media/image46.sv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sv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svg"/><Relationship Id="rId27"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50.xml"/><Relationship Id="rId7" Type="http://schemas.openxmlformats.org/officeDocument/2006/relationships/image" Target="../media/image52.svg"/><Relationship Id="rId12" Type="http://schemas.openxmlformats.org/officeDocument/2006/relationships/image" Target="../media/image24.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notesSlide" Target="../notesSlides/notesSlide4.xml"/><Relationship Id="rId10" Type="http://schemas.openxmlformats.org/officeDocument/2006/relationships/image" Target="../media/image55.png"/><Relationship Id="rId4" Type="http://schemas.openxmlformats.org/officeDocument/2006/relationships/slideLayout" Target="../slideLayouts/slideLayout9.xml"/><Relationship Id="rId9" Type="http://schemas.openxmlformats.org/officeDocument/2006/relationships/image" Target="../media/image54.svg"/></Relationships>
</file>

<file path=ppt/slides/_rels/slide6.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svg"/><Relationship Id="rId3" Type="http://schemas.openxmlformats.org/officeDocument/2006/relationships/tags" Target="../tags/tag53.xml"/><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 Type="http://schemas.openxmlformats.org/officeDocument/2006/relationships/tags" Target="../tags/tag52.xml"/><Relationship Id="rId16" Type="http://schemas.openxmlformats.org/officeDocument/2006/relationships/image" Target="../media/image66.svg"/><Relationship Id="rId1" Type="http://schemas.openxmlformats.org/officeDocument/2006/relationships/tags" Target="../tags/tag51.xml"/><Relationship Id="rId6" Type="http://schemas.openxmlformats.org/officeDocument/2006/relationships/image" Target="../media/image24.jpeg"/><Relationship Id="rId11" Type="http://schemas.openxmlformats.org/officeDocument/2006/relationships/image" Target="../media/image61.png"/><Relationship Id="rId5" Type="http://schemas.openxmlformats.org/officeDocument/2006/relationships/notesSlide" Target="../notesSlides/notesSlide5.xml"/><Relationship Id="rId15" Type="http://schemas.openxmlformats.org/officeDocument/2006/relationships/image" Target="../media/image65.png"/><Relationship Id="rId10" Type="http://schemas.openxmlformats.org/officeDocument/2006/relationships/image" Target="../media/image60.svg"/><Relationship Id="rId4" Type="http://schemas.openxmlformats.org/officeDocument/2006/relationships/slideLayout" Target="../slideLayouts/slideLayout8.xml"/><Relationship Id="rId9" Type="http://schemas.openxmlformats.org/officeDocument/2006/relationships/image" Target="../media/image59.png"/><Relationship Id="rId14" Type="http://schemas.openxmlformats.org/officeDocument/2006/relationships/image" Target="../media/image64.sv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4.jpeg"/><Relationship Id="rId2" Type="http://schemas.openxmlformats.org/officeDocument/2006/relationships/image" Target="../media/image69.png"/><Relationship Id="rId1" Type="http://schemas.openxmlformats.org/officeDocument/2006/relationships/slideLayout" Target="../slideLayouts/slideLayout43.xml"/><Relationship Id="rId6" Type="http://schemas.openxmlformats.org/officeDocument/2006/relationships/image" Target="../media/image72.gif"/><Relationship Id="rId5" Type="http://schemas.openxmlformats.org/officeDocument/2006/relationships/image" Target="../media/image71.png"/><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75.png"/><Relationship Id="rId4"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195" y="-4752"/>
            <a:ext cx="12099925" cy="6975212"/>
            <a:chOff x="0" y="0"/>
            <a:chExt cx="6186311" cy="3539274"/>
          </a:xfrm>
        </p:grpSpPr>
        <p:sp>
          <p:nvSpPr>
            <p:cNvPr id="3" name="Freeform 3"/>
            <p:cNvSpPr/>
            <p:nvPr/>
          </p:nvSpPr>
          <p:spPr>
            <a:xfrm>
              <a:off x="0" y="0"/>
              <a:ext cx="6186311" cy="3539274"/>
            </a:xfrm>
            <a:custGeom>
              <a:avLst/>
              <a:gdLst/>
              <a:ahLst/>
              <a:cxnLst/>
              <a:rect l="l" t="t" r="r" b="b"/>
              <a:pathLst>
                <a:path w="6186311" h="3539274">
                  <a:moveTo>
                    <a:pt x="0" y="0"/>
                  </a:moveTo>
                  <a:lnTo>
                    <a:pt x="6186311" y="0"/>
                  </a:lnTo>
                  <a:lnTo>
                    <a:pt x="6186311" y="3539274"/>
                  </a:lnTo>
                  <a:lnTo>
                    <a:pt x="0" y="3539274"/>
                  </a:lnTo>
                  <a:close/>
                </a:path>
              </a:pathLst>
            </a:custGeom>
            <a:solidFill>
              <a:srgbClr val="00597C"/>
            </a:solidFill>
          </p:spPr>
        </p:sp>
      </p:grpSp>
      <p:sp>
        <p:nvSpPr>
          <p:cNvPr id="4" name="AutoShape 4"/>
          <p:cNvSpPr/>
          <p:nvPr/>
        </p:nvSpPr>
        <p:spPr>
          <a:xfrm rot="-4227458">
            <a:off x="-1897373" y="472456"/>
            <a:ext cx="8779601" cy="1808841"/>
          </a:xfrm>
          <a:prstGeom prst="rect">
            <a:avLst/>
          </a:prstGeom>
          <a:solidFill>
            <a:srgbClr val="0078AE"/>
          </a:solidFill>
        </p:spPr>
      </p:sp>
      <p:grpSp>
        <p:nvGrpSpPr>
          <p:cNvPr id="5" name="Group 5"/>
          <p:cNvGrpSpPr/>
          <p:nvPr/>
        </p:nvGrpSpPr>
        <p:grpSpPr>
          <a:xfrm>
            <a:off x="-1122494" y="-1978984"/>
            <a:ext cx="2628567" cy="10424463"/>
            <a:chOff x="2344333" y="335339"/>
            <a:chExt cx="5257133" cy="20848924"/>
          </a:xfrm>
        </p:grpSpPr>
        <p:sp>
          <p:nvSpPr>
            <p:cNvPr id="6" name="AutoShape 6"/>
            <p:cNvSpPr/>
            <p:nvPr/>
          </p:nvSpPr>
          <p:spPr>
            <a:xfrm rot="-6233333">
              <a:off x="-2962516" y="10620281"/>
              <a:ext cx="15870831" cy="5257133"/>
            </a:xfrm>
            <a:prstGeom prst="rect">
              <a:avLst/>
            </a:prstGeom>
            <a:solidFill>
              <a:srgbClr val="FAFEFF"/>
            </a:solidFill>
          </p:spPr>
        </p:sp>
        <p:sp>
          <p:nvSpPr>
            <p:cNvPr id="7" name="AutoShape 7"/>
            <p:cNvSpPr/>
            <p:nvPr/>
          </p:nvSpPr>
          <p:spPr>
            <a:xfrm rot="-4110353">
              <a:off x="-2754669" y="5813593"/>
              <a:ext cx="15782491" cy="4825983"/>
            </a:xfrm>
            <a:prstGeom prst="rect">
              <a:avLst/>
            </a:prstGeom>
            <a:solidFill>
              <a:srgbClr val="84BD00"/>
            </a:solidFill>
          </p:spPr>
        </p:sp>
      </p:grpSp>
      <p:sp>
        <p:nvSpPr>
          <p:cNvPr id="10" name="TextBox 9">
            <a:extLst>
              <a:ext uri="{FF2B5EF4-FFF2-40B4-BE49-F238E27FC236}">
                <a16:creationId xmlns:a16="http://schemas.microsoft.com/office/drawing/2014/main" id="{F3513458-0BB8-46DB-8555-F2FEFC445327}"/>
              </a:ext>
            </a:extLst>
          </p:cNvPr>
          <p:cNvSpPr txBox="1"/>
          <p:nvPr/>
        </p:nvSpPr>
        <p:spPr>
          <a:xfrm>
            <a:off x="6804789" y="2767280"/>
            <a:ext cx="5872829" cy="1323439"/>
          </a:xfrm>
          <a:prstGeom prst="rect">
            <a:avLst/>
          </a:prstGeom>
          <a:noFill/>
        </p:spPr>
        <p:txBody>
          <a:bodyPr wrap="square" lIns="91440" tIns="45720" rIns="91440" bIns="45720" rtlCol="0" anchor="t">
            <a:spAutoFit/>
          </a:bodyPr>
          <a:lstStyle/>
          <a:p>
            <a:r>
              <a:rPr lang="en-US" sz="4000" dirty="0">
                <a:solidFill>
                  <a:schemeClr val="bg1"/>
                </a:solidFill>
                <a:latin typeface="Segoe UI Semibold"/>
                <a:cs typeface="Segoe UI Semibold"/>
              </a:rPr>
              <a:t>Strategic Innovation Centers</a:t>
            </a:r>
            <a:endParaRPr lang="en-US" sz="4000" dirty="0">
              <a:solidFill>
                <a:schemeClr val="bg1"/>
              </a:solidFill>
              <a:latin typeface="Segoe UI Semibold" panose="020B0702040204020203" pitchFamily="34" charset="0"/>
              <a:cs typeface="Segoe UI Semibold" panose="020B0702040204020203" pitchFamily="34" charset="0"/>
            </a:endParaRPr>
          </a:p>
        </p:txBody>
      </p:sp>
      <p:pic>
        <p:nvPicPr>
          <p:cNvPr id="11" name="Picture 10" descr="A black and white logo&#10;&#10;Description automatically generated">
            <a:extLst>
              <a:ext uri="{FF2B5EF4-FFF2-40B4-BE49-F238E27FC236}">
                <a16:creationId xmlns:a16="http://schemas.microsoft.com/office/drawing/2014/main" id="{92958D6D-4A12-8953-823A-57EDBCF3C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564" y="2145522"/>
            <a:ext cx="3796262" cy="2530841"/>
          </a:xfrm>
          <a:prstGeom prst="rect">
            <a:avLst/>
          </a:prstGeom>
        </p:spPr>
      </p:pic>
    </p:spTree>
    <p:extLst>
      <p:ext uri="{BB962C8B-B14F-4D97-AF65-F5344CB8AC3E}">
        <p14:creationId xmlns:p14="http://schemas.microsoft.com/office/powerpoint/2010/main" val="2731800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0B342F-F7F8-4227-B05D-DC6B14C33867}"/>
              </a:ext>
            </a:extLst>
          </p:cNvPr>
          <p:cNvSpPr/>
          <p:nvPr/>
        </p:nvSpPr>
        <p:spPr>
          <a:xfrm>
            <a:off x="0" y="318977"/>
            <a:ext cx="6096000" cy="37979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5" name="Picture 4">
            <a:extLst>
              <a:ext uri="{FF2B5EF4-FFF2-40B4-BE49-F238E27FC236}">
                <a16:creationId xmlns:a16="http://schemas.microsoft.com/office/drawing/2014/main" id="{CFC9312D-9DAC-4C6A-AC39-7CBAA6A1DB46}"/>
              </a:ext>
            </a:extLst>
          </p:cNvPr>
          <p:cNvPicPr>
            <a:picLocks noChangeAspect="1"/>
          </p:cNvPicPr>
          <p:nvPr/>
        </p:nvPicPr>
        <p:blipFill>
          <a:blip r:embed="rId3">
            <a:alphaModFix amt="35000"/>
          </a:blip>
          <a:stretch>
            <a:fillRect/>
          </a:stretch>
        </p:blipFill>
        <p:spPr>
          <a:xfrm>
            <a:off x="-658274" y="1069467"/>
            <a:ext cx="7059074" cy="3801734"/>
          </a:xfrm>
          <a:prstGeom prst="rect">
            <a:avLst/>
          </a:prstGeom>
        </p:spPr>
      </p:pic>
      <p:sp>
        <p:nvSpPr>
          <p:cNvPr id="2" name="Title 1">
            <a:extLst>
              <a:ext uri="{FF2B5EF4-FFF2-40B4-BE49-F238E27FC236}">
                <a16:creationId xmlns:a16="http://schemas.microsoft.com/office/drawing/2014/main" id="{6FB8FF35-35E8-4956-8A38-52615160A92B}"/>
              </a:ext>
            </a:extLst>
          </p:cNvPr>
          <p:cNvSpPr>
            <a:spLocks noGrp="1"/>
          </p:cNvSpPr>
          <p:nvPr>
            <p:ph type="title"/>
          </p:nvPr>
        </p:nvSpPr>
        <p:spPr>
          <a:xfrm>
            <a:off x="149030" y="329440"/>
            <a:ext cx="11725484" cy="369332"/>
          </a:xfrm>
        </p:spPr>
        <p:txBody>
          <a:bodyPr/>
          <a:lstStyle/>
          <a:p>
            <a:r>
              <a:rPr lang="en-US" sz="2400">
                <a:solidFill>
                  <a:schemeClr val="bg1"/>
                </a:solidFill>
              </a:rPr>
              <a:t>New Jersey Innovation &amp; Technology HUB</a:t>
            </a:r>
          </a:p>
        </p:txBody>
      </p:sp>
      <p:sp>
        <p:nvSpPr>
          <p:cNvPr id="10" name="TextBox 9">
            <a:extLst>
              <a:ext uri="{FF2B5EF4-FFF2-40B4-BE49-F238E27FC236}">
                <a16:creationId xmlns:a16="http://schemas.microsoft.com/office/drawing/2014/main" id="{70BCB045-4184-44EE-891C-326FBB20736D}"/>
              </a:ext>
            </a:extLst>
          </p:cNvPr>
          <p:cNvSpPr txBox="1"/>
          <p:nvPr/>
        </p:nvSpPr>
        <p:spPr>
          <a:xfrm>
            <a:off x="3336103" y="5208004"/>
            <a:ext cx="7458897" cy="13426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800" b="0" i="0" u="none" strike="noStrike" baseline="0" dirty="0">
              <a:solidFill>
                <a:srgbClr val="000000"/>
              </a:solidFill>
              <a:latin typeface="Calibri" panose="020F0502020204030204" pitchFamily="34" charset="0"/>
            </a:endParaRPr>
          </a:p>
          <a:p>
            <a:pPr>
              <a:lnSpc>
                <a:spcPct val="107000"/>
              </a:lnSpc>
            </a:pPr>
            <a:r>
              <a:rPr lang="en-US" sz="2000" dirty="0">
                <a:solidFill>
                  <a:srgbClr val="00597C"/>
                </a:solidFill>
                <a:effectLst/>
                <a:latin typeface="Calibri"/>
                <a:ea typeface="Calibri" panose="020F0502020204030204" pitchFamily="34" charset="0"/>
                <a:cs typeface="Times New Roman"/>
              </a:rPr>
              <a:t>Located in </a:t>
            </a:r>
            <a:r>
              <a:rPr lang="en-US" sz="2000" b="1" dirty="0">
                <a:solidFill>
                  <a:srgbClr val="84BE00"/>
                </a:solidFill>
                <a:effectLst/>
                <a:latin typeface="Calibri"/>
                <a:ea typeface="Calibri" panose="020F0502020204030204" pitchFamily="34" charset="0"/>
                <a:cs typeface="Times New Roman"/>
              </a:rPr>
              <a:t>downtown New Brunswick</a:t>
            </a:r>
            <a:r>
              <a:rPr lang="en-US" sz="2000" dirty="0">
                <a:solidFill>
                  <a:srgbClr val="00597C"/>
                </a:solidFill>
                <a:effectLst/>
                <a:latin typeface="Calibri"/>
                <a:ea typeface="Calibri" panose="020F0502020204030204" pitchFamily="34" charset="0"/>
                <a:cs typeface="Times New Roman"/>
              </a:rPr>
              <a:t>, The New</a:t>
            </a:r>
            <a:r>
              <a:rPr lang="en-US" sz="2000" b="1" dirty="0">
                <a:solidFill>
                  <a:srgbClr val="00597C"/>
                </a:solidFill>
                <a:effectLst/>
                <a:latin typeface="Calibri"/>
                <a:ea typeface="Calibri" panose="020F0502020204030204" pitchFamily="34" charset="0"/>
                <a:cs typeface="Times New Roman"/>
              </a:rPr>
              <a:t> </a:t>
            </a:r>
            <a:r>
              <a:rPr lang="en-US" sz="2000" dirty="0">
                <a:solidFill>
                  <a:srgbClr val="00597C"/>
                </a:solidFill>
                <a:effectLst/>
                <a:latin typeface="Calibri"/>
                <a:ea typeface="Calibri" panose="020F0502020204030204" pitchFamily="34" charset="0"/>
                <a:cs typeface="Times New Roman"/>
              </a:rPr>
              <a:t>Jersey</a:t>
            </a:r>
            <a:r>
              <a:rPr lang="en-US" sz="2000" b="1" dirty="0">
                <a:solidFill>
                  <a:srgbClr val="00597C"/>
                </a:solidFill>
                <a:effectLst/>
                <a:latin typeface="Calibri"/>
                <a:ea typeface="Calibri" panose="020F0502020204030204" pitchFamily="34" charset="0"/>
                <a:cs typeface="Times New Roman"/>
              </a:rPr>
              <a:t> </a:t>
            </a:r>
            <a:r>
              <a:rPr lang="en-US" sz="2000" dirty="0">
                <a:solidFill>
                  <a:srgbClr val="00597C"/>
                </a:solidFill>
                <a:effectLst/>
                <a:latin typeface="Calibri"/>
                <a:ea typeface="Calibri" panose="020F0502020204030204" pitchFamily="34" charset="0"/>
                <a:cs typeface="Times New Roman"/>
              </a:rPr>
              <a:t>Innovation and Technology HUB will bring together partners, including NJEDA, in its two spaces: the </a:t>
            </a:r>
            <a:r>
              <a:rPr lang="en-US" sz="2000" b="1" dirty="0">
                <a:solidFill>
                  <a:srgbClr val="84BE00"/>
                </a:solidFill>
                <a:effectLst/>
                <a:latin typeface="Calibri"/>
                <a:ea typeface="Calibri" panose="020F0502020204030204" pitchFamily="34" charset="0"/>
                <a:cs typeface="Times New Roman"/>
              </a:rPr>
              <a:t>Innovation Center and the CORE Partner space.</a:t>
            </a:r>
            <a:r>
              <a:rPr lang="en-US" sz="2000" dirty="0">
                <a:solidFill>
                  <a:srgbClr val="84BE00"/>
                </a:solidFill>
                <a:latin typeface="Calibri"/>
                <a:ea typeface="Calibri" panose="020F0502020204030204" pitchFamily="34" charset="0"/>
                <a:cs typeface="Times New Roman"/>
              </a:rPr>
              <a:t> </a:t>
            </a:r>
            <a:endParaRPr lang="en-US" sz="2000" dirty="0">
              <a:solidFill>
                <a:srgbClr val="84BE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A picture containing text&#10;&#10;Description automatically generated">
            <a:extLst>
              <a:ext uri="{FF2B5EF4-FFF2-40B4-BE49-F238E27FC236}">
                <a16:creationId xmlns:a16="http://schemas.microsoft.com/office/drawing/2014/main" id="{63C449D0-4CAE-4239-A95D-34D3557D6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5024607"/>
            <a:ext cx="2809689" cy="1293264"/>
          </a:xfrm>
          <a:prstGeom prst="rect">
            <a:avLst/>
          </a:prstGeom>
        </p:spPr>
      </p:pic>
      <p:sp>
        <p:nvSpPr>
          <p:cNvPr id="3" name="Rectangular Callout 2">
            <a:extLst>
              <a:ext uri="{FF2B5EF4-FFF2-40B4-BE49-F238E27FC236}">
                <a16:creationId xmlns:a16="http://schemas.microsoft.com/office/drawing/2014/main" id="{A3B5EE7D-4190-E21B-DB4F-B459482DEAA6}"/>
              </a:ext>
            </a:extLst>
          </p:cNvPr>
          <p:cNvSpPr/>
          <p:nvPr/>
        </p:nvSpPr>
        <p:spPr>
          <a:xfrm rot="5400000">
            <a:off x="6707627" y="680887"/>
            <a:ext cx="4992823" cy="4289929"/>
          </a:xfrm>
          <a:prstGeom prst="wedge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solidFill>
                <a:schemeClr val="tx1"/>
              </a:solidFill>
            </a:endParaRPr>
          </a:p>
        </p:txBody>
      </p:sp>
      <p:sp>
        <p:nvSpPr>
          <p:cNvPr id="14" name="TextBox 13">
            <a:extLst>
              <a:ext uri="{FF2B5EF4-FFF2-40B4-BE49-F238E27FC236}">
                <a16:creationId xmlns:a16="http://schemas.microsoft.com/office/drawing/2014/main" id="{690EAADD-F08A-14F3-61B1-425F24049A41}"/>
              </a:ext>
            </a:extLst>
          </p:cNvPr>
          <p:cNvSpPr txBox="1"/>
          <p:nvPr/>
        </p:nvSpPr>
        <p:spPr>
          <a:xfrm>
            <a:off x="7186583" y="471360"/>
            <a:ext cx="4162420" cy="4770537"/>
          </a:xfrm>
          <a:prstGeom prst="rect">
            <a:avLst/>
          </a:prstGeom>
          <a:noFill/>
        </p:spPr>
        <p:txBody>
          <a:bodyPr wrap="square">
            <a:spAutoFit/>
          </a:bodyPr>
          <a:lstStyle/>
          <a:p>
            <a:pPr marR="0" lvl="0" algn="ctr" defTabSz="914341" eaLnBrk="1" fontAlgn="auto" latinLnBrk="0" hangingPunct="1">
              <a:lnSpc>
                <a:spcPct val="100000"/>
              </a:lnSpc>
              <a:spcBef>
                <a:spcPts val="0"/>
              </a:spcBef>
              <a:spcAft>
                <a:spcPts val="0"/>
              </a:spcAft>
              <a:buClr>
                <a:srgbClr val="84BE00"/>
              </a:buClr>
              <a:buSzTx/>
              <a:tabLst/>
              <a:defRPr/>
            </a:pPr>
            <a:r>
              <a:rPr kumimoji="0" lang="en-US" sz="2400" b="1" i="0" u="sng" strike="noStrike" kern="0" cap="none" spc="0" normalizeH="0" baseline="0" noProof="0" dirty="0">
                <a:ln>
                  <a:noFill/>
                </a:ln>
                <a:solidFill>
                  <a:srgbClr val="00597C"/>
                </a:solidFill>
                <a:effectLst/>
                <a:uLnTx/>
                <a:uFillTx/>
                <a:latin typeface="Calibri" panose="020F0502020204030204"/>
                <a:ea typeface="+mn-lt"/>
                <a:cs typeface="Calibri" panose="020F0502020204030204"/>
              </a:rPr>
              <a:t>Program Highlights:</a:t>
            </a:r>
            <a:endParaRPr kumimoji="0" lang="en-US" sz="24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endParaRPr>
          </a:p>
          <a:p>
            <a:pPr marL="342900" marR="0" lvl="0" indent="-342900" defTabSz="914341" eaLnBrk="1" fontAlgn="auto" latinLnBrk="0" hangingPunct="1">
              <a:lnSpc>
                <a:spcPct val="100000"/>
              </a:lnSpc>
              <a:spcBef>
                <a:spcPts val="0"/>
              </a:spcBef>
              <a:spcAft>
                <a:spcPts val="0"/>
              </a:spcAft>
              <a:buClr>
                <a:srgbClr val="84BE00"/>
              </a:buClr>
              <a:buSzTx/>
              <a:buFont typeface="System Font Regular"/>
              <a:buChar char="►"/>
              <a:tabLst/>
              <a:defRPr/>
            </a:pPr>
            <a:endParaRPr kumimoji="0"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endParaRPr>
          </a:p>
          <a:p>
            <a:pPr marL="342900" marR="0" lvl="0" indent="-342900" defTabSz="914341" eaLnBrk="1" fontAlgn="auto" latinLnBrk="0" hangingPunct="1">
              <a:lnSpc>
                <a:spcPct val="100000"/>
              </a:lnSpc>
              <a:spcBef>
                <a:spcPts val="0"/>
              </a:spcBef>
              <a:spcAft>
                <a:spcPts val="0"/>
              </a:spcAft>
              <a:buClr>
                <a:srgbClr val="84BE00"/>
              </a:buClr>
              <a:buSzTx/>
              <a:buFont typeface="System Font Regular"/>
              <a:buChar char="►"/>
              <a:tabLst/>
              <a:defRPr/>
            </a:pPr>
            <a:r>
              <a:rPr kumimoji="0"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rPr>
              <a:t>The HUB is estimated to create </a:t>
            </a:r>
            <a:r>
              <a:rPr kumimoji="0" lang="en-US" sz="2000" b="1"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rPr>
              <a:t>2,000 permanent jobs </a:t>
            </a:r>
            <a:r>
              <a:rPr kumimoji="0"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rPr>
              <a:t>and</a:t>
            </a:r>
            <a:r>
              <a:rPr kumimoji="0" lang="en-US" sz="2000" b="0"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rPr>
              <a:t> </a:t>
            </a:r>
            <a:r>
              <a:rPr kumimoji="0" lang="en-US" sz="2000" b="1"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rPr>
              <a:t>1,200 construction jobs</a:t>
            </a:r>
            <a:r>
              <a:rPr kumimoji="0" lang="en-US" sz="2000" b="0"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rPr>
              <a:t>.</a:t>
            </a:r>
            <a:endParaRPr kumimoji="0" lang="en-US" sz="2000" b="1"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endParaRPr>
          </a:p>
          <a:p>
            <a:pPr marL="342900" marR="0" lvl="0" indent="-342900" defTabSz="914341" eaLnBrk="1" fontAlgn="auto" latinLnBrk="0" hangingPunct="1">
              <a:lnSpc>
                <a:spcPct val="100000"/>
              </a:lnSpc>
              <a:spcBef>
                <a:spcPts val="0"/>
              </a:spcBef>
              <a:spcAft>
                <a:spcPts val="0"/>
              </a:spcAft>
              <a:buClr>
                <a:srgbClr val="84BE00"/>
              </a:buClr>
              <a:buSzTx/>
              <a:buFont typeface="System Font Regular"/>
              <a:buChar char="►"/>
              <a:tabLst/>
              <a:defRPr/>
            </a:pPr>
            <a:r>
              <a:rPr lang="en-US" sz="2000" kern="0" dirty="0">
                <a:solidFill>
                  <a:srgbClr val="00597C"/>
                </a:solidFill>
                <a:latin typeface="Calibri" panose="020F0502020204030204"/>
                <a:ea typeface="+mn-lt"/>
                <a:cs typeface="Calibri" panose="020F0502020204030204"/>
              </a:rPr>
              <a:t>NJEDA committed </a:t>
            </a:r>
            <a:r>
              <a:rPr lang="en-US" sz="2000" b="1" kern="0" dirty="0">
                <a:solidFill>
                  <a:srgbClr val="84BE00"/>
                </a:solidFill>
                <a:latin typeface="Calibri" panose="020F0502020204030204"/>
                <a:ea typeface="+mn-lt"/>
                <a:cs typeface="Calibri" panose="020F0502020204030204"/>
              </a:rPr>
              <a:t>$10M </a:t>
            </a:r>
            <a:r>
              <a:rPr lang="en-US" sz="2000" kern="0" dirty="0">
                <a:solidFill>
                  <a:srgbClr val="00597C"/>
                </a:solidFill>
                <a:latin typeface="Calibri" panose="020F0502020204030204"/>
                <a:ea typeface="+mn-lt"/>
                <a:cs typeface="Calibri" panose="020F0502020204030204"/>
              </a:rPr>
              <a:t>to this project.</a:t>
            </a:r>
            <a:endParaRPr lang="en-US" sz="2000" b="1" kern="0" dirty="0">
              <a:solidFill>
                <a:srgbClr val="00597C"/>
              </a:solidFill>
              <a:latin typeface="Calibri" panose="020F0502020204030204"/>
              <a:ea typeface="+mn-lt"/>
              <a:cs typeface="Calibri" panose="020F0502020204030204"/>
            </a:endParaRPr>
          </a:p>
          <a:p>
            <a:pPr marL="342900" indent="-342900" defTabSz="914341">
              <a:buClr>
                <a:srgbClr val="84BE00"/>
              </a:buClr>
              <a:buFont typeface="System Font Regular"/>
              <a:buChar char="►"/>
              <a:defRPr/>
            </a:pPr>
            <a:r>
              <a:rPr kumimoji="0"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rPr>
              <a:t>The site will include the </a:t>
            </a:r>
            <a:r>
              <a:rPr kumimoji="0" lang="en-US" sz="2000" b="1"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rPr>
              <a:t>Rutgers Institute for Translational Medicine</a:t>
            </a:r>
            <a:r>
              <a:rPr kumimoji="0" lang="en-US" sz="2000" b="0"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rPr>
              <a:t> </a:t>
            </a:r>
            <a:r>
              <a:rPr kumimoji="0" lang="en-US" sz="2000" b="1"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rPr>
              <a:t>and Science </a:t>
            </a:r>
            <a:r>
              <a:rPr kumimoji="0"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rPr>
              <a:t>as well as become the home of the </a:t>
            </a:r>
            <a:r>
              <a:rPr kumimoji="0" lang="en-US" sz="2000" b="1"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rPr>
              <a:t>Rutgers Robert Wood Johnson Medical School</a:t>
            </a:r>
            <a:r>
              <a:rPr kumimoji="0" lang="en-US" sz="2000" b="0"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rPr>
              <a:t>.</a:t>
            </a:r>
            <a:r>
              <a:rPr lang="en-US" sz="2000" kern="0" dirty="0">
                <a:solidFill>
                  <a:srgbClr val="84BE00"/>
                </a:solidFill>
                <a:latin typeface="Calibri" panose="020F0502020204030204"/>
                <a:ea typeface="+mn-lt"/>
                <a:cs typeface="Calibri" panose="020F0502020204030204"/>
              </a:rPr>
              <a:t> </a:t>
            </a:r>
            <a:r>
              <a:rPr kumimoji="0" lang="en-US" sz="2000" b="0"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rPr>
              <a:t> </a:t>
            </a:r>
            <a:r>
              <a:rPr kumimoji="0" lang="en-US" sz="2000" b="1"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rPr>
              <a:t>Princeton University and </a:t>
            </a:r>
            <a:r>
              <a:rPr lang="en-US" sz="2000" b="1" kern="0" dirty="0">
                <a:solidFill>
                  <a:srgbClr val="84BE00"/>
                </a:solidFill>
                <a:latin typeface="Calibri" panose="020F0502020204030204"/>
                <a:ea typeface="+mn-lt"/>
                <a:cs typeface="Calibri" panose="020F0502020204030204"/>
              </a:rPr>
              <a:t>Hackensack Meridian Health </a:t>
            </a:r>
            <a:r>
              <a:rPr kumimoji="0"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rPr>
              <a:t>will be the HUB’s initial tenants.</a:t>
            </a:r>
            <a:r>
              <a:rPr lang="en-US" sz="2000" kern="0" dirty="0">
                <a:solidFill>
                  <a:srgbClr val="00597C"/>
                </a:solidFill>
                <a:latin typeface="Calibri" panose="020F0502020204030204"/>
                <a:ea typeface="+mn-lt"/>
                <a:cs typeface="Calibri" panose="020F0502020204030204"/>
              </a:rPr>
              <a:t> </a:t>
            </a:r>
            <a:endParaRPr kumimoji="0"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endParaRPr>
          </a:p>
        </p:txBody>
      </p:sp>
      <p:pic>
        <p:nvPicPr>
          <p:cNvPr id="16" name="Picture 15" descr="Logo, company name&#10;&#10;Description automatically generated">
            <a:extLst>
              <a:ext uri="{FF2B5EF4-FFF2-40B4-BE49-F238E27FC236}">
                <a16:creationId xmlns:a16="http://schemas.microsoft.com/office/drawing/2014/main" id="{7C1B5E94-2302-D379-CDBE-2392ED422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385" y="5872971"/>
            <a:ext cx="1443256" cy="968278"/>
          </a:xfrm>
          <a:prstGeom prst="rect">
            <a:avLst/>
          </a:prstGeom>
        </p:spPr>
      </p:pic>
    </p:spTree>
    <p:extLst>
      <p:ext uri="{BB962C8B-B14F-4D97-AF65-F5344CB8AC3E}">
        <p14:creationId xmlns:p14="http://schemas.microsoft.com/office/powerpoint/2010/main" val="1645414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0B342F-F7F8-4227-B05D-DC6B14C33867}"/>
              </a:ext>
            </a:extLst>
          </p:cNvPr>
          <p:cNvSpPr/>
          <p:nvPr/>
        </p:nvSpPr>
        <p:spPr>
          <a:xfrm>
            <a:off x="1" y="329441"/>
            <a:ext cx="6096000" cy="369332"/>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3" name="Picture 2">
            <a:extLst>
              <a:ext uri="{FF2B5EF4-FFF2-40B4-BE49-F238E27FC236}">
                <a16:creationId xmlns:a16="http://schemas.microsoft.com/office/drawing/2014/main" id="{D178A012-C9A4-46D5-954B-EAF9C5598629}"/>
              </a:ext>
            </a:extLst>
          </p:cNvPr>
          <p:cNvPicPr>
            <a:picLocks noChangeAspect="1"/>
          </p:cNvPicPr>
          <p:nvPr/>
        </p:nvPicPr>
        <p:blipFill>
          <a:blip r:embed="rId3">
            <a:alphaModFix/>
          </a:blip>
          <a:stretch>
            <a:fillRect/>
          </a:stretch>
        </p:blipFill>
        <p:spPr>
          <a:xfrm>
            <a:off x="5642658" y="2505588"/>
            <a:ext cx="6400312" cy="4255254"/>
          </a:xfrm>
          <a:prstGeom prst="rect">
            <a:avLst/>
          </a:prstGeom>
        </p:spPr>
      </p:pic>
      <p:sp>
        <p:nvSpPr>
          <p:cNvPr id="2" name="Title 1">
            <a:extLst>
              <a:ext uri="{FF2B5EF4-FFF2-40B4-BE49-F238E27FC236}">
                <a16:creationId xmlns:a16="http://schemas.microsoft.com/office/drawing/2014/main" id="{6FB8FF35-35E8-4956-8A38-52615160A92B}"/>
              </a:ext>
            </a:extLst>
          </p:cNvPr>
          <p:cNvSpPr>
            <a:spLocks noGrp="1"/>
          </p:cNvSpPr>
          <p:nvPr>
            <p:ph type="title"/>
          </p:nvPr>
        </p:nvSpPr>
        <p:spPr>
          <a:xfrm>
            <a:off x="149030" y="329440"/>
            <a:ext cx="11725484" cy="369332"/>
          </a:xfrm>
        </p:spPr>
        <p:txBody>
          <a:bodyPr/>
          <a:lstStyle/>
          <a:p>
            <a:r>
              <a:rPr lang="en-US" sz="2400">
                <a:solidFill>
                  <a:schemeClr val="bg1"/>
                </a:solidFill>
              </a:rPr>
              <a:t>New Jersey Innovation &amp; Technology HUB</a:t>
            </a:r>
          </a:p>
        </p:txBody>
      </p:sp>
      <p:sp>
        <p:nvSpPr>
          <p:cNvPr id="15" name="TextBox 14">
            <a:extLst>
              <a:ext uri="{FF2B5EF4-FFF2-40B4-BE49-F238E27FC236}">
                <a16:creationId xmlns:a16="http://schemas.microsoft.com/office/drawing/2014/main" id="{0649600F-8117-4C70-ABD4-B3CE3041A6B8}"/>
              </a:ext>
            </a:extLst>
          </p:cNvPr>
          <p:cNvSpPr txBox="1"/>
          <p:nvPr/>
        </p:nvSpPr>
        <p:spPr>
          <a:xfrm>
            <a:off x="5642658" y="5837512"/>
            <a:ext cx="6400312" cy="923330"/>
          </a:xfrm>
          <a:prstGeom prst="rect">
            <a:avLst/>
          </a:prstGeom>
          <a:solidFill>
            <a:schemeClr val="tx2"/>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41"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Calibri" panose="020F0502020204030204"/>
              <a:ea typeface="+mn-lt"/>
              <a:cs typeface="Calibri" panose="020F0502020204030204"/>
            </a:endParaRPr>
          </a:p>
          <a:p>
            <a:pPr marL="0" marR="0" lvl="0" indent="0" algn="ctr" defTabSz="914341"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Calibri" panose="020F0502020204030204"/>
                <a:ea typeface="+mn-lt"/>
                <a:cs typeface="Calibri" panose="020F0502020204030204"/>
              </a:rPr>
              <a:t>October 2021 groundbreaking in downtown New Brunswick.</a:t>
            </a:r>
          </a:p>
          <a:p>
            <a:pPr marL="0" marR="0" lvl="0" indent="0" algn="ctr" defTabSz="914341"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Calibri" panose="020F0502020204030204"/>
              <a:ea typeface="+mn-lt"/>
              <a:cs typeface="Calibri" panose="020F0502020204030204"/>
            </a:endParaRPr>
          </a:p>
        </p:txBody>
      </p:sp>
      <p:sp>
        <p:nvSpPr>
          <p:cNvPr id="12" name="TextBox 11">
            <a:extLst>
              <a:ext uri="{FF2B5EF4-FFF2-40B4-BE49-F238E27FC236}">
                <a16:creationId xmlns:a16="http://schemas.microsoft.com/office/drawing/2014/main" id="{E7C117CD-3E2D-451D-A13A-07C6E1188259}"/>
              </a:ext>
            </a:extLst>
          </p:cNvPr>
          <p:cNvSpPr txBox="1"/>
          <p:nvPr/>
        </p:nvSpPr>
        <p:spPr>
          <a:xfrm>
            <a:off x="5946970" y="514106"/>
            <a:ext cx="6096000"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b="0" i="1" dirty="0">
                <a:solidFill>
                  <a:srgbClr val="00597C"/>
                </a:solidFill>
                <a:effectLst/>
                <a:latin typeface="Calibri" panose="020F0502020204030204" pitchFamily="34" charset="0"/>
                <a:cs typeface="Calibri" panose="020F0502020204030204" pitchFamily="34" charset="0"/>
              </a:rPr>
              <a:t>“It will be that rare standalone center where researchers and clinicians from across the pharmaceutical and life science sectors will have </a:t>
            </a:r>
            <a:r>
              <a:rPr lang="en-US" sz="1700" b="0" i="1" dirty="0">
                <a:solidFill>
                  <a:schemeClr val="accent2"/>
                </a:solidFill>
                <a:effectLst/>
                <a:latin typeface="Calibri" panose="020F0502020204030204" pitchFamily="34" charset="0"/>
                <a:cs typeface="Calibri" panose="020F0502020204030204" pitchFamily="34" charset="0"/>
              </a:rPr>
              <a:t>immediate and daily access to academic and industry experts as they fine tune their advancements. [They will also have access] to the investors they need in order to take those advances to markets and then treat patients around the world</a:t>
            </a:r>
            <a:r>
              <a:rPr lang="en-US" sz="1700" b="0" i="1" dirty="0">
                <a:effectLst/>
                <a:latin typeface="Calibri" panose="020F0502020204030204" pitchFamily="34" charset="0"/>
                <a:cs typeface="Calibri" panose="020F0502020204030204" pitchFamily="34" charset="0"/>
              </a:rPr>
              <a:t>.”</a:t>
            </a:r>
          </a:p>
          <a:p>
            <a:pPr algn="ctr"/>
            <a:r>
              <a:rPr lang="en-US" sz="1700" b="0" i="1" dirty="0">
                <a:solidFill>
                  <a:srgbClr val="00597C"/>
                </a:solidFill>
                <a:effectLst/>
                <a:latin typeface="Calibri" panose="020F0502020204030204" pitchFamily="34" charset="0"/>
                <a:cs typeface="Calibri" panose="020F0502020204030204" pitchFamily="34" charset="0"/>
              </a:rPr>
              <a:t>– Governor Murphy</a:t>
            </a:r>
            <a:endParaRPr lang="en-US" sz="1700" i="1" dirty="0">
              <a:solidFill>
                <a:srgbClr val="00597C"/>
              </a:solidFill>
              <a:latin typeface="Calibri" panose="020F0502020204030204" pitchFamily="34" charset="0"/>
              <a:ea typeface="+mn-lt"/>
              <a:cs typeface="Calibri" panose="020F0502020204030204" pitchFamily="34" charset="0"/>
            </a:endParaRPr>
          </a:p>
        </p:txBody>
      </p:sp>
      <p:sp>
        <p:nvSpPr>
          <p:cNvPr id="5" name="Rectangular Callout 4">
            <a:extLst>
              <a:ext uri="{FF2B5EF4-FFF2-40B4-BE49-F238E27FC236}">
                <a16:creationId xmlns:a16="http://schemas.microsoft.com/office/drawing/2014/main" id="{27046962-F7EB-2530-ED3E-371C38A2AC36}"/>
              </a:ext>
            </a:extLst>
          </p:cNvPr>
          <p:cNvSpPr/>
          <p:nvPr/>
        </p:nvSpPr>
        <p:spPr>
          <a:xfrm rot="16200000">
            <a:off x="533400" y="1691771"/>
            <a:ext cx="4559300" cy="4289929"/>
          </a:xfrm>
          <a:prstGeom prst="wedge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solidFill>
                <a:schemeClr val="tx1"/>
              </a:solidFill>
            </a:endParaRPr>
          </a:p>
        </p:txBody>
      </p:sp>
      <p:sp>
        <p:nvSpPr>
          <p:cNvPr id="11" name="TextBox 10">
            <a:extLst>
              <a:ext uri="{FF2B5EF4-FFF2-40B4-BE49-F238E27FC236}">
                <a16:creationId xmlns:a16="http://schemas.microsoft.com/office/drawing/2014/main" id="{F105DD17-958C-E602-20A2-94A9A6314823}"/>
              </a:ext>
            </a:extLst>
          </p:cNvPr>
          <p:cNvSpPr txBox="1"/>
          <p:nvPr/>
        </p:nvSpPr>
        <p:spPr>
          <a:xfrm>
            <a:off x="710101" y="1697688"/>
            <a:ext cx="4067175" cy="4278094"/>
          </a:xfrm>
          <a:prstGeom prst="rect">
            <a:avLst/>
          </a:prstGeom>
          <a:noFill/>
        </p:spPr>
        <p:txBody>
          <a:bodyPr wrap="square">
            <a:spAutoFit/>
          </a:bodyPr>
          <a:lstStyle/>
          <a:p>
            <a:pPr marR="0" lvl="0" algn="ctr" defTabSz="914341" eaLnBrk="1" fontAlgn="auto" latinLnBrk="0" hangingPunct="1">
              <a:lnSpc>
                <a:spcPct val="100000"/>
              </a:lnSpc>
              <a:spcBef>
                <a:spcPts val="0"/>
              </a:spcBef>
              <a:spcAft>
                <a:spcPts val="0"/>
              </a:spcAft>
              <a:buClr>
                <a:srgbClr val="84BE00"/>
              </a:buClr>
              <a:buSzTx/>
              <a:tabLst/>
              <a:defRPr/>
            </a:pPr>
            <a:r>
              <a:rPr kumimoji="0" lang="en-US" sz="2400" b="1" i="0" u="sng" strike="noStrike" kern="0" cap="none" spc="0" normalizeH="0" baseline="0" noProof="0" dirty="0">
                <a:ln>
                  <a:noFill/>
                </a:ln>
                <a:solidFill>
                  <a:srgbClr val="00597C"/>
                </a:solidFill>
                <a:effectLst/>
                <a:uLnTx/>
                <a:uFillTx/>
                <a:latin typeface="Calibri" panose="020F0502020204030204"/>
                <a:ea typeface="+mn-lt"/>
                <a:cs typeface="Calibri" panose="020F0502020204030204"/>
              </a:rPr>
              <a:t>SIC Alignment:</a:t>
            </a:r>
            <a:endParaRPr kumimoji="0" lang="en-US" sz="16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endParaRPr>
          </a:p>
          <a:p>
            <a:pPr marL="342900" marR="0" lvl="0" indent="-342900" defTabSz="914341" eaLnBrk="1" fontAlgn="auto" latinLnBrk="0" hangingPunct="1">
              <a:lnSpc>
                <a:spcPct val="100000"/>
              </a:lnSpc>
              <a:spcBef>
                <a:spcPts val="0"/>
              </a:spcBef>
              <a:spcAft>
                <a:spcPts val="0"/>
              </a:spcAft>
              <a:buClr>
                <a:srgbClr val="84BE00"/>
              </a:buClr>
              <a:buSzTx/>
              <a:buFont typeface="System Font Regular"/>
              <a:buChar char="►"/>
              <a:tabLst/>
              <a:defRPr/>
            </a:pPr>
            <a:r>
              <a:rPr lang="en-US" sz="2000" kern="0" dirty="0">
                <a:solidFill>
                  <a:srgbClr val="00597C"/>
                </a:solidFill>
                <a:latin typeface="Calibri" panose="020F0502020204030204"/>
                <a:ea typeface="+mn-lt"/>
                <a:cs typeface="Calibri" panose="020F0502020204030204"/>
              </a:rPr>
              <a:t>Multi-tenant innovation cluster in New Brunswick.</a:t>
            </a:r>
          </a:p>
          <a:p>
            <a:pPr marL="342900" indent="-342900" defTabSz="914341">
              <a:buClr>
                <a:srgbClr val="84BE00"/>
              </a:buClr>
              <a:buFont typeface="System Font Regular"/>
              <a:buChar char="►"/>
              <a:defRPr/>
            </a:pPr>
            <a:r>
              <a:rPr lang="en-US" sz="2000" b="1" kern="0" dirty="0">
                <a:solidFill>
                  <a:srgbClr val="84BE00"/>
                </a:solidFill>
                <a:latin typeface="Calibri" panose="020F0502020204030204"/>
                <a:ea typeface="+mn-lt"/>
                <a:cs typeface="Calibri" panose="020F0502020204030204"/>
              </a:rPr>
              <a:t>Targeted Industries</a:t>
            </a:r>
            <a:r>
              <a:rPr lang="en-US" sz="2000" kern="0" dirty="0">
                <a:solidFill>
                  <a:srgbClr val="00597C"/>
                </a:solidFill>
                <a:latin typeface="Calibri" panose="020F0502020204030204"/>
                <a:ea typeface="+mn-lt"/>
                <a:cs typeface="Calibri" panose="020F0502020204030204"/>
              </a:rPr>
              <a:t>: life sciences </a:t>
            </a:r>
          </a:p>
          <a:p>
            <a:pPr marL="342900" indent="-342900" defTabSz="914341">
              <a:buClr>
                <a:srgbClr val="84BE00"/>
              </a:buClr>
              <a:buFont typeface="System Font Regular"/>
              <a:buChar char="►"/>
              <a:defRPr/>
            </a:pPr>
            <a:r>
              <a:rPr lang="en-US" sz="2000" b="1" kern="0" dirty="0">
                <a:solidFill>
                  <a:srgbClr val="84BE00"/>
                </a:solidFill>
                <a:latin typeface="Calibri" panose="020F0502020204030204"/>
                <a:ea typeface="+mn-lt"/>
                <a:cs typeface="Calibri" panose="020F0502020204030204"/>
              </a:rPr>
              <a:t>Public Private Partnerships</a:t>
            </a:r>
            <a:r>
              <a:rPr lang="en-US" sz="2000" kern="0" dirty="0">
                <a:solidFill>
                  <a:srgbClr val="84BE00"/>
                </a:solidFill>
                <a:latin typeface="Calibri" panose="020F0502020204030204"/>
                <a:ea typeface="+mn-lt"/>
                <a:cs typeface="Calibri" panose="020F0502020204030204"/>
              </a:rPr>
              <a:t>: </a:t>
            </a:r>
            <a:r>
              <a:rPr lang="en-US" sz="2000" kern="0" dirty="0">
                <a:solidFill>
                  <a:srgbClr val="00597C"/>
                </a:solidFill>
                <a:latin typeface="Calibri" panose="020F0502020204030204"/>
                <a:ea typeface="+mn-lt"/>
                <a:cs typeface="Calibri" panose="020F0502020204030204"/>
              </a:rPr>
              <a:t>The project partners are </a:t>
            </a:r>
            <a:r>
              <a:rPr lang="en-US" sz="2000" kern="0" dirty="0" err="1">
                <a:solidFill>
                  <a:srgbClr val="00597C"/>
                </a:solidFill>
                <a:latin typeface="Calibri" panose="020F0502020204030204"/>
                <a:ea typeface="+mn-lt"/>
                <a:cs typeface="Calibri" panose="020F0502020204030204"/>
              </a:rPr>
              <a:t>RWJBarnabas</a:t>
            </a:r>
            <a:r>
              <a:rPr lang="en-US" sz="2000" kern="0" dirty="0">
                <a:solidFill>
                  <a:srgbClr val="00597C"/>
                </a:solidFill>
                <a:latin typeface="Calibri" panose="020F0502020204030204"/>
                <a:ea typeface="+mn-lt"/>
                <a:cs typeface="Calibri" panose="020F0502020204030204"/>
              </a:rPr>
              <a:t> Health, Hackensack Meridian Health, NJEDA, the New Brunswick Development Corporation, Princeton University, and Middlesex County.</a:t>
            </a:r>
            <a:endParaRPr lang="en-US" sz="2000" b="1" kern="0" dirty="0">
              <a:solidFill>
                <a:srgbClr val="00597C"/>
              </a:solidFill>
              <a:latin typeface="Calibri" panose="020F0502020204030204"/>
              <a:ea typeface="+mn-lt"/>
              <a:cs typeface="Calibri" panose="020F0502020204030204"/>
            </a:endParaRPr>
          </a:p>
          <a:p>
            <a:pPr marL="342900" marR="0" lvl="0" indent="-342900" defTabSz="914341" eaLnBrk="1" fontAlgn="auto" latinLnBrk="0" hangingPunct="1">
              <a:lnSpc>
                <a:spcPct val="100000"/>
              </a:lnSpc>
              <a:spcBef>
                <a:spcPts val="0"/>
              </a:spcBef>
              <a:spcAft>
                <a:spcPts val="0"/>
              </a:spcAft>
              <a:buClr>
                <a:srgbClr val="84BE00"/>
              </a:buClr>
              <a:buSzTx/>
              <a:buFont typeface="System Font Regular"/>
              <a:buChar char="►"/>
              <a:tabLst/>
              <a:defRPr/>
            </a:pPr>
            <a:r>
              <a:rPr kumimoji="0" lang="en-US" sz="2000" b="1" i="0" u="none" strike="noStrike" kern="0" cap="none" spc="0" normalizeH="0" baseline="0" noProof="0" dirty="0">
                <a:ln>
                  <a:noFill/>
                </a:ln>
                <a:solidFill>
                  <a:srgbClr val="84BE00"/>
                </a:solidFill>
                <a:effectLst/>
                <a:uLnTx/>
                <a:uFillTx/>
                <a:latin typeface="Calibri" panose="020F0502020204030204"/>
                <a:ea typeface="+mn-lt"/>
                <a:cs typeface="Calibri" panose="020F0502020204030204"/>
              </a:rPr>
              <a:t>University Engagement</a:t>
            </a:r>
            <a:r>
              <a:rPr kumimoji="0"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rPr>
              <a:t>: Rutgers and Princeton are core partners.</a:t>
            </a:r>
            <a:endParaRPr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endParaRPr>
          </a:p>
        </p:txBody>
      </p:sp>
    </p:spTree>
    <p:extLst>
      <p:ext uri="{BB962C8B-B14F-4D97-AF65-F5344CB8AC3E}">
        <p14:creationId xmlns:p14="http://schemas.microsoft.com/office/powerpoint/2010/main" val="1802020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generated with very high confidence">
            <a:extLst>
              <a:ext uri="{FF2B5EF4-FFF2-40B4-BE49-F238E27FC236}">
                <a16:creationId xmlns:a16="http://schemas.microsoft.com/office/drawing/2014/main" id="{6571EF00-F7D9-46FB-B4C9-11277CBF1D5B}"/>
              </a:ext>
            </a:extLst>
          </p:cNvPr>
          <p:cNvPicPr>
            <a:picLocks noChangeAspect="1"/>
          </p:cNvPicPr>
          <p:nvPr/>
        </p:nvPicPr>
        <p:blipFill rotWithShape="1">
          <a:blip r:embed="rId2">
            <a:extLst>
              <a:ext uri="{28A0092B-C50C-407E-A947-70E740481C1C}">
                <a14:useLocalDpi xmlns:a14="http://schemas.microsoft.com/office/drawing/2010/main" val="0"/>
              </a:ext>
            </a:extLst>
          </a:blip>
          <a:srcRect l="10124" t="7934" r="132" b="1884"/>
          <a:stretch/>
        </p:blipFill>
        <p:spPr>
          <a:xfrm>
            <a:off x="-16330" y="-48986"/>
            <a:ext cx="12328073" cy="7051746"/>
          </a:xfrm>
          <a:prstGeom prst="rect">
            <a:avLst/>
          </a:prstGeom>
        </p:spPr>
      </p:pic>
      <p:sp>
        <p:nvSpPr>
          <p:cNvPr id="38" name="Rectangle 37">
            <a:extLst>
              <a:ext uri="{FF2B5EF4-FFF2-40B4-BE49-F238E27FC236}">
                <a16:creationId xmlns:a16="http://schemas.microsoft.com/office/drawing/2014/main" id="{E2A4588B-637E-4E76-8746-75BBF6ABDC0C}"/>
              </a:ext>
            </a:extLst>
          </p:cNvPr>
          <p:cNvSpPr/>
          <p:nvPr/>
        </p:nvSpPr>
        <p:spPr>
          <a:xfrm>
            <a:off x="-93381" y="-108026"/>
            <a:ext cx="12421453" cy="7110786"/>
          </a:xfrm>
          <a:prstGeom prst="rect">
            <a:avLst/>
          </a:prstGeom>
          <a:solidFill>
            <a:srgbClr val="00597C">
              <a:alpha val="50196"/>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1105F29F-B822-4CD0-B974-D5E67836D5CE}"/>
              </a:ext>
            </a:extLst>
          </p:cNvPr>
          <p:cNvCxnSpPr>
            <a:cxnSpLocks/>
          </p:cNvCxnSpPr>
          <p:nvPr/>
        </p:nvCxnSpPr>
        <p:spPr>
          <a:xfrm flipH="1">
            <a:off x="3509671" y="5014582"/>
            <a:ext cx="5172658" cy="0"/>
          </a:xfrm>
          <a:prstGeom prst="line">
            <a:avLst/>
          </a:prstGeom>
          <a:ln w="19050">
            <a:solidFill>
              <a:srgbClr val="84BD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EF6E9FA-8FF4-47E8-A000-C7A41B5A1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120" y="6147354"/>
            <a:ext cx="1181880" cy="793317"/>
          </a:xfrm>
          <a:prstGeom prst="rect">
            <a:avLst/>
          </a:prstGeom>
        </p:spPr>
      </p:pic>
      <p:pic>
        <p:nvPicPr>
          <p:cNvPr id="9" name="Picture 8">
            <a:extLst>
              <a:ext uri="{FF2B5EF4-FFF2-40B4-BE49-F238E27FC236}">
                <a16:creationId xmlns:a16="http://schemas.microsoft.com/office/drawing/2014/main" id="{AED06AB1-C2F4-443F-87C3-005A0ACBEF73}"/>
              </a:ext>
            </a:extLst>
          </p:cNvPr>
          <p:cNvPicPr>
            <a:picLocks noChangeAspect="1"/>
          </p:cNvPicPr>
          <p:nvPr/>
        </p:nvPicPr>
        <p:blipFill rotWithShape="1">
          <a:blip r:embed="rId4">
            <a:extLst>
              <a:ext uri="{28A0092B-C50C-407E-A947-70E740481C1C}">
                <a14:useLocalDpi xmlns:a14="http://schemas.microsoft.com/office/drawing/2010/main" val="0"/>
              </a:ext>
            </a:extLst>
          </a:blip>
          <a:srcRect l="27483" r="29451"/>
          <a:stretch/>
        </p:blipFill>
        <p:spPr>
          <a:xfrm>
            <a:off x="5042587" y="602829"/>
            <a:ext cx="2106827" cy="3261426"/>
          </a:xfrm>
          <a:prstGeom prst="rect">
            <a:avLst/>
          </a:prstGeom>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824ABD03-41CD-49FA-B43B-C2B2BB0760E2}"/>
              </a:ext>
            </a:extLst>
          </p:cNvPr>
          <p:cNvSpPr txBox="1"/>
          <p:nvPr/>
        </p:nvSpPr>
        <p:spPr>
          <a:xfrm>
            <a:off x="2166001" y="6094740"/>
            <a:ext cx="7859999" cy="523220"/>
          </a:xfrm>
          <a:prstGeom prst="rect">
            <a:avLst/>
          </a:prstGeom>
          <a:noFill/>
        </p:spPr>
        <p:txBody>
          <a:bodyPr wrap="square" rtlCol="0">
            <a:sp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rPr>
              <a:t>@NewJerseyEDA  |  njeda.com	|  609.858.6767</a:t>
            </a:r>
          </a:p>
        </p:txBody>
      </p:sp>
      <p:sp>
        <p:nvSpPr>
          <p:cNvPr id="15" name="TextBox 14">
            <a:extLst>
              <a:ext uri="{FF2B5EF4-FFF2-40B4-BE49-F238E27FC236}">
                <a16:creationId xmlns:a16="http://schemas.microsoft.com/office/drawing/2014/main" id="{792FA7E0-6EDA-4CF2-8371-45DDE16DF062}"/>
              </a:ext>
            </a:extLst>
          </p:cNvPr>
          <p:cNvSpPr txBox="1"/>
          <p:nvPr/>
        </p:nvSpPr>
        <p:spPr>
          <a:xfrm>
            <a:off x="160510" y="4293287"/>
            <a:ext cx="1187098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ＭＳ Ｐゴシック" panose="020B0600070205080204" pitchFamily="34" charset="-128"/>
                <a:cs typeface="+mn-cs"/>
              </a:rPr>
              <a:t>Visit </a:t>
            </a:r>
            <a:r>
              <a:rPr lang="en-US" sz="3200" b="1" i="1">
                <a:solidFill>
                  <a:schemeClr val="bg1"/>
                </a:solidFill>
                <a:latin typeface="Calibri" panose="020F0502020204030204"/>
                <a:ea typeface="ＭＳ Ｐゴシック" panose="020B0600070205080204" pitchFamily="34" charset="-128"/>
              </a:rPr>
              <a:t>www.njeda.com/strategic-innovation-centers</a:t>
            </a:r>
            <a:r>
              <a:rPr kumimoji="0" lang="en-US" sz="3200" b="1" i="1" u="none" strike="noStrike" kern="1200" cap="none" spc="0" normalizeH="0" baseline="0" noProof="0">
                <a:ln>
                  <a:noFill/>
                </a:ln>
                <a:solidFill>
                  <a:schemeClr val="bg1"/>
                </a:solidFill>
                <a:effectLst/>
                <a:uLnTx/>
                <a:uFillTx/>
                <a:latin typeface="Calibri" panose="020F0502020204030204"/>
                <a:ea typeface="ＭＳ Ｐゴシック" panose="020B0600070205080204" pitchFamily="34" charset="-128"/>
                <a:cs typeface="+mn-cs"/>
              </a:rPr>
              <a:t> </a:t>
            </a:r>
            <a:r>
              <a:rPr kumimoji="0" lang="en-US" sz="2800" b="0" i="0" u="none" strike="noStrike" kern="1200" cap="none" spc="0" normalizeH="0" baseline="0" noProof="0">
                <a:ln>
                  <a:noFill/>
                </a:ln>
                <a:solidFill>
                  <a:srgbClr val="FFFFFF"/>
                </a:solidFill>
                <a:effectLst/>
                <a:uLnTx/>
                <a:uFillTx/>
                <a:latin typeface="Calibri" panose="020F0502020204030204"/>
                <a:ea typeface="ＭＳ Ｐゴシック" panose="020B0600070205080204" pitchFamily="34" charset="-128"/>
                <a:cs typeface="+mn-cs"/>
              </a:rPr>
              <a:t>for more information.</a:t>
            </a:r>
          </a:p>
        </p:txBody>
      </p:sp>
      <p:grpSp>
        <p:nvGrpSpPr>
          <p:cNvPr id="3" name="Group 2">
            <a:extLst>
              <a:ext uri="{FF2B5EF4-FFF2-40B4-BE49-F238E27FC236}">
                <a16:creationId xmlns:a16="http://schemas.microsoft.com/office/drawing/2014/main" id="{968DC8AA-4621-9142-A3B5-D676C5502AF3}"/>
              </a:ext>
            </a:extLst>
          </p:cNvPr>
          <p:cNvGrpSpPr/>
          <p:nvPr/>
        </p:nvGrpSpPr>
        <p:grpSpPr>
          <a:xfrm>
            <a:off x="4086087" y="5326315"/>
            <a:ext cx="4019826" cy="636456"/>
            <a:chOff x="4503992" y="5326315"/>
            <a:chExt cx="4019826" cy="636456"/>
          </a:xfrm>
        </p:grpSpPr>
        <p:pic>
          <p:nvPicPr>
            <p:cNvPr id="70" name="Picture 69">
              <a:extLst>
                <a:ext uri="{FF2B5EF4-FFF2-40B4-BE49-F238E27FC236}">
                  <a16:creationId xmlns:a16="http://schemas.microsoft.com/office/drawing/2014/main" id="{26B03BEC-4028-4019-A9A2-5B4E4AECCE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3992" y="5326315"/>
              <a:ext cx="636456" cy="636456"/>
            </a:xfrm>
            <a:prstGeom prst="rect">
              <a:avLst/>
            </a:prstGeom>
          </p:spPr>
        </p:pic>
        <p:pic>
          <p:nvPicPr>
            <p:cNvPr id="72" name="Picture 71">
              <a:extLst>
                <a:ext uri="{FF2B5EF4-FFF2-40B4-BE49-F238E27FC236}">
                  <a16:creationId xmlns:a16="http://schemas.microsoft.com/office/drawing/2014/main" id="{15ACBA77-1B28-413E-BFBC-130AC138A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1518" y="5326315"/>
              <a:ext cx="636456" cy="636456"/>
            </a:xfrm>
            <a:prstGeom prst="rect">
              <a:avLst/>
            </a:prstGeom>
          </p:spPr>
        </p:pic>
        <p:pic>
          <p:nvPicPr>
            <p:cNvPr id="74" name="Picture 73">
              <a:extLst>
                <a:ext uri="{FF2B5EF4-FFF2-40B4-BE49-F238E27FC236}">
                  <a16:creationId xmlns:a16="http://schemas.microsoft.com/office/drawing/2014/main" id="{EAE690F1-C4CF-4B92-8175-F6F863D6D3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9834" y="5326315"/>
              <a:ext cx="636456" cy="636456"/>
            </a:xfrm>
            <a:prstGeom prst="rect">
              <a:avLst/>
            </a:prstGeom>
          </p:spPr>
        </p:pic>
        <p:pic>
          <p:nvPicPr>
            <p:cNvPr id="76" name="Picture 75">
              <a:extLst>
                <a:ext uri="{FF2B5EF4-FFF2-40B4-BE49-F238E27FC236}">
                  <a16:creationId xmlns:a16="http://schemas.microsoft.com/office/drawing/2014/main" id="{19FA91E3-72E5-4F6A-855D-6CB2847653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7362" y="5326315"/>
              <a:ext cx="636456" cy="636456"/>
            </a:xfrm>
            <a:prstGeom prst="rect">
              <a:avLst/>
            </a:prstGeom>
          </p:spPr>
        </p:pic>
        <p:pic>
          <p:nvPicPr>
            <p:cNvPr id="78" name="Picture 77">
              <a:extLst>
                <a:ext uri="{FF2B5EF4-FFF2-40B4-BE49-F238E27FC236}">
                  <a16:creationId xmlns:a16="http://schemas.microsoft.com/office/drawing/2014/main" id="{9C5E7EA5-F42E-4BE5-89EB-94DD262B3F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5676" y="5326315"/>
              <a:ext cx="636456" cy="636456"/>
            </a:xfrm>
            <a:prstGeom prst="rect">
              <a:avLst/>
            </a:prstGeom>
          </p:spPr>
        </p:pic>
      </p:grpSp>
      <p:sp>
        <p:nvSpPr>
          <p:cNvPr id="39" name="Slide Number Placeholder 5">
            <a:extLst>
              <a:ext uri="{FF2B5EF4-FFF2-40B4-BE49-F238E27FC236}">
                <a16:creationId xmlns:a16="http://schemas.microsoft.com/office/drawing/2014/main" id="{B81020CE-ACBF-431C-B16C-358D590B6A7C}"/>
              </a:ext>
            </a:extLst>
          </p:cNvPr>
          <p:cNvSpPr txBox="1">
            <a:spLocks/>
          </p:cNvSpPr>
          <p:nvPr/>
        </p:nvSpPr>
        <p:spPr>
          <a:xfrm>
            <a:off x="10163992" y="6608630"/>
            <a:ext cx="2028008" cy="365125"/>
          </a:xfrm>
          <a:custGeom>
            <a:avLst/>
            <a:gdLst>
              <a:gd name="connsiteX0" fmla="*/ 0 w 8029289"/>
              <a:gd name="connsiteY0" fmla="*/ 1999927 h 1999927"/>
              <a:gd name="connsiteX1" fmla="*/ 41752 w 8029289"/>
              <a:gd name="connsiteY1" fmla="*/ 0 h 1999927"/>
              <a:gd name="connsiteX2" fmla="*/ 8029289 w 8029289"/>
              <a:gd name="connsiteY2" fmla="*/ 1999927 h 1999927"/>
              <a:gd name="connsiteX3" fmla="*/ 0 w 8029289"/>
              <a:gd name="connsiteY3" fmla="*/ 1999927 h 1999927"/>
              <a:gd name="connsiteX0" fmla="*/ 0 w 8029289"/>
              <a:gd name="connsiteY0" fmla="*/ 2031189 h 2031189"/>
              <a:gd name="connsiteX1" fmla="*/ 57383 w 8029289"/>
              <a:gd name="connsiteY1" fmla="*/ 0 h 2031189"/>
              <a:gd name="connsiteX2" fmla="*/ 8029289 w 8029289"/>
              <a:gd name="connsiteY2" fmla="*/ 2031189 h 2031189"/>
              <a:gd name="connsiteX3" fmla="*/ 0 w 8029289"/>
              <a:gd name="connsiteY3" fmla="*/ 2031189 h 2031189"/>
              <a:gd name="connsiteX0" fmla="*/ 5140 w 7971906"/>
              <a:gd name="connsiteY0" fmla="*/ 2054635 h 2054635"/>
              <a:gd name="connsiteX1" fmla="*/ 0 w 7971906"/>
              <a:gd name="connsiteY1" fmla="*/ 0 h 2054635"/>
              <a:gd name="connsiteX2" fmla="*/ 7971906 w 7971906"/>
              <a:gd name="connsiteY2" fmla="*/ 2031189 h 2054635"/>
              <a:gd name="connsiteX3" fmla="*/ 5140 w 7971906"/>
              <a:gd name="connsiteY3" fmla="*/ 2054635 h 2054635"/>
              <a:gd name="connsiteX0" fmla="*/ 5140 w 7940645"/>
              <a:gd name="connsiteY0" fmla="*/ 2054635 h 2054635"/>
              <a:gd name="connsiteX1" fmla="*/ 0 w 7940645"/>
              <a:gd name="connsiteY1" fmla="*/ 0 h 2054635"/>
              <a:gd name="connsiteX2" fmla="*/ 7940645 w 7940645"/>
              <a:gd name="connsiteY2" fmla="*/ 2046819 h 2054635"/>
              <a:gd name="connsiteX3" fmla="*/ 5140 w 7940645"/>
              <a:gd name="connsiteY3" fmla="*/ 2054635 h 2054635"/>
            </a:gdLst>
            <a:ahLst/>
            <a:cxnLst>
              <a:cxn ang="0">
                <a:pos x="connsiteX0" y="connsiteY0"/>
              </a:cxn>
              <a:cxn ang="0">
                <a:pos x="connsiteX1" y="connsiteY1"/>
              </a:cxn>
              <a:cxn ang="0">
                <a:pos x="connsiteX2" y="connsiteY2"/>
              </a:cxn>
              <a:cxn ang="0">
                <a:pos x="connsiteX3" y="connsiteY3"/>
              </a:cxn>
            </a:cxnLst>
            <a:rect l="l" t="t" r="r" b="b"/>
            <a:pathLst>
              <a:path w="7940645" h="2054635">
                <a:moveTo>
                  <a:pt x="5140" y="2054635"/>
                </a:moveTo>
                <a:cubicBezTo>
                  <a:pt x="3427" y="1369757"/>
                  <a:pt x="1713" y="684878"/>
                  <a:pt x="0" y="0"/>
                </a:cubicBezTo>
                <a:lnTo>
                  <a:pt x="7940645" y="2046819"/>
                </a:lnTo>
                <a:lnTo>
                  <a:pt x="5140" y="2054635"/>
                </a:lnTo>
                <a:close/>
              </a:path>
            </a:pathLst>
          </a:cu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lumMod val="6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670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1FDF80-D4FE-4208-8128-960EA6DC62F6}"/>
              </a:ext>
            </a:extLst>
          </p:cNvPr>
          <p:cNvSpPr>
            <a:spLocks noGrp="1"/>
          </p:cNvSpPr>
          <p:nvPr>
            <p:ph type="title"/>
          </p:nvPr>
        </p:nvSpPr>
        <p:spPr>
          <a:xfrm>
            <a:off x="317487" y="342100"/>
            <a:ext cx="11725484" cy="492443"/>
          </a:xfrm>
        </p:spPr>
        <p:txBody>
          <a:bodyPr/>
          <a:lstStyle/>
          <a:p>
            <a:r>
              <a:rPr lang="en-US" sz="3200" dirty="0">
                <a:solidFill>
                  <a:srgbClr val="00597C"/>
                </a:solidFill>
              </a:rPr>
              <a:t>Addendum: SIC Seed Funding Opportunity</a:t>
            </a:r>
          </a:p>
        </p:txBody>
      </p:sp>
      <p:sp>
        <p:nvSpPr>
          <p:cNvPr id="5" name="TextBox 4">
            <a:extLst>
              <a:ext uri="{FF2B5EF4-FFF2-40B4-BE49-F238E27FC236}">
                <a16:creationId xmlns:a16="http://schemas.microsoft.com/office/drawing/2014/main" id="{9A03352D-0130-4F8D-BA09-B071F908567D}"/>
              </a:ext>
            </a:extLst>
          </p:cNvPr>
          <p:cNvSpPr txBox="1"/>
          <p:nvPr/>
        </p:nvSpPr>
        <p:spPr>
          <a:xfrm>
            <a:off x="-448961" y="1063067"/>
            <a:ext cx="104991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597C"/>
                </a:solidFill>
                <a:latin typeface="Calibri" panose="020F0502020204030204" pitchFamily="34" charset="0"/>
                <a:ea typeface="+mn-lt"/>
                <a:cs typeface="Calibri" panose="020F0502020204030204" pitchFamily="34" charset="0"/>
              </a:rPr>
              <a:t>Seed Funding to Establish Non-Profit Membership Entities</a:t>
            </a:r>
          </a:p>
        </p:txBody>
      </p:sp>
      <p:sp>
        <p:nvSpPr>
          <p:cNvPr id="8" name="TextBox 7">
            <a:extLst>
              <a:ext uri="{FF2B5EF4-FFF2-40B4-BE49-F238E27FC236}">
                <a16:creationId xmlns:a16="http://schemas.microsoft.com/office/drawing/2014/main" id="{7253C2F5-EE79-47C8-9D4E-0BE010575187}"/>
              </a:ext>
            </a:extLst>
          </p:cNvPr>
          <p:cNvSpPr txBox="1"/>
          <p:nvPr/>
        </p:nvSpPr>
        <p:spPr>
          <a:xfrm>
            <a:off x="1666370" y="1684421"/>
            <a:ext cx="885926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597C"/>
                </a:solidFill>
                <a:latin typeface="Calibri"/>
                <a:ea typeface="+mn-lt"/>
                <a:cs typeface="Calibri"/>
              </a:rPr>
              <a:t>An additional SIC investment opportunity exists for those interested in an SIC partnership but perhaps not ready for the large-scale investment. The seed funding opportunity is a </a:t>
            </a:r>
            <a:r>
              <a:rPr lang="en-US" b="1" dirty="0">
                <a:solidFill>
                  <a:srgbClr val="84BE00"/>
                </a:solidFill>
                <a:latin typeface="Calibri"/>
                <a:ea typeface="+mn-lt"/>
                <a:cs typeface="Calibri"/>
              </a:rPr>
              <a:t>memorandum of understanding between NJEDA and a non-profit such as a public university that provides seed funding plus staff resources to establish innovation centers and support its associated activities</a:t>
            </a:r>
            <a:r>
              <a:rPr lang="en-US" dirty="0">
                <a:solidFill>
                  <a:srgbClr val="84BE00"/>
                </a:solidFill>
                <a:latin typeface="Calibri"/>
                <a:ea typeface="+mn-lt"/>
                <a:cs typeface="Calibri"/>
              </a:rPr>
              <a:t>. </a:t>
            </a:r>
            <a:endParaRPr lang="en-US" dirty="0">
              <a:solidFill>
                <a:srgbClr val="84BE00"/>
              </a:solidFill>
              <a:latin typeface="Calibri" panose="020F0502020204030204" pitchFamily="34" charset="0"/>
              <a:ea typeface="+mn-lt"/>
              <a:cs typeface="Calibri" panose="020F0502020204030204" pitchFamily="34" charset="0"/>
            </a:endParaRPr>
          </a:p>
        </p:txBody>
      </p:sp>
      <p:cxnSp>
        <p:nvCxnSpPr>
          <p:cNvPr id="9" name="Straight Connector 8">
            <a:extLst>
              <a:ext uri="{FF2B5EF4-FFF2-40B4-BE49-F238E27FC236}">
                <a16:creationId xmlns:a16="http://schemas.microsoft.com/office/drawing/2014/main" id="{EED27CC8-3478-4EB0-B900-FD1D92E08D36}"/>
              </a:ext>
            </a:extLst>
          </p:cNvPr>
          <p:cNvCxnSpPr>
            <a:cxnSpLocks/>
          </p:cNvCxnSpPr>
          <p:nvPr/>
        </p:nvCxnSpPr>
        <p:spPr>
          <a:xfrm flipH="1">
            <a:off x="11294347" y="0"/>
            <a:ext cx="897653" cy="93449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C3EEB3-C9DE-47D0-BB44-1BC5E3A1EDEC}"/>
              </a:ext>
            </a:extLst>
          </p:cNvPr>
          <p:cNvCxnSpPr>
            <a:cxnSpLocks/>
          </p:cNvCxnSpPr>
          <p:nvPr/>
        </p:nvCxnSpPr>
        <p:spPr>
          <a:xfrm flipH="1">
            <a:off x="11334541" y="-17698"/>
            <a:ext cx="539972" cy="56843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CBEB4D-F29F-4B2E-B7F9-399C88E6C0CA}"/>
              </a:ext>
            </a:extLst>
          </p:cNvPr>
          <p:cNvCxnSpPr>
            <a:cxnSpLocks/>
          </p:cNvCxnSpPr>
          <p:nvPr/>
        </p:nvCxnSpPr>
        <p:spPr>
          <a:xfrm flipH="1">
            <a:off x="11708404" y="329440"/>
            <a:ext cx="490962" cy="52522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80DC634-C618-40C5-BB94-3FFB34F603A9}"/>
              </a:ext>
            </a:extLst>
          </p:cNvPr>
          <p:cNvSpPr txBox="1"/>
          <p:nvPr/>
        </p:nvSpPr>
        <p:spPr>
          <a:xfrm>
            <a:off x="2745266" y="3732347"/>
            <a:ext cx="92943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1800" b="0" i="0" u="none" strike="noStrike" kern="1200" cap="none" spc="0" normalizeH="0" baseline="0" noProof="0" dirty="0">
                <a:ln>
                  <a:noFill/>
                </a:ln>
                <a:solidFill>
                  <a:srgbClr val="00597C"/>
                </a:solidFill>
                <a:effectLst/>
                <a:uLnTx/>
                <a:uFillTx/>
                <a:latin typeface="Calibri"/>
                <a:ea typeface="+mn-lt"/>
                <a:cs typeface="Calibri"/>
              </a:rPr>
              <a:t>The innovation center operates as a </a:t>
            </a:r>
            <a:r>
              <a:rPr kumimoji="0" lang="en-US" sz="1800" b="1" i="0" u="none" strike="noStrike" kern="1200" cap="none" spc="0" normalizeH="0" baseline="0" noProof="0" dirty="0">
                <a:ln>
                  <a:noFill/>
                </a:ln>
                <a:solidFill>
                  <a:srgbClr val="84BE00"/>
                </a:solidFill>
                <a:effectLst/>
                <a:uLnTx/>
                <a:uFillTx/>
                <a:latin typeface="Calibri"/>
                <a:ea typeface="+mn-lt"/>
                <a:cs typeface="Calibri"/>
              </a:rPr>
              <a:t>separate 501©(3) nonprofit entity</a:t>
            </a:r>
            <a:r>
              <a:rPr kumimoji="0" lang="en-US" sz="1800" b="0" i="0" u="none" strike="noStrike" kern="1200" cap="none" spc="0" normalizeH="0" baseline="0" noProof="0" dirty="0">
                <a:ln>
                  <a:noFill/>
                </a:ln>
                <a:solidFill>
                  <a:srgbClr val="84BE00"/>
                </a:solidFill>
                <a:effectLst/>
                <a:uLnTx/>
                <a:uFillTx/>
                <a:latin typeface="Calibri"/>
                <a:ea typeface="+mn-lt"/>
                <a:cs typeface="Calibri"/>
              </a:rPr>
              <a:t>.</a:t>
            </a:r>
            <a:r>
              <a:rPr kumimoji="0" lang="en-US" sz="1800" b="0" i="0" u="none" strike="noStrike" kern="1200" cap="none" spc="0" normalizeH="0" baseline="0" noProof="0" dirty="0">
                <a:ln>
                  <a:noFill/>
                </a:ln>
                <a:solidFill>
                  <a:srgbClr val="000000"/>
                </a:solidFill>
                <a:effectLst/>
                <a:uLnTx/>
                <a:uFillTx/>
                <a:latin typeface="Calibri"/>
                <a:ea typeface="+mn-lt"/>
                <a:cs typeface="Calibri"/>
              </a:rPr>
              <a:t> It is </a:t>
            </a:r>
            <a:r>
              <a:rPr kumimoji="0" lang="en-US" sz="1800" b="1" i="0" u="none" strike="noStrike" kern="1200" cap="none" spc="0" normalizeH="0" baseline="0" noProof="0" dirty="0">
                <a:ln>
                  <a:noFill/>
                </a:ln>
                <a:solidFill>
                  <a:srgbClr val="84BE00"/>
                </a:solidFill>
                <a:effectLst/>
                <a:uLnTx/>
                <a:uFillTx/>
                <a:latin typeface="Calibri"/>
                <a:ea typeface="+mn-lt"/>
                <a:cs typeface="Calibri"/>
              </a:rPr>
              <a:t>funded primarily using non-SIC investment funds </a:t>
            </a:r>
            <a:r>
              <a:rPr kumimoji="0" lang="en-US" sz="1800" i="0" u="none" strike="noStrike" kern="1200" cap="none" spc="0" normalizeH="0" baseline="0" noProof="0" dirty="0">
                <a:ln>
                  <a:noFill/>
                </a:ln>
                <a:solidFill>
                  <a:srgbClr val="00597C"/>
                </a:solidFill>
                <a:effectLst/>
                <a:uLnTx/>
                <a:uFillTx/>
                <a:latin typeface="Calibri"/>
                <a:ea typeface="+mn-lt"/>
                <a:cs typeface="Calibri"/>
              </a:rPr>
              <a:t>through sources such as membership dues </a:t>
            </a:r>
            <a:r>
              <a:rPr kumimoji="0" lang="en-US" sz="1800" b="0" i="0" u="none" strike="noStrike" kern="1200" cap="none" spc="0" normalizeH="0" baseline="0" noProof="0" dirty="0">
                <a:ln>
                  <a:noFill/>
                </a:ln>
                <a:solidFill>
                  <a:srgbClr val="00597C"/>
                </a:solidFill>
                <a:effectLst/>
                <a:uLnTx/>
                <a:uFillTx/>
                <a:latin typeface="Calibri"/>
                <a:ea typeface="+mn-lt"/>
                <a:cs typeface="Calibri"/>
              </a:rPr>
              <a:t>from private sector companies and other organizations within the target industry. The seed funding provided does not constitute membership in the innovation center, however, NJEDA may seek membership approval. NJEDA will also not possess interest of title in any equipment, supplies or other assets.</a:t>
            </a:r>
            <a:r>
              <a:rPr lang="en-US" dirty="0">
                <a:solidFill>
                  <a:srgbClr val="00597C"/>
                </a:solidFill>
                <a:latin typeface="Calibri"/>
                <a:ea typeface="+mn-lt"/>
                <a:cs typeface="Calibri"/>
              </a:rPr>
              <a:t> </a:t>
            </a:r>
            <a:endParaRPr kumimoji="0" lang="en-US" sz="1800" b="0" i="0" u="none" strike="noStrike" kern="1200" cap="none" spc="0" normalizeH="0" baseline="0" noProof="0" dirty="0">
              <a:ln>
                <a:noFill/>
              </a:ln>
              <a:solidFill>
                <a:srgbClr val="00597C"/>
              </a:solidFill>
              <a:effectLst/>
              <a:uLnTx/>
              <a:uFillTx/>
              <a:latin typeface="Calibri" panose="020F0502020204030204" pitchFamily="34" charset="0"/>
              <a:ea typeface="+mn-lt"/>
              <a:cs typeface="Calibri" panose="020F0502020204030204" pitchFamily="34" charset="0"/>
            </a:endParaRPr>
          </a:p>
          <a:p>
            <a:pPr marL="285750" indent="-285750" algn="l">
              <a:buFont typeface="Arial" panose="020B0604020202020204" pitchFamily="34" charset="0"/>
              <a:buChar char="•"/>
            </a:pPr>
            <a:endParaRPr lang="en-US" dirty="0">
              <a:latin typeface="Calibri" panose="020F0502020204030204" pitchFamily="34" charset="0"/>
              <a:ea typeface="+mn-lt"/>
              <a:cs typeface="Calibri" panose="020F0502020204030204" pitchFamily="34" charset="0"/>
            </a:endParaRPr>
          </a:p>
        </p:txBody>
      </p:sp>
      <p:sp>
        <p:nvSpPr>
          <p:cNvPr id="13" name="Oval 12">
            <a:extLst>
              <a:ext uri="{FF2B5EF4-FFF2-40B4-BE49-F238E27FC236}">
                <a16:creationId xmlns:a16="http://schemas.microsoft.com/office/drawing/2014/main" id="{5E2BBAF8-7209-4188-8B59-CB5D5D6941FF}"/>
              </a:ext>
            </a:extLst>
          </p:cNvPr>
          <p:cNvSpPr/>
          <p:nvPr/>
        </p:nvSpPr>
        <p:spPr>
          <a:xfrm>
            <a:off x="308694" y="1698247"/>
            <a:ext cx="1283503" cy="1295588"/>
          </a:xfrm>
          <a:prstGeom prst="ellipse">
            <a:avLst/>
          </a:prstGeom>
          <a:solidFill>
            <a:srgbClr val="FFFFFF"/>
          </a:solidFill>
          <a:ln w="38100" cap="flat" cmpd="sng" algn="ctr">
            <a:solidFill>
              <a:schemeClr val="accent2"/>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8AE"/>
              </a:solidFill>
              <a:effectLst/>
              <a:uLnTx/>
              <a:uFillTx/>
              <a:latin typeface="Calibri" panose="020F0502020204030204"/>
              <a:ea typeface="+mn-ea"/>
              <a:cs typeface="+mn-cs"/>
            </a:endParaRPr>
          </a:p>
        </p:txBody>
      </p:sp>
      <p:pic>
        <p:nvPicPr>
          <p:cNvPr id="15" name="Graphic 14" descr="Graduation cap outline">
            <a:extLst>
              <a:ext uri="{FF2B5EF4-FFF2-40B4-BE49-F238E27FC236}">
                <a16:creationId xmlns:a16="http://schemas.microsoft.com/office/drawing/2014/main" id="{E29F9401-F080-4528-A309-78C0B387DE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694" y="1684421"/>
            <a:ext cx="1295590" cy="1295590"/>
          </a:xfrm>
          <a:prstGeom prst="rect">
            <a:avLst/>
          </a:prstGeom>
        </p:spPr>
      </p:pic>
      <p:sp>
        <p:nvSpPr>
          <p:cNvPr id="17" name="Oval 16">
            <a:extLst>
              <a:ext uri="{FF2B5EF4-FFF2-40B4-BE49-F238E27FC236}">
                <a16:creationId xmlns:a16="http://schemas.microsoft.com/office/drawing/2014/main" id="{F4ADBA53-8D56-4CA5-B8BB-A664EEA595E5}"/>
              </a:ext>
            </a:extLst>
          </p:cNvPr>
          <p:cNvSpPr/>
          <p:nvPr/>
        </p:nvSpPr>
        <p:spPr>
          <a:xfrm>
            <a:off x="1426947" y="3864163"/>
            <a:ext cx="1295590" cy="1295590"/>
          </a:xfrm>
          <a:prstGeom prst="ellipse">
            <a:avLst/>
          </a:prstGeom>
          <a:solidFill>
            <a:srgbClr val="FFFFFF"/>
          </a:solidFill>
          <a:ln w="38100" cap="flat" cmpd="sng" algn="ctr">
            <a:solidFill>
              <a:schemeClr val="accent2"/>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8AE"/>
              </a:solidFill>
              <a:effectLst/>
              <a:uLnTx/>
              <a:uFillTx/>
              <a:latin typeface="Calibri" panose="020F0502020204030204"/>
              <a:ea typeface="+mn-ea"/>
              <a:cs typeface="+mn-cs"/>
            </a:endParaRPr>
          </a:p>
        </p:txBody>
      </p:sp>
      <p:pic>
        <p:nvPicPr>
          <p:cNvPr id="19" name="Graphic 18" descr="Lightbulb and gear outline">
            <a:extLst>
              <a:ext uri="{FF2B5EF4-FFF2-40B4-BE49-F238E27FC236}">
                <a16:creationId xmlns:a16="http://schemas.microsoft.com/office/drawing/2014/main" id="{1F2C0492-6AC0-4E4C-9B9F-E76C853A5D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04284" y="3995896"/>
            <a:ext cx="986518" cy="986518"/>
          </a:xfrm>
          <a:prstGeom prst="rect">
            <a:avLst/>
          </a:prstGeom>
        </p:spPr>
      </p:pic>
      <p:pic>
        <p:nvPicPr>
          <p:cNvPr id="2" name="Picture 1" descr="Logo, company name&#10;&#10;Description automatically generated">
            <a:extLst>
              <a:ext uri="{FF2B5EF4-FFF2-40B4-BE49-F238E27FC236}">
                <a16:creationId xmlns:a16="http://schemas.microsoft.com/office/drawing/2014/main" id="{3EE0DAF0-931E-96A0-230A-14586C3E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1385" y="5872971"/>
            <a:ext cx="1443256" cy="968278"/>
          </a:xfrm>
          <a:prstGeom prst="rect">
            <a:avLst/>
          </a:prstGeom>
        </p:spPr>
      </p:pic>
    </p:spTree>
    <p:extLst>
      <p:ext uri="{BB962C8B-B14F-4D97-AF65-F5344CB8AC3E}">
        <p14:creationId xmlns:p14="http://schemas.microsoft.com/office/powerpoint/2010/main" val="1968229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D04CC-69EB-4F8B-BC00-286E1F078C31}"/>
              </a:ext>
            </a:extLst>
          </p:cNvPr>
          <p:cNvSpPr>
            <a:spLocks noGrp="1"/>
          </p:cNvSpPr>
          <p:nvPr>
            <p:ph type="title"/>
          </p:nvPr>
        </p:nvSpPr>
        <p:spPr>
          <a:xfrm>
            <a:off x="149030" y="329440"/>
            <a:ext cx="11725484" cy="492443"/>
          </a:xfrm>
        </p:spPr>
        <p:txBody>
          <a:bodyPr/>
          <a:lstStyle/>
          <a:p>
            <a:r>
              <a:rPr lang="en-US" sz="3200" dirty="0">
                <a:solidFill>
                  <a:srgbClr val="00597C"/>
                </a:solidFill>
              </a:rPr>
              <a:t>Current Facilities that benefitted from SIC Seed Funding</a:t>
            </a:r>
          </a:p>
        </p:txBody>
      </p:sp>
      <p:sp>
        <p:nvSpPr>
          <p:cNvPr id="3" name="TextBox 2">
            <a:extLst>
              <a:ext uri="{FF2B5EF4-FFF2-40B4-BE49-F238E27FC236}">
                <a16:creationId xmlns:a16="http://schemas.microsoft.com/office/drawing/2014/main" id="{2722C582-EB26-4E31-9A55-F7A5B7798E08}"/>
              </a:ext>
            </a:extLst>
          </p:cNvPr>
          <p:cNvSpPr txBox="1"/>
          <p:nvPr/>
        </p:nvSpPr>
        <p:spPr>
          <a:xfrm>
            <a:off x="350942" y="2612322"/>
            <a:ext cx="5064201" cy="3416320"/>
          </a:xfrm>
          <a:prstGeom prst="rect">
            <a:avLst/>
          </a:prstGeom>
          <a:solidFill>
            <a:schemeClr val="bg1"/>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uClr>
                <a:srgbClr val="84BE00"/>
              </a:buClr>
            </a:pPr>
            <a:r>
              <a:rPr lang="en-US" b="1" u="sng" dirty="0">
                <a:solidFill>
                  <a:srgbClr val="00597C"/>
                </a:solidFill>
                <a:latin typeface="Calibri" panose="020F0502020204030204" pitchFamily="34" charset="0"/>
                <a:ea typeface="+mn-lt"/>
                <a:cs typeface="Calibri" panose="020F0502020204030204" pitchFamily="34" charset="0"/>
              </a:rPr>
              <a:t>The eSports Innovation Center</a:t>
            </a:r>
          </a:p>
          <a:p>
            <a:pPr marL="285750" indent="-285750" algn="ctr">
              <a:buClr>
                <a:srgbClr val="84BE00"/>
              </a:buClr>
              <a:buFont typeface="System Font Regular"/>
              <a:buChar char="►"/>
            </a:pPr>
            <a:endParaRPr lang="en-US" dirty="0">
              <a:solidFill>
                <a:srgbClr val="00597C"/>
              </a:solidFill>
              <a:latin typeface="Calibri" panose="020F0502020204030204" pitchFamily="34" charset="0"/>
              <a:ea typeface="+mn-lt"/>
              <a:cs typeface="Calibri" panose="020F0502020204030204" pitchFamily="34" charset="0"/>
            </a:endParaRPr>
          </a:p>
          <a:p>
            <a:pPr marL="285750" marR="0" indent="-285750">
              <a:spcBef>
                <a:spcPts val="0"/>
              </a:spcBef>
              <a:spcAft>
                <a:spcPts val="0"/>
              </a:spcAft>
              <a:buClr>
                <a:srgbClr val="84BE00"/>
              </a:buClr>
              <a:buFont typeface="System Font Regular"/>
              <a:buChar char="►"/>
            </a:pPr>
            <a:r>
              <a:rPr lang="en-US" sz="1800" dirty="0">
                <a:solidFill>
                  <a:srgbClr val="00597C"/>
                </a:solidFill>
                <a:effectLst/>
                <a:latin typeface="Calibri" panose="020F0502020204030204" pitchFamily="34" charset="0"/>
                <a:ea typeface="Calibri" panose="020F0502020204030204" pitchFamily="34" charset="0"/>
                <a:cs typeface="Calibri" panose="020F0502020204030204" pitchFamily="34" charset="0"/>
              </a:rPr>
              <a:t>A MOU in May 2021 committed NJEDA to provide </a:t>
            </a:r>
            <a:r>
              <a:rPr lang="en-US" sz="1800" b="1" dirty="0">
                <a:solidFill>
                  <a:srgbClr val="84BE00"/>
                </a:solidFill>
                <a:effectLst/>
                <a:latin typeface="Calibri" panose="020F0502020204030204" pitchFamily="34" charset="0"/>
                <a:ea typeface="Calibri" panose="020F0502020204030204" pitchFamily="34" charset="0"/>
                <a:cs typeface="Calibri" panose="020F0502020204030204" pitchFamily="34" charset="0"/>
              </a:rPr>
              <a:t>$200,000 in funding plus staff resources to Stockton University for its esports initiative</a:t>
            </a:r>
            <a:r>
              <a:rPr lang="en-US" sz="1800" dirty="0">
                <a:solidFill>
                  <a:srgbClr val="84BE00"/>
                </a:solidFill>
                <a:effectLst/>
                <a:latin typeface="Calibri" panose="020F0502020204030204" pitchFamily="34" charset="0"/>
                <a:ea typeface="Calibri" panose="020F0502020204030204" pitchFamily="34" charset="0"/>
                <a:cs typeface="Calibri" panose="020F0502020204030204" pitchFamily="34" charset="0"/>
              </a:rPr>
              <a:t>. </a:t>
            </a:r>
          </a:p>
          <a:p>
            <a:pPr marL="285750" marR="0" indent="-285750">
              <a:spcBef>
                <a:spcPts val="0"/>
              </a:spcBef>
              <a:spcAft>
                <a:spcPts val="0"/>
              </a:spcAft>
              <a:buClr>
                <a:srgbClr val="84BE00"/>
              </a:buClr>
              <a:buFont typeface="System Font Regular"/>
              <a:buChar char="►"/>
            </a:pPr>
            <a:r>
              <a:rPr lang="en-US" dirty="0">
                <a:solidFill>
                  <a:srgbClr val="00597C"/>
                </a:solidFill>
                <a:latin typeface="Calibri" panose="020F0502020204030204" pitchFamily="34" charset="0"/>
                <a:ea typeface="Calibri" panose="020F0502020204030204" pitchFamily="34" charset="0"/>
                <a:cs typeface="Calibri" panose="020F0502020204030204" pitchFamily="34" charset="0"/>
              </a:rPr>
              <a:t>This includes Stockton’s establishment of an esports Innovation Center in </a:t>
            </a:r>
            <a:r>
              <a:rPr lang="en-US" b="1" dirty="0">
                <a:solidFill>
                  <a:srgbClr val="84BE00"/>
                </a:solidFill>
                <a:latin typeface="Calibri" panose="020F0502020204030204" pitchFamily="34" charset="0"/>
                <a:ea typeface="Calibri" panose="020F0502020204030204" pitchFamily="34" charset="0"/>
                <a:cs typeface="Calibri" panose="020F0502020204030204" pitchFamily="34" charset="0"/>
              </a:rPr>
              <a:t>Atlantic City</a:t>
            </a:r>
            <a:r>
              <a:rPr lang="en-US" dirty="0">
                <a:solidFill>
                  <a:srgbClr val="84BE00"/>
                </a:solidFill>
                <a:latin typeface="Calibri" panose="020F0502020204030204" pitchFamily="34" charset="0"/>
                <a:ea typeface="Calibri" panose="020F0502020204030204" pitchFamily="34" charset="0"/>
                <a:cs typeface="Calibri" panose="020F0502020204030204" pitchFamily="34" charset="0"/>
              </a:rPr>
              <a:t>.</a:t>
            </a:r>
          </a:p>
          <a:p>
            <a:pPr marL="285750" marR="0" indent="-285750">
              <a:spcBef>
                <a:spcPts val="0"/>
              </a:spcBef>
              <a:spcAft>
                <a:spcPts val="0"/>
              </a:spcAft>
              <a:buClr>
                <a:srgbClr val="84BE00"/>
              </a:buClr>
              <a:buFont typeface="System Font Regular"/>
              <a:buChar char="►"/>
            </a:pPr>
            <a:r>
              <a:rPr lang="en-US" sz="1800" dirty="0">
                <a:solidFill>
                  <a:srgbClr val="00597C"/>
                </a:solidFill>
                <a:effectLst/>
                <a:latin typeface="Calibri" panose="020F0502020204030204" pitchFamily="34" charset="0"/>
                <a:ea typeface="Calibri" panose="020F0502020204030204" pitchFamily="34" charset="0"/>
                <a:cs typeface="Calibri" panose="020F0502020204030204" pitchFamily="34" charset="0"/>
              </a:rPr>
              <a:t>The esports Innovation Center was incorporated in September 2021 and will be </a:t>
            </a:r>
            <a:r>
              <a:rPr lang="en-US" sz="1800" b="1" dirty="0">
                <a:solidFill>
                  <a:srgbClr val="84BE00"/>
                </a:solidFill>
                <a:effectLst/>
                <a:latin typeface="Calibri" panose="020F0502020204030204" pitchFamily="34" charset="0"/>
                <a:ea typeface="Calibri" panose="020F0502020204030204" pitchFamily="34" charset="0"/>
                <a:cs typeface="Calibri" panose="020F0502020204030204" pitchFamily="34" charset="0"/>
              </a:rPr>
              <a:t>funded primarily by membership dues</a:t>
            </a:r>
            <a:r>
              <a:rPr lang="en-US" sz="1800" dirty="0">
                <a:solidFill>
                  <a:srgbClr val="84BE00"/>
                </a:solidFill>
                <a:effectLst/>
                <a:latin typeface="Calibri" panose="020F0502020204030204" pitchFamily="34" charset="0"/>
                <a:ea typeface="Calibri" panose="020F0502020204030204" pitchFamily="34" charset="0"/>
                <a:cs typeface="Calibri" panose="020F0502020204030204" pitchFamily="34" charset="0"/>
              </a:rPr>
              <a:t>.</a:t>
            </a:r>
          </a:p>
          <a:p>
            <a:pPr marL="285750" marR="0" indent="-285750">
              <a:spcBef>
                <a:spcPts val="0"/>
              </a:spcBef>
              <a:spcAft>
                <a:spcPts val="0"/>
              </a:spcAft>
              <a:buClr>
                <a:srgbClr val="84BE00"/>
              </a:buClr>
              <a:buFont typeface="System Font Regular"/>
              <a:buChar char="►"/>
            </a:pPr>
            <a:r>
              <a:rPr lang="en-US" sz="1800" dirty="0">
                <a:solidFill>
                  <a:srgbClr val="00597C"/>
                </a:solidFill>
                <a:effectLst/>
                <a:latin typeface="Calibri" panose="020F0502020204030204" pitchFamily="34" charset="0"/>
                <a:ea typeface="Calibri" panose="020F0502020204030204" pitchFamily="34" charset="0"/>
                <a:cs typeface="Calibri" panose="020F0502020204030204" pitchFamily="34" charset="0"/>
              </a:rPr>
              <a:t>The Authority will establish a </a:t>
            </a:r>
            <a:r>
              <a:rPr lang="en-US" sz="1800" b="1" dirty="0">
                <a:solidFill>
                  <a:srgbClr val="84BE00"/>
                </a:solidFill>
                <a:effectLst/>
                <a:latin typeface="Calibri" panose="020F0502020204030204" pitchFamily="34" charset="0"/>
                <a:ea typeface="Calibri" panose="020F0502020204030204" pitchFamily="34" charset="0"/>
                <a:cs typeface="Calibri" panose="020F0502020204030204" pitchFamily="34" charset="0"/>
              </a:rPr>
              <a:t>founding membership</a:t>
            </a:r>
            <a:r>
              <a:rPr lang="en-US" sz="1800" dirty="0">
                <a:solidFill>
                  <a:srgbClr val="00597C"/>
                </a:solidFill>
                <a:effectLst/>
                <a:latin typeface="Calibri" panose="020F0502020204030204" pitchFamily="34" charset="0"/>
                <a:ea typeface="Calibri" panose="020F0502020204030204" pitchFamily="34" charset="0"/>
                <a:cs typeface="Calibri" panose="020F0502020204030204" pitchFamily="34" charset="0"/>
              </a:rPr>
              <a:t> in the Center at </a:t>
            </a:r>
            <a:r>
              <a:rPr lang="en-US" sz="1800" b="1" dirty="0">
                <a:solidFill>
                  <a:srgbClr val="84BE00"/>
                </a:solidFill>
                <a:effectLst/>
                <a:latin typeface="Calibri" panose="020F0502020204030204" pitchFamily="34" charset="0"/>
                <a:ea typeface="Calibri" panose="020F0502020204030204" pitchFamily="34" charset="0"/>
                <a:cs typeface="Calibri" panose="020F0502020204030204" pitchFamily="34" charset="0"/>
              </a:rPr>
              <a:t>$50,000 per year</a:t>
            </a:r>
            <a:r>
              <a:rPr lang="en-US" sz="1800" dirty="0">
                <a:solidFill>
                  <a:srgbClr val="84BE00"/>
                </a:solidFill>
                <a:effectLst/>
                <a:latin typeface="Calibri" panose="020F0502020204030204" pitchFamily="34" charset="0"/>
                <a:ea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C2AA5B4D-593C-483F-B0C7-2C551E45B23E}"/>
              </a:ext>
            </a:extLst>
          </p:cNvPr>
          <p:cNvSpPr txBox="1"/>
          <p:nvPr/>
        </p:nvSpPr>
        <p:spPr>
          <a:xfrm>
            <a:off x="5789362" y="2609897"/>
            <a:ext cx="6085152" cy="3416320"/>
          </a:xfrm>
          <a:prstGeom prst="rect">
            <a:avLst/>
          </a:prstGeom>
          <a:solidFill>
            <a:schemeClr val="bg1"/>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uClr>
                <a:srgbClr val="84BE00"/>
              </a:buClr>
            </a:pPr>
            <a:r>
              <a:rPr lang="en-US" sz="1800" b="1" i="0" u="heavy" strike="noStrike" dirty="0">
                <a:solidFill>
                  <a:srgbClr val="00597C"/>
                </a:solidFill>
                <a:latin typeface="Calibri" panose="020F0502020204030204" pitchFamily="34" charset="0"/>
                <a:ea typeface="STXinwei" panose="020B0503020204020204" pitchFamily="2" charset="-122"/>
                <a:cs typeface="Calibri" panose="020F0502020204030204" pitchFamily="34" charset="0"/>
              </a:rPr>
              <a:t>Sports Wagering and Fintech Workforce Development and Innovation Center </a:t>
            </a:r>
          </a:p>
          <a:p>
            <a:pPr marL="285750" indent="-285750" algn="ctr">
              <a:buClr>
                <a:srgbClr val="84BE00"/>
              </a:buClr>
              <a:buFont typeface="System Font Regular"/>
              <a:buChar char="►"/>
            </a:pPr>
            <a:endParaRPr lang="en-US" b="1" dirty="0">
              <a:solidFill>
                <a:srgbClr val="00597C"/>
              </a:solidFill>
              <a:latin typeface="Calibri" panose="020F0502020204030204" pitchFamily="34" charset="0"/>
              <a:ea typeface="STXinwei" panose="020B0503020204020204" pitchFamily="2" charset="-122"/>
              <a:cs typeface="Calibri" panose="020F0502020204030204" pitchFamily="34" charset="0"/>
            </a:endParaRPr>
          </a:p>
          <a:p>
            <a:pPr marL="285750" indent="-285750">
              <a:buClr>
                <a:srgbClr val="84BE00"/>
              </a:buClr>
              <a:buFont typeface="System Font Regular"/>
              <a:buChar char="►"/>
            </a:pPr>
            <a:r>
              <a:rPr lang="en-US" dirty="0">
                <a:solidFill>
                  <a:srgbClr val="00597C"/>
                </a:solidFill>
                <a:latin typeface="Calibri" panose="020F0502020204030204" pitchFamily="34" charset="0"/>
                <a:ea typeface="STXinwei" panose="020B0503020204020204" pitchFamily="2" charset="-122"/>
                <a:cs typeface="Calibri" panose="020F0502020204030204" pitchFamily="34" charset="0"/>
              </a:rPr>
              <a:t>A MOU in June 2021 committed NJEDA to provide </a:t>
            </a:r>
            <a:r>
              <a:rPr lang="en-US" b="1" dirty="0">
                <a:solidFill>
                  <a:srgbClr val="84BE00"/>
                </a:solidFill>
                <a:latin typeface="Calibri" panose="020F0502020204030204" pitchFamily="34" charset="0"/>
                <a:ea typeface="STXinwei" panose="020B0503020204020204" pitchFamily="2" charset="-122"/>
                <a:cs typeface="Calibri" panose="020F0502020204030204" pitchFamily="34" charset="0"/>
              </a:rPr>
              <a:t>$200,000 in funding plus staff resources to New Jersey City University to support the establishment and initial activities of a Sports Wagering and Fintech Workforce Development and Innovation Center (“the Center”) in Jersey City</a:t>
            </a:r>
            <a:r>
              <a:rPr lang="en-US" dirty="0">
                <a:solidFill>
                  <a:srgbClr val="84BE00"/>
                </a:solidFill>
                <a:latin typeface="Calibri" panose="020F0502020204030204" pitchFamily="34" charset="0"/>
                <a:ea typeface="STXinwei" panose="020B0503020204020204" pitchFamily="2" charset="-122"/>
                <a:cs typeface="Calibri" panose="020F0502020204030204" pitchFamily="34" charset="0"/>
              </a:rPr>
              <a:t>.</a:t>
            </a:r>
          </a:p>
          <a:p>
            <a:pPr marL="285750" indent="-285750">
              <a:buClr>
                <a:srgbClr val="84BE00"/>
              </a:buClr>
              <a:buFont typeface="System Font Regular"/>
              <a:buChar char="►"/>
            </a:pPr>
            <a:r>
              <a:rPr lang="en-US" dirty="0">
                <a:solidFill>
                  <a:srgbClr val="00597C"/>
                </a:solidFill>
                <a:latin typeface="Calibri" panose="020F0502020204030204" pitchFamily="34" charset="0"/>
                <a:ea typeface="STXinwei" panose="020B0503020204020204" pitchFamily="2" charset="-122"/>
                <a:cs typeface="Calibri" panose="020F0502020204030204" pitchFamily="34" charset="0"/>
              </a:rPr>
              <a:t>The Center will be </a:t>
            </a:r>
            <a:r>
              <a:rPr lang="en-US" b="1" dirty="0">
                <a:solidFill>
                  <a:srgbClr val="84BE00"/>
                </a:solidFill>
                <a:latin typeface="Calibri" panose="020F0502020204030204" pitchFamily="34" charset="0"/>
                <a:ea typeface="STXinwei" panose="020B0503020204020204" pitchFamily="2" charset="-122"/>
                <a:cs typeface="Calibri" panose="020F0502020204030204" pitchFamily="34" charset="0"/>
              </a:rPr>
              <a:t>funded primarily by membership dues</a:t>
            </a:r>
            <a:r>
              <a:rPr lang="en-US" dirty="0">
                <a:solidFill>
                  <a:srgbClr val="84BE00"/>
                </a:solidFill>
                <a:latin typeface="Calibri" panose="020F0502020204030204" pitchFamily="34" charset="0"/>
                <a:ea typeface="STXinwei" panose="020B0503020204020204" pitchFamily="2" charset="-122"/>
                <a:cs typeface="Calibri" panose="020F0502020204030204" pitchFamily="34" charset="0"/>
              </a:rPr>
              <a:t>.</a:t>
            </a:r>
          </a:p>
          <a:p>
            <a:pPr marL="285750" marR="0" indent="-285750">
              <a:spcBef>
                <a:spcPts val="0"/>
              </a:spcBef>
              <a:spcAft>
                <a:spcPts val="0"/>
              </a:spcAft>
              <a:buClr>
                <a:srgbClr val="84BE00"/>
              </a:buClr>
              <a:buFont typeface="System Font Regular"/>
              <a:buChar char="►"/>
            </a:pPr>
            <a:r>
              <a:rPr lang="en-US" sz="1800" dirty="0">
                <a:solidFill>
                  <a:srgbClr val="00597C"/>
                </a:solidFill>
                <a:effectLst/>
                <a:latin typeface="Calibri" panose="020F0502020204030204" pitchFamily="34" charset="0"/>
                <a:ea typeface="Calibri" panose="020F0502020204030204" pitchFamily="34" charset="0"/>
                <a:cs typeface="Calibri" panose="020F0502020204030204" pitchFamily="34" charset="0"/>
              </a:rPr>
              <a:t>The Authority will establish a </a:t>
            </a:r>
            <a:r>
              <a:rPr lang="en-US" sz="1800" b="1" dirty="0">
                <a:solidFill>
                  <a:srgbClr val="84BE00"/>
                </a:solidFill>
                <a:effectLst/>
                <a:latin typeface="Calibri" panose="020F0502020204030204" pitchFamily="34" charset="0"/>
                <a:ea typeface="Calibri" panose="020F0502020204030204" pitchFamily="34" charset="0"/>
                <a:cs typeface="Calibri" panose="020F0502020204030204" pitchFamily="34" charset="0"/>
              </a:rPr>
              <a:t>founding membership</a:t>
            </a:r>
            <a:r>
              <a:rPr lang="en-US" sz="1800" dirty="0">
                <a:solidFill>
                  <a:srgbClr val="84BE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00597C"/>
                </a:solidFill>
                <a:effectLst/>
                <a:latin typeface="Calibri" panose="020F0502020204030204" pitchFamily="34" charset="0"/>
                <a:ea typeface="Calibri" panose="020F0502020204030204" pitchFamily="34" charset="0"/>
                <a:cs typeface="Calibri" panose="020F0502020204030204" pitchFamily="34" charset="0"/>
              </a:rPr>
              <a:t>in the Center at </a:t>
            </a:r>
            <a:r>
              <a:rPr lang="en-US" sz="1800" b="1" dirty="0">
                <a:solidFill>
                  <a:srgbClr val="84BE00"/>
                </a:solidFill>
                <a:effectLst/>
                <a:latin typeface="Calibri" panose="020F0502020204030204" pitchFamily="34" charset="0"/>
                <a:ea typeface="Calibri" panose="020F0502020204030204" pitchFamily="34" charset="0"/>
                <a:cs typeface="Calibri" panose="020F0502020204030204" pitchFamily="34" charset="0"/>
              </a:rPr>
              <a:t>$50,000 per year</a:t>
            </a:r>
            <a:r>
              <a:rPr lang="en-US" sz="1800" dirty="0">
                <a:solidFill>
                  <a:srgbClr val="84BE00"/>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67588" name="Picture 4" descr="Home | New Jersey City University">
            <a:extLst>
              <a:ext uri="{FF2B5EF4-FFF2-40B4-BE49-F238E27FC236}">
                <a16:creationId xmlns:a16="http://schemas.microsoft.com/office/drawing/2014/main" id="{50321FAC-D8D2-49E4-9789-E2776D355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692" y="1309127"/>
            <a:ext cx="2982111" cy="10198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F84AFC55-DEDA-11B8-A09B-82A992C2C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385" y="5872971"/>
            <a:ext cx="1443256" cy="968278"/>
          </a:xfrm>
          <a:prstGeom prst="rect">
            <a:avLst/>
          </a:prstGeom>
        </p:spPr>
      </p:pic>
      <p:pic>
        <p:nvPicPr>
          <p:cNvPr id="5" name="Picture 4">
            <a:extLst>
              <a:ext uri="{FF2B5EF4-FFF2-40B4-BE49-F238E27FC236}">
                <a16:creationId xmlns:a16="http://schemas.microsoft.com/office/drawing/2014/main" id="{3E10F1C7-AE5A-62CE-DDC2-77012C893F28}"/>
              </a:ext>
            </a:extLst>
          </p:cNvPr>
          <p:cNvPicPr>
            <a:picLocks noChangeAspect="1"/>
          </p:cNvPicPr>
          <p:nvPr/>
        </p:nvPicPr>
        <p:blipFill>
          <a:blip r:embed="rId5"/>
          <a:stretch>
            <a:fillRect/>
          </a:stretch>
        </p:blipFill>
        <p:spPr>
          <a:xfrm>
            <a:off x="2089289" y="1100373"/>
            <a:ext cx="1069025" cy="1222066"/>
          </a:xfrm>
          <a:prstGeom prst="rect">
            <a:avLst/>
          </a:prstGeom>
        </p:spPr>
      </p:pic>
      <p:sp>
        <p:nvSpPr>
          <p:cNvPr id="7" name="TextBox 6">
            <a:extLst>
              <a:ext uri="{FF2B5EF4-FFF2-40B4-BE49-F238E27FC236}">
                <a16:creationId xmlns:a16="http://schemas.microsoft.com/office/drawing/2014/main" id="{1B87E867-9FF5-F403-3A14-847646EB6443}"/>
              </a:ext>
            </a:extLst>
          </p:cNvPr>
          <p:cNvSpPr txBox="1"/>
          <p:nvPr/>
        </p:nvSpPr>
        <p:spPr>
          <a:xfrm>
            <a:off x="1015999" y="3468076"/>
            <a:ext cx="2743199" cy="457200"/>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285750" indent="-285750" algn="l">
              <a:buFont typeface="Arial" panose="020B0604020202020204" pitchFamily="34" charset="0"/>
              <a:buChar char="•"/>
            </a:pPr>
            <a:endParaRPr lang="en-US">
              <a:latin typeface="Calibri" panose="020F0502020204030204" pitchFamily="34" charset="0"/>
              <a:ea typeface="+mn-lt"/>
              <a:cs typeface="Calibri" panose="020F0502020204030204" pitchFamily="34" charset="0"/>
            </a:endParaRPr>
          </a:p>
        </p:txBody>
      </p:sp>
    </p:spTree>
    <p:extLst>
      <p:ext uri="{BB962C8B-B14F-4D97-AF65-F5344CB8AC3E}">
        <p14:creationId xmlns:p14="http://schemas.microsoft.com/office/powerpoint/2010/main" val="2739340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AE616D-3308-4F55-9353-F08A5B525F24}"/>
              </a:ext>
            </a:extLst>
          </p:cNvPr>
          <p:cNvPicPr>
            <a:picLocks noChangeAspect="1"/>
          </p:cNvPicPr>
          <p:nvPr/>
        </p:nvPicPr>
        <p:blipFill rotWithShape="1">
          <a:blip r:embed="rId3">
            <a:extLst>
              <a:ext uri="{28A0092B-C50C-407E-A947-70E740481C1C}">
                <a14:useLocalDpi xmlns:a14="http://schemas.microsoft.com/office/drawing/2010/main" val="0"/>
              </a:ext>
            </a:extLst>
          </a:blip>
          <a:srcRect t="6838" r="6838"/>
          <a:stretch/>
        </p:blipFill>
        <p:spPr>
          <a:xfrm>
            <a:off x="-460919" y="-289639"/>
            <a:ext cx="12571115" cy="7071252"/>
          </a:xfrm>
          <a:prstGeom prst="rect">
            <a:avLst/>
          </a:prstGeom>
        </p:spPr>
      </p:pic>
      <p:sp>
        <p:nvSpPr>
          <p:cNvPr id="2" name="Title 1">
            <a:extLst>
              <a:ext uri="{FF2B5EF4-FFF2-40B4-BE49-F238E27FC236}">
                <a16:creationId xmlns:a16="http://schemas.microsoft.com/office/drawing/2014/main" id="{1ECA024B-E96C-AD34-78A1-C98A15DA0408}"/>
              </a:ext>
            </a:extLst>
          </p:cNvPr>
          <p:cNvSpPr>
            <a:spLocks noGrp="1"/>
          </p:cNvSpPr>
          <p:nvPr>
            <p:ph type="title"/>
          </p:nvPr>
        </p:nvSpPr>
        <p:spPr>
          <a:xfrm>
            <a:off x="149030" y="329440"/>
            <a:ext cx="11725484" cy="492443"/>
          </a:xfrm>
        </p:spPr>
        <p:txBody>
          <a:bodyPr/>
          <a:lstStyle/>
          <a:p>
            <a:r>
              <a:rPr lang="en-US" sz="3200" dirty="0">
                <a:solidFill>
                  <a:schemeClr val="bg1"/>
                </a:solidFill>
                <a:latin typeface="Calibri"/>
                <a:cs typeface="Calibri"/>
              </a:rPr>
              <a:t>Background</a:t>
            </a:r>
            <a:endParaRPr lang="en-US" sz="3200" dirty="0">
              <a:solidFill>
                <a:schemeClr val="bg1"/>
              </a:solidFill>
            </a:endParaRPr>
          </a:p>
        </p:txBody>
      </p:sp>
      <p:sp>
        <p:nvSpPr>
          <p:cNvPr id="3" name="TextBox 2">
            <a:extLst>
              <a:ext uri="{FF2B5EF4-FFF2-40B4-BE49-F238E27FC236}">
                <a16:creationId xmlns:a16="http://schemas.microsoft.com/office/drawing/2014/main" id="{C68CC554-017D-BF76-51A5-1E2B5C626BE1}"/>
              </a:ext>
            </a:extLst>
          </p:cNvPr>
          <p:cNvSpPr txBox="1"/>
          <p:nvPr/>
        </p:nvSpPr>
        <p:spPr>
          <a:xfrm>
            <a:off x="1018311" y="1166842"/>
            <a:ext cx="1019412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Calibri"/>
                <a:ea typeface="+mn-lt"/>
                <a:cs typeface="Calibri"/>
              </a:rPr>
              <a:t>On January 7, 2021, Governor Murphy signed the New Jersey Economic Recovery Act of 2020 (ERA) into law. The ERA included amendments to the Authority's Economic Recovery Fund (ERF) to provide equity in innovation centers, research centers, incubators, accelerators, and other similar innovation-oriented entities.    </a:t>
            </a:r>
            <a:endParaRPr lang="en-US" sz="2400">
              <a:solidFill>
                <a:schemeClr val="bg1"/>
              </a:solidFill>
              <a:latin typeface="Calibri"/>
              <a:ea typeface="+mn-lt"/>
              <a:cs typeface="Calibri"/>
            </a:endParaRPr>
          </a:p>
          <a:p>
            <a:endParaRPr lang="en-US" sz="2400">
              <a:solidFill>
                <a:schemeClr val="bg1"/>
              </a:solidFill>
              <a:latin typeface="Calibri"/>
              <a:ea typeface="+mn-lt"/>
              <a:cs typeface="Calibri"/>
            </a:endParaRPr>
          </a:p>
          <a:p>
            <a:r>
              <a:rPr lang="en-US" sz="2400" dirty="0">
                <a:solidFill>
                  <a:schemeClr val="bg1"/>
                </a:solidFill>
                <a:latin typeface="Calibri"/>
                <a:ea typeface="+mn-lt"/>
                <a:cs typeface="Calibri"/>
              </a:rPr>
              <a:t>The Governor's 2024 budget allocated an additional $20 Million for Strategic Innovation Centers bringing the total funding to $145 Million. The aim of funding strategic innovation centers is to accelerate economic recovery and drive the long-term growth of the State’s innovation economy with a focus on supporting increased diversity &amp; inclusion within the state's entrepreneurial economy.</a:t>
            </a:r>
          </a:p>
        </p:txBody>
      </p:sp>
      <p:sp>
        <p:nvSpPr>
          <p:cNvPr id="5" name="Isosceles Triangle 25">
            <a:extLst>
              <a:ext uri="{FF2B5EF4-FFF2-40B4-BE49-F238E27FC236}">
                <a16:creationId xmlns:a16="http://schemas.microsoft.com/office/drawing/2014/main" id="{E173AEDC-7467-430D-8778-98A9FB15101F}"/>
              </a:ext>
            </a:extLst>
          </p:cNvPr>
          <p:cNvSpPr/>
          <p:nvPr/>
        </p:nvSpPr>
        <p:spPr>
          <a:xfrm>
            <a:off x="-21772" y="5528202"/>
            <a:ext cx="8119872" cy="1371600"/>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Isosceles Triangle 25">
            <a:extLst>
              <a:ext uri="{FF2B5EF4-FFF2-40B4-BE49-F238E27FC236}">
                <a16:creationId xmlns:a16="http://schemas.microsoft.com/office/drawing/2014/main" id="{6B84B0AA-4D9C-4F37-B6DA-29A25F03C398}"/>
              </a:ext>
            </a:extLst>
          </p:cNvPr>
          <p:cNvSpPr/>
          <p:nvPr/>
        </p:nvSpPr>
        <p:spPr>
          <a:xfrm rot="10800000">
            <a:off x="4093900" y="-23909"/>
            <a:ext cx="8119872" cy="1371600"/>
          </a:xfrm>
          <a:custGeom>
            <a:avLst/>
            <a:gdLst>
              <a:gd name="connsiteX0" fmla="*/ 0 w 5449824"/>
              <a:gd name="connsiteY0" fmla="*/ 4133088 h 4133088"/>
              <a:gd name="connsiteX1" fmla="*/ 2724912 w 5449824"/>
              <a:gd name="connsiteY1" fmla="*/ 0 h 4133088"/>
              <a:gd name="connsiteX2" fmla="*/ 5449824 w 5449824"/>
              <a:gd name="connsiteY2" fmla="*/ 4133088 h 4133088"/>
              <a:gd name="connsiteX3" fmla="*/ 0 w 5449824"/>
              <a:gd name="connsiteY3" fmla="*/ 4133088 h 4133088"/>
              <a:gd name="connsiteX0" fmla="*/ 0 w 5449824"/>
              <a:gd name="connsiteY0" fmla="*/ 2761488 h 2761488"/>
              <a:gd name="connsiteX1" fmla="*/ 0 w 5449824"/>
              <a:gd name="connsiteY1" fmla="*/ 0 h 2761488"/>
              <a:gd name="connsiteX2" fmla="*/ 5449824 w 5449824"/>
              <a:gd name="connsiteY2" fmla="*/ 2761488 h 2761488"/>
              <a:gd name="connsiteX3" fmla="*/ 0 w 5449824"/>
              <a:gd name="connsiteY3" fmla="*/ 2761488 h 2761488"/>
              <a:gd name="connsiteX0" fmla="*/ 0 w 8119872"/>
              <a:gd name="connsiteY0" fmla="*/ 2761488 h 2770632"/>
              <a:gd name="connsiteX1" fmla="*/ 0 w 8119872"/>
              <a:gd name="connsiteY1" fmla="*/ 0 h 2770632"/>
              <a:gd name="connsiteX2" fmla="*/ 8119872 w 8119872"/>
              <a:gd name="connsiteY2" fmla="*/ 2770632 h 2770632"/>
              <a:gd name="connsiteX3" fmla="*/ 0 w 8119872"/>
              <a:gd name="connsiteY3" fmla="*/ 2761488 h 2770632"/>
              <a:gd name="connsiteX0" fmla="*/ 0 w 8119872"/>
              <a:gd name="connsiteY0" fmla="*/ 1362456 h 1371600"/>
              <a:gd name="connsiteX1" fmla="*/ 0 w 8119872"/>
              <a:gd name="connsiteY1" fmla="*/ 0 h 1371600"/>
              <a:gd name="connsiteX2" fmla="*/ 8119872 w 8119872"/>
              <a:gd name="connsiteY2" fmla="*/ 1371600 h 1371600"/>
              <a:gd name="connsiteX3" fmla="*/ 0 w 8119872"/>
              <a:gd name="connsiteY3" fmla="*/ 1362456 h 1371600"/>
            </a:gdLst>
            <a:ahLst/>
            <a:cxnLst>
              <a:cxn ang="0">
                <a:pos x="connsiteX0" y="connsiteY0"/>
              </a:cxn>
              <a:cxn ang="0">
                <a:pos x="connsiteX1" y="connsiteY1"/>
              </a:cxn>
              <a:cxn ang="0">
                <a:pos x="connsiteX2" y="connsiteY2"/>
              </a:cxn>
              <a:cxn ang="0">
                <a:pos x="connsiteX3" y="connsiteY3"/>
              </a:cxn>
            </a:cxnLst>
            <a:rect l="l" t="t" r="r" b="b"/>
            <a:pathLst>
              <a:path w="8119872" h="1371600">
                <a:moveTo>
                  <a:pt x="0" y="1362456"/>
                </a:moveTo>
                <a:lnTo>
                  <a:pt x="0" y="0"/>
                </a:lnTo>
                <a:lnTo>
                  <a:pt x="8119872" y="1371600"/>
                </a:lnTo>
                <a:lnTo>
                  <a:pt x="0" y="1362456"/>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0172B47-F638-43F0-8409-0469CBD51CA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0668542" y="6019992"/>
            <a:ext cx="1441654" cy="550974"/>
          </a:xfrm>
          <a:prstGeom prst="rect">
            <a:avLst/>
          </a:prstGeom>
        </p:spPr>
      </p:pic>
      <p:sp>
        <p:nvSpPr>
          <p:cNvPr id="11" name="Slide Number">
            <a:extLst>
              <a:ext uri="{FF2B5EF4-FFF2-40B4-BE49-F238E27FC236}">
                <a16:creationId xmlns:a16="http://schemas.microsoft.com/office/drawing/2014/main" id="{B04C1C60-5DB7-4619-9A3E-9D55E6F2A6E4}"/>
              </a:ext>
            </a:extLst>
          </p:cNvPr>
          <p:cNvSpPr txBox="1">
            <a:spLocks/>
          </p:cNvSpPr>
          <p:nvPr/>
        </p:nvSpPr>
        <p:spPr bwMode="gray">
          <a:xfrm>
            <a:off x="11921597" y="6570966"/>
            <a:ext cx="58880" cy="128097"/>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r" defTabSz="932962" rtl="0" eaLnBrk="1" fontAlgn="base" latinLnBrk="0" hangingPunct="1">
              <a:lnSpc>
                <a:spcPct val="100000"/>
              </a:lnSpc>
              <a:spcBef>
                <a:spcPct val="0"/>
              </a:spcBef>
              <a:spcAft>
                <a:spcPct val="0"/>
              </a:spcAft>
              <a:buClrTx/>
              <a:buSzTx/>
              <a:buFontTx/>
              <a:buNone/>
              <a:tabLst/>
              <a:defRPr/>
            </a:pPr>
            <a:fld id="{42C328C1-A84F-4A39-A664-DBA00541A8C6}" type="slidenum">
              <a:rPr kumimoji="0" lang="en-US" sz="816" b="0" i="0" u="none" strike="noStrike" kern="1200" cap="none" spc="0" normalizeH="0" baseline="0" noProof="0">
                <a:ln>
                  <a:noFill/>
                </a:ln>
                <a:solidFill>
                  <a:srgbClr val="FFFFFF"/>
                </a:solidFill>
                <a:effectLst/>
                <a:uLnTx/>
                <a:uFillTx/>
                <a:latin typeface="Arial"/>
                <a:ea typeface="+mn-ea"/>
                <a:cs typeface="+mn-cs"/>
              </a:rPr>
              <a:pPr marL="0" marR="0" lvl="0" indent="0" algn="r" defTabSz="932962" rtl="0" eaLnBrk="1" fontAlgn="base" latinLnBrk="0" hangingPunct="1">
                <a:lnSpc>
                  <a:spcPct val="100000"/>
                </a:lnSpc>
                <a:spcBef>
                  <a:spcPct val="0"/>
                </a:spcBef>
                <a:spcAft>
                  <a:spcPct val="0"/>
                </a:spcAft>
                <a:buClrTx/>
                <a:buSzTx/>
                <a:buFontTx/>
                <a:buNone/>
                <a:tabLst/>
                <a:defRPr/>
              </a:pPr>
              <a:t>2</a:t>
            </a:fld>
            <a:endParaRPr kumimoji="0" lang="en-US" sz="816"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87531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4DFD4A63-E432-475D-A7D1-1D313EF75777}"/>
              </a:ext>
            </a:extLst>
          </p:cNvPr>
          <p:cNvSpPr/>
          <p:nvPr/>
        </p:nvSpPr>
        <p:spPr>
          <a:xfrm>
            <a:off x="335762" y="1199923"/>
            <a:ext cx="731520" cy="731520"/>
          </a:xfrm>
          <a:prstGeom prst="ellipse">
            <a:avLst/>
          </a:prstGeom>
          <a:solidFill>
            <a:srgbClr val="FFFFFF"/>
          </a:solidFill>
          <a:ln w="38100" cap="flat" cmpd="sng" algn="ctr">
            <a:solidFill>
              <a:srgbClr val="00597C"/>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8A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6439590-8428-4F92-8039-3C1BDEC12455}"/>
              </a:ext>
            </a:extLst>
          </p:cNvPr>
          <p:cNvSpPr/>
          <p:nvPr/>
        </p:nvSpPr>
        <p:spPr>
          <a:xfrm>
            <a:off x="1841977" y="3653582"/>
            <a:ext cx="731520" cy="731520"/>
          </a:xfrm>
          <a:prstGeom prst="ellipse">
            <a:avLst/>
          </a:prstGeom>
          <a:solidFill>
            <a:schemeClr val="bg1"/>
          </a:solidFill>
          <a:ln w="38100" cap="flat" cmpd="sng" algn="ctr">
            <a:solidFill>
              <a:srgbClr val="00597C"/>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8A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1E2EB2-E7CA-478C-FE7E-B7E5F753C35D}"/>
              </a:ext>
            </a:extLst>
          </p:cNvPr>
          <p:cNvSpPr>
            <a:spLocks noGrp="1"/>
          </p:cNvSpPr>
          <p:nvPr>
            <p:ph type="title"/>
          </p:nvPr>
        </p:nvSpPr>
        <p:spPr>
          <a:xfrm>
            <a:off x="149030" y="329440"/>
            <a:ext cx="11725484" cy="369332"/>
          </a:xfrm>
        </p:spPr>
        <p:txBody>
          <a:bodyPr/>
          <a:lstStyle/>
          <a:p>
            <a:r>
              <a:rPr lang="en-US" sz="2400" dirty="0">
                <a:solidFill>
                  <a:srgbClr val="00597C"/>
                </a:solidFill>
                <a:latin typeface="Calibri"/>
                <a:cs typeface="Calibri"/>
              </a:rPr>
              <a:t>Overview: Strategic Innovation Centers (SIC) </a:t>
            </a:r>
            <a:endParaRPr lang="en-US" sz="2400" dirty="0">
              <a:solidFill>
                <a:srgbClr val="00597C"/>
              </a:solidFill>
            </a:endParaRPr>
          </a:p>
        </p:txBody>
      </p:sp>
      <p:sp>
        <p:nvSpPr>
          <p:cNvPr id="3" name="TextBox 2">
            <a:extLst>
              <a:ext uri="{FF2B5EF4-FFF2-40B4-BE49-F238E27FC236}">
                <a16:creationId xmlns:a16="http://schemas.microsoft.com/office/drawing/2014/main" id="{95EDBBA9-DAB8-EC40-9249-656634FDE797}"/>
              </a:ext>
            </a:extLst>
          </p:cNvPr>
          <p:cNvSpPr txBox="1"/>
          <p:nvPr/>
        </p:nvSpPr>
        <p:spPr>
          <a:xfrm>
            <a:off x="1390099" y="1588637"/>
            <a:ext cx="94695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ea typeface="+mn-lt"/>
                <a:cs typeface="Calibri"/>
              </a:rPr>
              <a:t>Strategic Innovation Centers are facilities that either directly support </a:t>
            </a:r>
            <a:r>
              <a:rPr lang="en-US" b="1" dirty="0">
                <a:solidFill>
                  <a:srgbClr val="84BE00"/>
                </a:solidFill>
                <a:latin typeface="Calibri"/>
                <a:ea typeface="+mn-lt"/>
                <a:cs typeface="Calibri"/>
              </a:rPr>
              <a:t>research and development (R&amp;D), innovation, or entrepreneurship</a:t>
            </a:r>
            <a:r>
              <a:rPr lang="en-US" dirty="0">
                <a:solidFill>
                  <a:schemeClr val="tx2"/>
                </a:solidFill>
                <a:latin typeface="Calibri"/>
                <a:ea typeface="+mn-lt"/>
                <a:cs typeface="Calibri"/>
              </a:rPr>
              <a:t> </a:t>
            </a:r>
            <a:r>
              <a:rPr lang="en-US" dirty="0">
                <a:latin typeface="Calibri"/>
                <a:ea typeface="+mn-lt"/>
                <a:cs typeface="Calibri"/>
              </a:rPr>
              <a:t>or are aimed at solving specific problems in new and innovative ways through a combination of services such as mentorship, networking opportunities, hands-on training, business support services, education opportunities, and/or access to testing, fabrication, or manufacturing facilities and equipment. </a:t>
            </a:r>
            <a:r>
              <a:rPr lang="en-US" dirty="0">
                <a:latin typeface="Calibri" panose="020F0502020204030204" pitchFamily="34" charset="0"/>
                <a:ea typeface="+mn-lt"/>
                <a:cs typeface="Times New Roman" panose="02020603050405020304" pitchFamily="18" charset="0"/>
              </a:rPr>
              <a:t>NJEDA f</a:t>
            </a:r>
            <a:r>
              <a:rPr lang="en-US" sz="1800" dirty="0">
                <a:effectLst/>
                <a:latin typeface="Calibri" panose="020F0502020204030204" pitchFamily="34" charset="0"/>
                <a:ea typeface="Calibri" panose="020F0502020204030204" pitchFamily="34" charset="0"/>
                <a:cs typeface="Times New Roman" panose="02020603050405020304" pitchFamily="18" charset="0"/>
              </a:rPr>
              <a:t>unding will not exceed $25 million per SIC.</a:t>
            </a:r>
            <a:endParaRPr lang="en-US" dirty="0">
              <a:latin typeface="Calibri"/>
              <a:cs typeface="Calibri"/>
            </a:endParaRPr>
          </a:p>
          <a:p>
            <a:pPr algn="l"/>
            <a:endParaRPr lang="en-US" dirty="0">
              <a:cs typeface="Arial"/>
            </a:endParaRPr>
          </a:p>
        </p:txBody>
      </p:sp>
      <p:sp>
        <p:nvSpPr>
          <p:cNvPr id="4" name="TextBox 3">
            <a:extLst>
              <a:ext uri="{FF2B5EF4-FFF2-40B4-BE49-F238E27FC236}">
                <a16:creationId xmlns:a16="http://schemas.microsoft.com/office/drawing/2014/main" id="{5DEAF91D-B47C-4EB9-822C-6E1B5FEB559D}"/>
              </a:ext>
            </a:extLst>
          </p:cNvPr>
          <p:cNvSpPr txBox="1"/>
          <p:nvPr/>
        </p:nvSpPr>
        <p:spPr>
          <a:xfrm>
            <a:off x="2716770" y="4177382"/>
            <a:ext cx="8543331" cy="1264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7000"/>
              </a:lnSpc>
            </a:pPr>
            <a:r>
              <a:rPr lang="en-US" sz="1800" dirty="0">
                <a:effectLst/>
                <a:latin typeface="Calibri"/>
                <a:ea typeface="Calibri" panose="020F0502020204030204" pitchFamily="34" charset="0"/>
                <a:cs typeface="Times New Roman"/>
              </a:rPr>
              <a:t>Strategic Innovation Centers can be accelerators, incubators, research centers, innovative service delivery centers, or</a:t>
            </a:r>
            <a:r>
              <a:rPr lang="en-US" sz="1800" dirty="0">
                <a:solidFill>
                  <a:srgbClr val="0070C0"/>
                </a:solidFill>
                <a:effectLst/>
                <a:latin typeface="Calibri"/>
                <a:ea typeface="Calibri" panose="020F0502020204030204" pitchFamily="34" charset="0"/>
                <a:cs typeface="Times New Roman"/>
              </a:rPr>
              <a:t> </a:t>
            </a:r>
            <a:r>
              <a:rPr lang="en-US" sz="1800" b="1" dirty="0">
                <a:solidFill>
                  <a:srgbClr val="84BE00"/>
                </a:solidFill>
                <a:effectLst/>
                <a:latin typeface="Calibri"/>
                <a:ea typeface="Calibri" panose="020F0502020204030204" pitchFamily="34" charset="0"/>
                <a:cs typeface="Times New Roman"/>
              </a:rPr>
              <a:t>multi-tenant innovation clusters</a:t>
            </a:r>
            <a:r>
              <a:rPr lang="en-US" sz="1800" dirty="0">
                <a:effectLst/>
                <a:latin typeface="Calibri"/>
                <a:ea typeface="Calibri" panose="020F0502020204030204" pitchFamily="34" charset="0"/>
                <a:cs typeface="Times New Roman"/>
              </a:rPr>
              <a:t>. The common purpose is to create a </a:t>
            </a:r>
            <a:r>
              <a:rPr lang="en-US" sz="1800" b="1" dirty="0">
                <a:solidFill>
                  <a:srgbClr val="84BE00"/>
                </a:solidFill>
                <a:effectLst/>
                <a:latin typeface="Calibri"/>
                <a:ea typeface="Calibri" panose="020F0502020204030204" pitchFamily="34" charset="0"/>
                <a:cs typeface="Times New Roman"/>
              </a:rPr>
              <a:t>physical location</a:t>
            </a:r>
            <a:r>
              <a:rPr lang="en-US" sz="1800" dirty="0">
                <a:solidFill>
                  <a:srgbClr val="84BE00"/>
                </a:solidFill>
                <a:effectLst/>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that builds a community of entrepreneurs and innovators collaborating on a shared goal.</a:t>
            </a:r>
            <a:r>
              <a:rPr lang="en-US" dirty="0">
                <a:latin typeface="Calibri"/>
                <a:ea typeface="Calibri" panose="020F0502020204030204" pitchFamily="34" charset="0"/>
                <a:cs typeface="Times New Roman"/>
              </a:rPr>
              <a:t> </a:t>
            </a:r>
            <a:endParaRPr lang="en-US" dirty="0">
              <a:latin typeface="Calibri" panose="020F0502020204030204" pitchFamily="34" charset="0"/>
              <a:ea typeface="+mn-lt"/>
              <a:cs typeface="Calibri" panose="020F0502020204030204" pitchFamily="34" charset="0"/>
            </a:endParaRPr>
          </a:p>
        </p:txBody>
      </p:sp>
      <p:sp>
        <p:nvSpPr>
          <p:cNvPr id="6" name="TextBox 5">
            <a:extLst>
              <a:ext uri="{FF2B5EF4-FFF2-40B4-BE49-F238E27FC236}">
                <a16:creationId xmlns:a16="http://schemas.microsoft.com/office/drawing/2014/main" id="{4A87790E-D03B-4DE0-97BF-F0F93040C910}"/>
              </a:ext>
            </a:extLst>
          </p:cNvPr>
          <p:cNvSpPr txBox="1"/>
          <p:nvPr/>
        </p:nvSpPr>
        <p:spPr>
          <a:xfrm>
            <a:off x="1332372" y="1077391"/>
            <a:ext cx="62529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597C"/>
                </a:solidFill>
                <a:latin typeface="Calibri"/>
                <a:ea typeface="+mn-lt"/>
                <a:cs typeface="Calibri"/>
              </a:rPr>
              <a:t>What is a Strategic Innovation Center (SIC)?</a:t>
            </a:r>
          </a:p>
        </p:txBody>
      </p:sp>
      <p:sp>
        <p:nvSpPr>
          <p:cNvPr id="8" name="TextBox 7">
            <a:extLst>
              <a:ext uri="{FF2B5EF4-FFF2-40B4-BE49-F238E27FC236}">
                <a16:creationId xmlns:a16="http://schemas.microsoft.com/office/drawing/2014/main" id="{CC16704F-31C3-4E8D-AE6E-919B28015444}"/>
              </a:ext>
            </a:extLst>
          </p:cNvPr>
          <p:cNvSpPr txBox="1"/>
          <p:nvPr/>
        </p:nvSpPr>
        <p:spPr>
          <a:xfrm>
            <a:off x="2705225" y="3599203"/>
            <a:ext cx="48727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rgbClr val="00597C"/>
                </a:solidFill>
                <a:latin typeface="Calibri"/>
                <a:ea typeface="+mn-lt"/>
                <a:cs typeface="Calibri"/>
              </a:rPr>
              <a:t>What do these centers look like?</a:t>
            </a:r>
          </a:p>
        </p:txBody>
      </p:sp>
      <p:pic>
        <p:nvPicPr>
          <p:cNvPr id="11" name="Graphic 10" descr="Microscope outline">
            <a:extLst>
              <a:ext uri="{FF2B5EF4-FFF2-40B4-BE49-F238E27FC236}">
                <a16:creationId xmlns:a16="http://schemas.microsoft.com/office/drawing/2014/main" id="{E7A0A430-A7EE-4DEA-8CBC-5E8336B2EC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97896" y="1262057"/>
            <a:ext cx="607252" cy="607252"/>
          </a:xfrm>
          <a:prstGeom prst="rect">
            <a:avLst/>
          </a:prstGeom>
        </p:spPr>
      </p:pic>
      <p:pic>
        <p:nvPicPr>
          <p:cNvPr id="14" name="Graphic 13" descr="Lightbulb and gear outline">
            <a:extLst>
              <a:ext uri="{FF2B5EF4-FFF2-40B4-BE49-F238E27FC236}">
                <a16:creationId xmlns:a16="http://schemas.microsoft.com/office/drawing/2014/main" id="{F5ACDA81-0C20-4C59-9539-7AE6D02054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888092" y="3699697"/>
            <a:ext cx="639289" cy="639289"/>
          </a:xfrm>
          <a:prstGeom prst="rect">
            <a:avLst/>
          </a:prstGeom>
        </p:spPr>
      </p:pic>
      <p:pic>
        <p:nvPicPr>
          <p:cNvPr id="7" name="Picture 6" descr="Logo, company name&#10;&#10;Description automatically generated">
            <a:extLst>
              <a:ext uri="{FF2B5EF4-FFF2-40B4-BE49-F238E27FC236}">
                <a16:creationId xmlns:a16="http://schemas.microsoft.com/office/drawing/2014/main" id="{9CE27AA6-1B67-B4BE-0C25-5F442AD609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1385" y="5872971"/>
            <a:ext cx="1443256" cy="968278"/>
          </a:xfrm>
          <a:prstGeom prst="rect">
            <a:avLst/>
          </a:prstGeom>
        </p:spPr>
      </p:pic>
    </p:spTree>
    <p:extLst>
      <p:ext uri="{BB962C8B-B14F-4D97-AF65-F5344CB8AC3E}">
        <p14:creationId xmlns:p14="http://schemas.microsoft.com/office/powerpoint/2010/main" val="1605359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3E81389-B9A3-DCB5-7635-DEFCBCDED546}"/>
              </a:ext>
            </a:extLst>
          </p:cNvPr>
          <p:cNvGrpSpPr/>
          <p:nvPr/>
        </p:nvGrpSpPr>
        <p:grpSpPr>
          <a:xfrm>
            <a:off x="-78279" y="0"/>
            <a:ext cx="13253468" cy="6975212"/>
            <a:chOff x="0" y="0"/>
            <a:chExt cx="6186311" cy="3539274"/>
          </a:xfrm>
        </p:grpSpPr>
        <p:sp>
          <p:nvSpPr>
            <p:cNvPr id="5" name="Freeform 3">
              <a:extLst>
                <a:ext uri="{FF2B5EF4-FFF2-40B4-BE49-F238E27FC236}">
                  <a16:creationId xmlns:a16="http://schemas.microsoft.com/office/drawing/2014/main" id="{AC456709-730E-4FC7-534C-BB4A29A0857D}"/>
                </a:ext>
              </a:extLst>
            </p:cNvPr>
            <p:cNvSpPr/>
            <p:nvPr/>
          </p:nvSpPr>
          <p:spPr>
            <a:xfrm>
              <a:off x="0" y="0"/>
              <a:ext cx="6186311" cy="3539274"/>
            </a:xfrm>
            <a:custGeom>
              <a:avLst/>
              <a:gdLst/>
              <a:ahLst/>
              <a:cxnLst/>
              <a:rect l="l" t="t" r="r" b="b"/>
              <a:pathLst>
                <a:path w="6186311" h="3539274">
                  <a:moveTo>
                    <a:pt x="0" y="0"/>
                  </a:moveTo>
                  <a:lnTo>
                    <a:pt x="6186311" y="0"/>
                  </a:lnTo>
                  <a:lnTo>
                    <a:pt x="6186311" y="3539274"/>
                  </a:lnTo>
                  <a:lnTo>
                    <a:pt x="0" y="3539274"/>
                  </a:lnTo>
                  <a:close/>
                </a:path>
              </a:pathLst>
            </a:custGeom>
            <a:solidFill>
              <a:srgbClr val="00597C"/>
            </a:solidFill>
          </p:spPr>
          <p:txBody>
            <a:bodyPr/>
            <a:lstStyle/>
            <a:p>
              <a:endParaRPr lang="en-US" dirty="0"/>
            </a:p>
          </p:txBody>
        </p:sp>
      </p:grpSp>
      <p:grpSp>
        <p:nvGrpSpPr>
          <p:cNvPr id="6" name="Group 5">
            <a:extLst>
              <a:ext uri="{FF2B5EF4-FFF2-40B4-BE49-F238E27FC236}">
                <a16:creationId xmlns:a16="http://schemas.microsoft.com/office/drawing/2014/main" id="{49BBC102-03E7-88D9-1E21-F7C0D96A59A0}"/>
              </a:ext>
            </a:extLst>
          </p:cNvPr>
          <p:cNvGrpSpPr/>
          <p:nvPr/>
        </p:nvGrpSpPr>
        <p:grpSpPr>
          <a:xfrm>
            <a:off x="623889" y="4125255"/>
            <a:ext cx="4836552" cy="1653821"/>
            <a:chOff x="3145199" y="4379240"/>
            <a:chExt cx="7075333" cy="2419355"/>
          </a:xfrm>
        </p:grpSpPr>
        <p:sp>
          <p:nvSpPr>
            <p:cNvPr id="7" name="TextBox 6">
              <a:extLst>
                <a:ext uri="{FF2B5EF4-FFF2-40B4-BE49-F238E27FC236}">
                  <a16:creationId xmlns:a16="http://schemas.microsoft.com/office/drawing/2014/main" id="{C6CB7233-E7D8-4CD5-5441-8A7B2E8ECB4F}"/>
                </a:ext>
              </a:extLst>
            </p:cNvPr>
            <p:cNvSpPr txBox="1">
              <a:spLocks/>
            </p:cNvSpPr>
            <p:nvPr/>
          </p:nvSpPr>
          <p:spPr bwMode="gray">
            <a:xfrm>
              <a:off x="3145199" y="5717820"/>
              <a:ext cx="1974561" cy="544508"/>
            </a:xfrm>
            <a:prstGeom prst="rect">
              <a:avLst/>
            </a:prstGeom>
          </p:spPr>
          <p:txBody>
            <a:bodyPr vert="horz" wrap="square" lIns="0" tIns="0" rIns="0" bIns="0" rtlCol="0" anchor="t">
              <a:no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Hemp processing</a:t>
              </a:r>
            </a:p>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kumimoji="0" lang="en-US" sz="1800" b="0" i="0" u="none" strike="noStrike" kern="1200" cap="small" spc="0" normalizeH="0" baseline="0" noProof="0" dirty="0">
                  <a:ln>
                    <a:noFill/>
                  </a:ln>
                  <a:solidFill>
                    <a:srgbClr val="83BD00">
                      <a:lumMod val="60000"/>
                      <a:lumOff val="40000"/>
                    </a:srgb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1C344428-A141-DB2C-B697-DA8A98271393}"/>
                </a:ext>
              </a:extLst>
            </p:cNvPr>
            <p:cNvSpPr txBox="1">
              <a:spLocks/>
            </p:cNvSpPr>
            <p:nvPr/>
          </p:nvSpPr>
          <p:spPr bwMode="gray">
            <a:xfrm>
              <a:off x="8238165" y="5717819"/>
              <a:ext cx="1982367" cy="360194"/>
            </a:xfrm>
            <a:prstGeom prst="rect">
              <a:avLst/>
            </a:prstGeom>
          </p:spPr>
          <p:txBody>
            <a:bodyPr vert="horz" wrap="square" lIns="0" tIns="0" rIns="0" bIns="0" rtlCol="0" anchor="t">
              <a:sp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Life sciences</a:t>
              </a:r>
            </a:p>
          </p:txBody>
        </p:sp>
        <p:sp>
          <p:nvSpPr>
            <p:cNvPr id="9" name="Rectangle 8">
              <a:extLst>
                <a:ext uri="{FF2B5EF4-FFF2-40B4-BE49-F238E27FC236}">
                  <a16:creationId xmlns:a16="http://schemas.microsoft.com/office/drawing/2014/main" id="{759B102C-A48A-757A-06B4-6724EF685887}"/>
                </a:ext>
              </a:extLst>
            </p:cNvPr>
            <p:cNvSpPr>
              <a:spLocks/>
            </p:cNvSpPr>
            <p:nvPr/>
          </p:nvSpPr>
          <p:spPr>
            <a:xfrm>
              <a:off x="3174179" y="5456418"/>
              <a:ext cx="1817498"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dirty="0">
                <a:ln>
                  <a:noFill/>
                </a:ln>
                <a:solidFill>
                  <a:srgbClr val="00587B"/>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0C625C7-DB1E-336C-A600-D65C4836673C}"/>
                </a:ext>
              </a:extLst>
            </p:cNvPr>
            <p:cNvSpPr>
              <a:spLocks/>
            </p:cNvSpPr>
            <p:nvPr/>
          </p:nvSpPr>
          <p:spPr>
            <a:xfrm>
              <a:off x="5746786" y="5456418"/>
              <a:ext cx="1817498"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587B"/>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53A1773-E8D1-A423-14CC-F2E6F8C7D7F1}"/>
                </a:ext>
              </a:extLst>
            </p:cNvPr>
            <p:cNvSpPr>
              <a:spLocks/>
            </p:cNvSpPr>
            <p:nvPr/>
          </p:nvSpPr>
          <p:spPr>
            <a:xfrm>
              <a:off x="8320600" y="5456418"/>
              <a:ext cx="1817498"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587B"/>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7B28CCD-678F-A7A5-7E9B-E35B4E9AD941}"/>
                </a:ext>
              </a:extLst>
            </p:cNvPr>
            <p:cNvSpPr txBox="1">
              <a:spLocks/>
            </p:cNvSpPr>
            <p:nvPr/>
          </p:nvSpPr>
          <p:spPr bwMode="gray">
            <a:xfrm>
              <a:off x="5719494" y="5718012"/>
              <a:ext cx="1817498" cy="1080583"/>
            </a:xfrm>
            <a:prstGeom prst="rect">
              <a:avLst/>
            </a:prstGeom>
          </p:spPr>
          <p:txBody>
            <a:bodyPr vert="horz" wrap="square" lIns="0" tIns="0" rIns="0" bIns="0" rtlCol="0" anchor="t">
              <a:sp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Information and high technology</a:t>
              </a:r>
            </a:p>
          </p:txBody>
        </p:sp>
        <p:pic>
          <p:nvPicPr>
            <p:cNvPr id="13" name="Graphic 12" descr="Arrow circle outline">
              <a:extLst>
                <a:ext uri="{FF2B5EF4-FFF2-40B4-BE49-F238E27FC236}">
                  <a16:creationId xmlns:a16="http://schemas.microsoft.com/office/drawing/2014/main" id="{7C472AF4-0211-A033-4364-7520C30E05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23800" y="4379240"/>
              <a:ext cx="914400" cy="914400"/>
            </a:xfrm>
            <a:prstGeom prst="rect">
              <a:avLst/>
            </a:prstGeom>
          </p:spPr>
        </p:pic>
        <p:pic>
          <p:nvPicPr>
            <p:cNvPr id="14" name="Graphic 13" descr="Ui Ux outline">
              <a:extLst>
                <a:ext uri="{FF2B5EF4-FFF2-40B4-BE49-F238E27FC236}">
                  <a16:creationId xmlns:a16="http://schemas.microsoft.com/office/drawing/2014/main" id="{02CEBC74-EA53-711E-13C0-77A717F547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171043" y="4434546"/>
              <a:ext cx="914400" cy="914400"/>
            </a:xfrm>
            <a:prstGeom prst="rect">
              <a:avLst/>
            </a:prstGeom>
          </p:spPr>
        </p:pic>
        <p:pic>
          <p:nvPicPr>
            <p:cNvPr id="15" name="Graphic 14" descr="Open hand with plant outline">
              <a:extLst>
                <a:ext uri="{FF2B5EF4-FFF2-40B4-BE49-F238E27FC236}">
                  <a16:creationId xmlns:a16="http://schemas.microsoft.com/office/drawing/2014/main" id="{AC773C66-1F2A-D02D-7041-3E40FFAF6E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718285" y="4423857"/>
              <a:ext cx="914400" cy="914400"/>
            </a:xfrm>
            <a:prstGeom prst="rect">
              <a:avLst/>
            </a:prstGeom>
          </p:spPr>
        </p:pic>
      </p:grpSp>
      <p:grpSp>
        <p:nvGrpSpPr>
          <p:cNvPr id="16" name="Group 15">
            <a:extLst>
              <a:ext uri="{FF2B5EF4-FFF2-40B4-BE49-F238E27FC236}">
                <a16:creationId xmlns:a16="http://schemas.microsoft.com/office/drawing/2014/main" id="{72917A65-46CD-AC4D-5F60-CE2CC673EEAC}"/>
              </a:ext>
            </a:extLst>
          </p:cNvPr>
          <p:cNvGrpSpPr/>
          <p:nvPr/>
        </p:nvGrpSpPr>
        <p:grpSpPr>
          <a:xfrm>
            <a:off x="543926" y="1206353"/>
            <a:ext cx="6181090" cy="2451014"/>
            <a:chOff x="2159325" y="1341513"/>
            <a:chExt cx="9336010" cy="3702049"/>
          </a:xfrm>
        </p:grpSpPr>
        <p:sp>
          <p:nvSpPr>
            <p:cNvPr id="17" name="TextBox 16">
              <a:extLst>
                <a:ext uri="{FF2B5EF4-FFF2-40B4-BE49-F238E27FC236}">
                  <a16:creationId xmlns:a16="http://schemas.microsoft.com/office/drawing/2014/main" id="{EB347EDA-C70D-1625-8DC8-8639D8A93D00}"/>
                </a:ext>
              </a:extLst>
            </p:cNvPr>
            <p:cNvSpPr txBox="1">
              <a:spLocks/>
            </p:cNvSpPr>
            <p:nvPr/>
          </p:nvSpPr>
          <p:spPr bwMode="gray">
            <a:xfrm>
              <a:off x="2159325" y="2775543"/>
              <a:ext cx="2027292" cy="1130500"/>
            </a:xfrm>
            <a:prstGeom prst="rect">
              <a:avLst/>
            </a:prstGeom>
          </p:spPr>
          <p:txBody>
            <a:bodyPr vert="horz" wrap="square" lIns="0" tIns="0" rIns="0" bIns="0" rtlCol="0" anchor="t">
              <a:no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350" rtl="0" eaLnBrk="1" fontAlgn="auto" latinLnBrk="0" hangingPunct="1">
                <a:lnSpc>
                  <a:spcPct val="100000"/>
                </a:lnSpc>
                <a:spcBef>
                  <a:spcPts val="0"/>
                </a:spcBef>
                <a:spcAft>
                  <a:spcPts val="0"/>
                </a:spcAft>
                <a:buClr>
                  <a:srgbClr val="002960"/>
                </a:buClr>
                <a:buSzTx/>
                <a:buFontTx/>
                <a:buNone/>
                <a:tabLst/>
                <a:defRPr/>
              </a:pP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Advanced </a:t>
              </a:r>
              <a:r>
                <a:rPr lang="en-US" sz="1600" b="1" cap="small" dirty="0">
                  <a:solidFill>
                    <a:schemeClr val="bg1"/>
                  </a:solidFill>
                  <a:latin typeface="Calibri" panose="020F0502020204030204" pitchFamily="34" charset="0"/>
                  <a:cs typeface="Calibri" panose="020F0502020204030204" pitchFamily="34" charset="0"/>
                </a:rPr>
                <a:t>transportation</a:t>
              </a: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 and logistics</a:t>
              </a:r>
            </a:p>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kumimoji="0" lang="en-US" sz="1800" b="0" i="0" u="none" strike="noStrike" kern="1200" cap="small" spc="0" normalizeH="0" baseline="0" noProof="0" dirty="0">
                  <a:ln>
                    <a:noFill/>
                  </a:ln>
                  <a:solidFill>
                    <a:srgbClr val="83BD00">
                      <a:lumMod val="60000"/>
                      <a:lumOff val="40000"/>
                    </a:srgbClr>
                  </a:solidFill>
                  <a:effectLst/>
                  <a:uLnTx/>
                  <a:uFillTx/>
                  <a:latin typeface="Arial" panose="020B0604020202020204" pitchFamily="34" charset="0"/>
                  <a:ea typeface="+mn-ea"/>
                  <a:cs typeface="Arial" panose="020B0604020202020204" pitchFamily="34" charset="0"/>
                </a:rPr>
                <a:t>  </a:t>
              </a:r>
            </a:p>
          </p:txBody>
        </p:sp>
        <p:sp>
          <p:nvSpPr>
            <p:cNvPr id="18" name="TextBox 17">
              <a:extLst>
                <a:ext uri="{FF2B5EF4-FFF2-40B4-BE49-F238E27FC236}">
                  <a16:creationId xmlns:a16="http://schemas.microsoft.com/office/drawing/2014/main" id="{B31D63AF-73DE-C1FC-A229-64F46BBB3ABC}"/>
                </a:ext>
              </a:extLst>
            </p:cNvPr>
            <p:cNvSpPr txBox="1">
              <a:spLocks/>
            </p:cNvSpPr>
            <p:nvPr/>
          </p:nvSpPr>
          <p:spPr bwMode="gray">
            <a:xfrm>
              <a:off x="7238065" y="2765697"/>
              <a:ext cx="2335521" cy="2277865"/>
            </a:xfrm>
            <a:prstGeom prst="rect">
              <a:avLst/>
            </a:prstGeom>
          </p:spPr>
          <p:txBody>
            <a:bodyPr vert="horz" wrap="square" lIns="0" tIns="0" rIns="0" bIns="0" rtlCol="0" anchor="t">
              <a:sp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lang="en-US" sz="1600" b="1" cap="small" dirty="0">
                  <a:solidFill>
                    <a:schemeClr val="bg1"/>
                  </a:solidFill>
                  <a:latin typeface="Calibri" panose="020F0502020204030204" pitchFamily="34" charset="0"/>
                  <a:cs typeface="Calibri" panose="020F0502020204030204" pitchFamily="34" charset="0"/>
                </a:rPr>
                <a:t>Autonomous</a:t>
              </a: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 vehicle and zero-emission vehicle research or development</a:t>
              </a:r>
            </a:p>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endParaRPr kumimoji="0" lang="en-US" sz="1800" b="0" i="0" u="none" strike="noStrike" kern="1200" cap="small" spc="0" normalizeH="0" baseline="0" noProof="0" dirty="0">
                <a:ln>
                  <a:noFill/>
                </a:ln>
                <a:solidFill>
                  <a:srgbClr val="83BD00">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6B9B9ECE-79B6-C303-1B2B-C58E6321E6DA}"/>
                </a:ext>
              </a:extLst>
            </p:cNvPr>
            <p:cNvSpPr>
              <a:spLocks/>
            </p:cNvSpPr>
            <p:nvPr/>
          </p:nvSpPr>
          <p:spPr>
            <a:xfrm>
              <a:off x="2265430" y="2495840"/>
              <a:ext cx="1817498"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587B"/>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314AEF4-B38E-355B-D44F-DE4F3FDEB722}"/>
                </a:ext>
              </a:extLst>
            </p:cNvPr>
            <p:cNvSpPr>
              <a:spLocks/>
            </p:cNvSpPr>
            <p:nvPr/>
          </p:nvSpPr>
          <p:spPr>
            <a:xfrm>
              <a:off x="4838037" y="2495840"/>
              <a:ext cx="1817498"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587B"/>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6302B86-85AA-5546-BD10-9A13AF6DE37F}"/>
                </a:ext>
              </a:extLst>
            </p:cNvPr>
            <p:cNvSpPr>
              <a:spLocks/>
            </p:cNvSpPr>
            <p:nvPr/>
          </p:nvSpPr>
          <p:spPr>
            <a:xfrm>
              <a:off x="7411851" y="2495840"/>
              <a:ext cx="1817498"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587B"/>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6843C37-48CB-402C-58D7-999F2B200AFF}"/>
                </a:ext>
              </a:extLst>
            </p:cNvPr>
            <p:cNvSpPr txBox="1">
              <a:spLocks/>
            </p:cNvSpPr>
            <p:nvPr/>
          </p:nvSpPr>
          <p:spPr bwMode="gray">
            <a:xfrm>
              <a:off x="4748480" y="2767004"/>
              <a:ext cx="2038711" cy="743793"/>
            </a:xfrm>
            <a:prstGeom prst="rect">
              <a:avLst/>
            </a:prstGeom>
          </p:spPr>
          <p:txBody>
            <a:bodyPr vert="horz" wrap="square" lIns="0" tIns="0" rIns="0" bIns="0" rtlCol="0" anchor="t">
              <a:sp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Advanced</a:t>
              </a:r>
              <a:r>
                <a:rPr kumimoji="0" lang="en-US" sz="1600" b="1" i="0" u="none" strike="noStrike" kern="1200" cap="small" spc="0" normalizeH="0" baseline="0" noProof="0" dirty="0">
                  <a:ln>
                    <a:noFill/>
                  </a:ln>
                  <a:solidFill>
                    <a:srgbClr val="83BD00">
                      <a:lumMod val="60000"/>
                      <a:lumOff val="40000"/>
                    </a:srgbClr>
                  </a:solidFill>
                  <a:effectLst/>
                  <a:uLnTx/>
                  <a:uFillTx/>
                  <a:latin typeface="Calibri" panose="020F0502020204030204" pitchFamily="34" charset="0"/>
                  <a:cs typeface="Calibri" panose="020F0502020204030204" pitchFamily="34" charset="0"/>
                </a:rPr>
                <a:t> </a:t>
              </a:r>
              <a:r>
                <a:rPr lang="en-US" sz="1600" b="1" cap="small" dirty="0">
                  <a:solidFill>
                    <a:schemeClr val="bg1"/>
                  </a:solidFill>
                  <a:latin typeface="Calibri" panose="020F0502020204030204" pitchFamily="34" charset="0"/>
                  <a:cs typeface="Calibri" panose="020F0502020204030204" pitchFamily="34" charset="0"/>
                </a:rPr>
                <a:t>manufacturing</a:t>
              </a:r>
              <a:endPar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23" name="Graphic 22" descr="Electric car outline">
              <a:extLst>
                <a:ext uri="{FF2B5EF4-FFF2-40B4-BE49-F238E27FC236}">
                  <a16:creationId xmlns:a16="http://schemas.microsoft.com/office/drawing/2014/main" id="{02C83E2C-2F68-66CE-5C02-0D2A2E74D9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863400" y="1366495"/>
              <a:ext cx="914401" cy="914401"/>
            </a:xfrm>
            <a:prstGeom prst="rect">
              <a:avLst/>
            </a:prstGeom>
          </p:spPr>
        </p:pic>
        <p:pic>
          <p:nvPicPr>
            <p:cNvPr id="24" name="Graphic 23" descr="Factory outline">
              <a:extLst>
                <a:ext uri="{FF2B5EF4-FFF2-40B4-BE49-F238E27FC236}">
                  <a16:creationId xmlns:a16="http://schemas.microsoft.com/office/drawing/2014/main" id="{6CD2D6ED-6C17-30BA-8D37-D53C1CDAD8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289585" y="1341513"/>
              <a:ext cx="939381" cy="939382"/>
            </a:xfrm>
            <a:prstGeom prst="rect">
              <a:avLst/>
            </a:prstGeom>
          </p:spPr>
        </p:pic>
        <p:pic>
          <p:nvPicPr>
            <p:cNvPr id="25" name="Graphic 24" descr="Truck outline">
              <a:extLst>
                <a:ext uri="{FF2B5EF4-FFF2-40B4-BE49-F238E27FC236}">
                  <a16:creationId xmlns:a16="http://schemas.microsoft.com/office/drawing/2014/main" id="{5006BFBE-820A-FFBF-A8FB-C3121B0DBBA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715772" y="1366495"/>
              <a:ext cx="914399" cy="914399"/>
            </a:xfrm>
            <a:prstGeom prst="rect">
              <a:avLst/>
            </a:prstGeom>
          </p:spPr>
        </p:pic>
        <p:sp>
          <p:nvSpPr>
            <p:cNvPr id="26" name="TextBox 25">
              <a:extLst>
                <a:ext uri="{FF2B5EF4-FFF2-40B4-BE49-F238E27FC236}">
                  <a16:creationId xmlns:a16="http://schemas.microsoft.com/office/drawing/2014/main" id="{34036A39-8147-44A1-F677-06C5C63A76F7}"/>
                </a:ext>
              </a:extLst>
            </p:cNvPr>
            <p:cNvSpPr txBox="1">
              <a:spLocks/>
            </p:cNvSpPr>
            <p:nvPr/>
          </p:nvSpPr>
          <p:spPr bwMode="gray">
            <a:xfrm>
              <a:off x="9657178" y="2756472"/>
              <a:ext cx="1817499" cy="1130501"/>
            </a:xfrm>
            <a:prstGeom prst="rect">
              <a:avLst/>
            </a:prstGeom>
          </p:spPr>
          <p:txBody>
            <a:bodyPr vert="horz" wrap="square" lIns="0" tIns="0" rIns="0" bIns="0" rtlCol="0" anchor="t">
              <a:no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Aviation</a:t>
              </a:r>
              <a:r>
                <a:rPr kumimoji="0" lang="en-US" sz="18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p>
          </p:txBody>
        </p:sp>
        <p:sp>
          <p:nvSpPr>
            <p:cNvPr id="27" name="Rectangle 26">
              <a:extLst>
                <a:ext uri="{FF2B5EF4-FFF2-40B4-BE49-F238E27FC236}">
                  <a16:creationId xmlns:a16="http://schemas.microsoft.com/office/drawing/2014/main" id="{4D9703DD-2D07-9447-ACB5-FA5C7CF5B5A5}"/>
                </a:ext>
              </a:extLst>
            </p:cNvPr>
            <p:cNvSpPr>
              <a:spLocks/>
            </p:cNvSpPr>
            <p:nvPr/>
          </p:nvSpPr>
          <p:spPr>
            <a:xfrm>
              <a:off x="9677836" y="2493374"/>
              <a:ext cx="1817499"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587B"/>
                </a:solidFill>
                <a:effectLst/>
                <a:uLnTx/>
                <a:uFillTx/>
                <a:latin typeface="Calibri" panose="020F0502020204030204"/>
                <a:ea typeface="+mn-ea"/>
                <a:cs typeface="+mn-cs"/>
              </a:endParaRPr>
            </a:p>
          </p:txBody>
        </p:sp>
        <p:pic>
          <p:nvPicPr>
            <p:cNvPr id="28" name="Graphic 27" descr="Take Off outline">
              <a:extLst>
                <a:ext uri="{FF2B5EF4-FFF2-40B4-BE49-F238E27FC236}">
                  <a16:creationId xmlns:a16="http://schemas.microsoft.com/office/drawing/2014/main" id="{89F166B2-97CD-89D6-D238-C3395D9DD22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0314254" y="1393572"/>
              <a:ext cx="914401" cy="914401"/>
            </a:xfrm>
            <a:prstGeom prst="rect">
              <a:avLst/>
            </a:prstGeom>
          </p:spPr>
        </p:pic>
      </p:grpSp>
      <p:grpSp>
        <p:nvGrpSpPr>
          <p:cNvPr id="29" name="Group 28">
            <a:extLst>
              <a:ext uri="{FF2B5EF4-FFF2-40B4-BE49-F238E27FC236}">
                <a16:creationId xmlns:a16="http://schemas.microsoft.com/office/drawing/2014/main" id="{2E58E4B6-063D-117A-9412-779AA1704A45}"/>
              </a:ext>
            </a:extLst>
          </p:cNvPr>
          <p:cNvGrpSpPr/>
          <p:nvPr/>
        </p:nvGrpSpPr>
        <p:grpSpPr>
          <a:xfrm>
            <a:off x="7057176" y="1206354"/>
            <a:ext cx="4988629" cy="1440258"/>
            <a:chOff x="3174179" y="4379240"/>
            <a:chExt cx="7046353" cy="2034340"/>
          </a:xfrm>
        </p:grpSpPr>
        <p:sp>
          <p:nvSpPr>
            <p:cNvPr id="30" name="TextBox 29">
              <a:extLst>
                <a:ext uri="{FF2B5EF4-FFF2-40B4-BE49-F238E27FC236}">
                  <a16:creationId xmlns:a16="http://schemas.microsoft.com/office/drawing/2014/main" id="{E5F88D51-0D3B-3F96-D856-12A0B32DF2BF}"/>
                </a:ext>
              </a:extLst>
            </p:cNvPr>
            <p:cNvSpPr txBox="1">
              <a:spLocks/>
            </p:cNvSpPr>
            <p:nvPr/>
          </p:nvSpPr>
          <p:spPr bwMode="gray">
            <a:xfrm>
              <a:off x="3174179" y="5724391"/>
              <a:ext cx="1974561" cy="544508"/>
            </a:xfrm>
            <a:prstGeom prst="rect">
              <a:avLst/>
            </a:prstGeom>
          </p:spPr>
          <p:txBody>
            <a:bodyPr vert="horz" wrap="square" lIns="0" tIns="0" rIns="0" bIns="0" rtlCol="0" anchor="t">
              <a:no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350" rtl="0" eaLnBrk="1" fontAlgn="auto" latinLnBrk="0" hangingPunct="1">
                <a:lnSpc>
                  <a:spcPct val="100000"/>
                </a:lnSpc>
                <a:spcBef>
                  <a:spcPts val="0"/>
                </a:spcBef>
                <a:spcAft>
                  <a:spcPts val="0"/>
                </a:spcAft>
                <a:buClr>
                  <a:srgbClr val="002960"/>
                </a:buClr>
                <a:buSzTx/>
                <a:buFontTx/>
                <a:buNone/>
                <a:tabLst/>
                <a:defRPr/>
              </a:pP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Clean energy</a:t>
              </a:r>
            </a:p>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kumimoji="0" lang="en-US" sz="1800" b="0" i="0" u="none" strike="noStrike" kern="1200" cap="small" spc="0" normalizeH="0" baseline="0" noProof="0" dirty="0">
                  <a:ln>
                    <a:noFill/>
                  </a:ln>
                  <a:solidFill>
                    <a:srgbClr val="83BD00">
                      <a:lumMod val="60000"/>
                      <a:lumOff val="40000"/>
                    </a:srgbClr>
                  </a:solidFill>
                  <a:effectLst/>
                  <a:uLnTx/>
                  <a:uFillTx/>
                  <a:latin typeface="Arial" panose="020B0604020202020204" pitchFamily="34" charset="0"/>
                  <a:ea typeface="+mn-ea"/>
                  <a:cs typeface="Arial" panose="020B0604020202020204" pitchFamily="34" charset="0"/>
                </a:rPr>
                <a:t>  </a:t>
              </a:r>
            </a:p>
          </p:txBody>
        </p:sp>
        <p:sp>
          <p:nvSpPr>
            <p:cNvPr id="31" name="TextBox 30">
              <a:extLst>
                <a:ext uri="{FF2B5EF4-FFF2-40B4-BE49-F238E27FC236}">
                  <a16:creationId xmlns:a16="http://schemas.microsoft.com/office/drawing/2014/main" id="{F16B29CB-90C8-3315-F4C7-7342DCC8057D}"/>
                </a:ext>
              </a:extLst>
            </p:cNvPr>
            <p:cNvSpPr txBox="1">
              <a:spLocks/>
            </p:cNvSpPr>
            <p:nvPr/>
          </p:nvSpPr>
          <p:spPr bwMode="gray">
            <a:xfrm>
              <a:off x="8238166" y="5717818"/>
              <a:ext cx="1982366" cy="695568"/>
            </a:xfrm>
            <a:prstGeom prst="rect">
              <a:avLst/>
            </a:prstGeom>
          </p:spPr>
          <p:txBody>
            <a:bodyPr vert="horz" wrap="square" lIns="0" tIns="0" rIns="0" bIns="0" rtlCol="0" anchor="t">
              <a:sp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350" rtl="0" eaLnBrk="1" fontAlgn="auto" latinLnBrk="0" hangingPunct="1">
                <a:lnSpc>
                  <a:spcPct val="100000"/>
                </a:lnSpc>
                <a:spcBef>
                  <a:spcPts val="0"/>
                </a:spcBef>
                <a:spcAft>
                  <a:spcPts val="0"/>
                </a:spcAft>
                <a:buClr>
                  <a:srgbClr val="002960"/>
                </a:buClr>
                <a:buSzTx/>
                <a:buFontTx/>
                <a:buNone/>
                <a:tabLst/>
                <a:defRPr/>
              </a:pP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Finance and insurance</a:t>
              </a:r>
            </a:p>
          </p:txBody>
        </p:sp>
        <p:sp>
          <p:nvSpPr>
            <p:cNvPr id="32" name="Rectangle 31">
              <a:extLst>
                <a:ext uri="{FF2B5EF4-FFF2-40B4-BE49-F238E27FC236}">
                  <a16:creationId xmlns:a16="http://schemas.microsoft.com/office/drawing/2014/main" id="{0B8A8FC6-C120-D3D4-CC4D-76350EF2A7AA}"/>
                </a:ext>
              </a:extLst>
            </p:cNvPr>
            <p:cNvSpPr>
              <a:spLocks/>
            </p:cNvSpPr>
            <p:nvPr/>
          </p:nvSpPr>
          <p:spPr>
            <a:xfrm>
              <a:off x="3174179" y="5456418"/>
              <a:ext cx="1817498"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587B"/>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2963648-A41A-92A2-D4E7-133822684E6E}"/>
                </a:ext>
              </a:extLst>
            </p:cNvPr>
            <p:cNvSpPr>
              <a:spLocks/>
            </p:cNvSpPr>
            <p:nvPr/>
          </p:nvSpPr>
          <p:spPr>
            <a:xfrm>
              <a:off x="5746786" y="5456418"/>
              <a:ext cx="1817498"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587B"/>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A9D10C1-A8BB-00E8-D593-47A853B0BC92}"/>
                </a:ext>
              </a:extLst>
            </p:cNvPr>
            <p:cNvSpPr>
              <a:spLocks/>
            </p:cNvSpPr>
            <p:nvPr/>
          </p:nvSpPr>
          <p:spPr>
            <a:xfrm>
              <a:off x="8320600" y="5456418"/>
              <a:ext cx="1817498"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3005A1FE-5805-A3DD-3E37-E471270C5CB7}"/>
                </a:ext>
              </a:extLst>
            </p:cNvPr>
            <p:cNvSpPr txBox="1">
              <a:spLocks/>
            </p:cNvSpPr>
            <p:nvPr/>
          </p:nvSpPr>
          <p:spPr bwMode="gray">
            <a:xfrm>
              <a:off x="5719494" y="5718012"/>
              <a:ext cx="1817497" cy="695568"/>
            </a:xfrm>
            <a:prstGeom prst="rect">
              <a:avLst/>
            </a:prstGeom>
          </p:spPr>
          <p:txBody>
            <a:bodyPr vert="horz" wrap="square" lIns="0" tIns="0" rIns="0" bIns="0" rtlCol="0" anchor="t">
              <a:sp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ea typeface="Segoe UI Symbol" panose="020B0502040204020203" pitchFamily="34" charset="0"/>
                  <a:cs typeface="Calibri" panose="020F0502020204030204" pitchFamily="34" charset="0"/>
                </a:rPr>
                <a:t>Film and digital media</a:t>
              </a:r>
            </a:p>
          </p:txBody>
        </p:sp>
        <p:pic>
          <p:nvPicPr>
            <p:cNvPr id="36" name="Graphic 35" descr="Wind Turbines outline">
              <a:extLst>
                <a:ext uri="{FF2B5EF4-FFF2-40B4-BE49-F238E27FC236}">
                  <a16:creationId xmlns:a16="http://schemas.microsoft.com/office/drawing/2014/main" id="{12EEA584-70B4-76DD-18BB-D778B26B729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3623801" y="4379240"/>
              <a:ext cx="914400" cy="914400"/>
            </a:xfrm>
            <a:prstGeom prst="rect">
              <a:avLst/>
            </a:prstGeom>
          </p:spPr>
        </p:pic>
        <p:pic>
          <p:nvPicPr>
            <p:cNvPr id="37" name="Graphic 36" descr="Film reel outline">
              <a:extLst>
                <a:ext uri="{FF2B5EF4-FFF2-40B4-BE49-F238E27FC236}">
                  <a16:creationId xmlns:a16="http://schemas.microsoft.com/office/drawing/2014/main" id="{3830A273-9171-46FA-3C48-EDE47E9C547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6171042" y="4434546"/>
              <a:ext cx="914399" cy="914400"/>
            </a:xfrm>
            <a:prstGeom prst="rect">
              <a:avLst/>
            </a:prstGeom>
          </p:spPr>
        </p:pic>
        <p:pic>
          <p:nvPicPr>
            <p:cNvPr id="38" name="Graphic 37" descr="Money outline">
              <a:extLst>
                <a:ext uri="{FF2B5EF4-FFF2-40B4-BE49-F238E27FC236}">
                  <a16:creationId xmlns:a16="http://schemas.microsoft.com/office/drawing/2014/main" id="{FE9DC6B7-E908-B9EE-AF38-2F998D0B82E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8718284" y="4423856"/>
              <a:ext cx="914399" cy="914400"/>
            </a:xfrm>
            <a:prstGeom prst="rect">
              <a:avLst/>
            </a:prstGeom>
          </p:spPr>
        </p:pic>
      </p:grpSp>
      <p:grpSp>
        <p:nvGrpSpPr>
          <p:cNvPr id="39" name="Group 38">
            <a:extLst>
              <a:ext uri="{FF2B5EF4-FFF2-40B4-BE49-F238E27FC236}">
                <a16:creationId xmlns:a16="http://schemas.microsoft.com/office/drawing/2014/main" id="{7D48345F-FFE1-0543-906F-02C6520F5E6F}"/>
              </a:ext>
            </a:extLst>
          </p:cNvPr>
          <p:cNvGrpSpPr/>
          <p:nvPr/>
        </p:nvGrpSpPr>
        <p:grpSpPr>
          <a:xfrm>
            <a:off x="6263784" y="4122252"/>
            <a:ext cx="6019903" cy="1905920"/>
            <a:chOff x="3145199" y="4379240"/>
            <a:chExt cx="7424968" cy="2769956"/>
          </a:xfrm>
        </p:grpSpPr>
        <p:sp>
          <p:nvSpPr>
            <p:cNvPr id="40" name="TextBox 39">
              <a:extLst>
                <a:ext uri="{FF2B5EF4-FFF2-40B4-BE49-F238E27FC236}">
                  <a16:creationId xmlns:a16="http://schemas.microsoft.com/office/drawing/2014/main" id="{81B1DA5D-1494-F586-2F16-92FB86A577C2}"/>
                </a:ext>
              </a:extLst>
            </p:cNvPr>
            <p:cNvSpPr txBox="1">
              <a:spLocks/>
            </p:cNvSpPr>
            <p:nvPr/>
          </p:nvSpPr>
          <p:spPr bwMode="gray">
            <a:xfrm>
              <a:off x="3145199" y="5717820"/>
              <a:ext cx="1974561" cy="544508"/>
            </a:xfrm>
            <a:prstGeom prst="rect">
              <a:avLst/>
            </a:prstGeom>
          </p:spPr>
          <p:txBody>
            <a:bodyPr vert="horz" wrap="square" lIns="0" tIns="0" rIns="0" bIns="0" rtlCol="0" anchor="t">
              <a:no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895350" rtl="0" eaLnBrk="1" fontAlgn="auto" latinLnBrk="0" hangingPunct="1">
                <a:lnSpc>
                  <a:spcPct val="100000"/>
                </a:lnSpc>
                <a:spcBef>
                  <a:spcPts val="0"/>
                </a:spcBef>
                <a:spcAft>
                  <a:spcPts val="0"/>
                </a:spcAft>
                <a:buClr>
                  <a:srgbClr val="002960"/>
                </a:buClr>
                <a:buSzTx/>
                <a:buFontTx/>
                <a:buNone/>
                <a:tabLst/>
                <a:defRPr/>
              </a:pP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Non-retail food and beverage businesses</a:t>
              </a:r>
            </a:p>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kumimoji="0" lang="en-US" sz="1800" b="1" i="0" u="none" strike="noStrike" kern="1200" cap="small"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p:txBody>
        </p:sp>
        <p:sp>
          <p:nvSpPr>
            <p:cNvPr id="41" name="TextBox 40">
              <a:extLst>
                <a:ext uri="{FF2B5EF4-FFF2-40B4-BE49-F238E27FC236}">
                  <a16:creationId xmlns:a16="http://schemas.microsoft.com/office/drawing/2014/main" id="{BD827BF9-78D2-4B36-1EE8-FDE6782EC4A4}"/>
                </a:ext>
              </a:extLst>
            </p:cNvPr>
            <p:cNvSpPr txBox="1">
              <a:spLocks/>
            </p:cNvSpPr>
            <p:nvPr/>
          </p:nvSpPr>
          <p:spPr bwMode="gray">
            <a:xfrm>
              <a:off x="7913944" y="5717820"/>
              <a:ext cx="2656223" cy="1431376"/>
            </a:xfrm>
            <a:prstGeom prst="rect">
              <a:avLst/>
            </a:prstGeom>
          </p:spPr>
          <p:txBody>
            <a:bodyPr vert="horz" wrap="square" lIns="0" tIns="0" rIns="0" bIns="0" rtlCol="0" anchor="t">
              <a:sp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kumimoji="0" lang="en-US" sz="16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Other innovative industries that disrupt current technologies or business models</a:t>
              </a:r>
            </a:p>
          </p:txBody>
        </p:sp>
        <p:sp>
          <p:nvSpPr>
            <p:cNvPr id="42" name="Rectangle 41">
              <a:extLst>
                <a:ext uri="{FF2B5EF4-FFF2-40B4-BE49-F238E27FC236}">
                  <a16:creationId xmlns:a16="http://schemas.microsoft.com/office/drawing/2014/main" id="{E2931BE9-0637-A5C1-09AB-F242DCE88C82}"/>
                </a:ext>
              </a:extLst>
            </p:cNvPr>
            <p:cNvSpPr>
              <a:spLocks/>
            </p:cNvSpPr>
            <p:nvPr/>
          </p:nvSpPr>
          <p:spPr>
            <a:xfrm>
              <a:off x="3174179" y="5456418"/>
              <a:ext cx="1817498"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dirty="0">
                <a:ln>
                  <a:noFill/>
                </a:ln>
                <a:solidFill>
                  <a:srgbClr val="00587B"/>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54119CA-146C-388C-47B6-1B083AB73526}"/>
                </a:ext>
              </a:extLst>
            </p:cNvPr>
            <p:cNvSpPr>
              <a:spLocks/>
            </p:cNvSpPr>
            <p:nvPr/>
          </p:nvSpPr>
          <p:spPr>
            <a:xfrm>
              <a:off x="5746786" y="5456418"/>
              <a:ext cx="1817498"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587B"/>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1006EAE-0DE7-2A5D-07D3-E5D3C675E3B1}"/>
                </a:ext>
              </a:extLst>
            </p:cNvPr>
            <p:cNvSpPr>
              <a:spLocks/>
            </p:cNvSpPr>
            <p:nvPr/>
          </p:nvSpPr>
          <p:spPr>
            <a:xfrm>
              <a:off x="8320600" y="5456418"/>
              <a:ext cx="1817498" cy="4664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587B"/>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60202FF-8400-E766-4B09-49FB7E09505B}"/>
                </a:ext>
              </a:extLst>
            </p:cNvPr>
            <p:cNvSpPr txBox="1">
              <a:spLocks/>
            </p:cNvSpPr>
            <p:nvPr/>
          </p:nvSpPr>
          <p:spPr bwMode="gray">
            <a:xfrm>
              <a:off x="5719492" y="5718012"/>
              <a:ext cx="1974561" cy="810437"/>
            </a:xfrm>
            <a:prstGeom prst="rect">
              <a:avLst/>
            </a:prstGeom>
          </p:spPr>
          <p:txBody>
            <a:bodyPr vert="horz" wrap="square" lIns="0" tIns="0" rIns="0" bIns="0" rtlCol="0" anchor="t">
              <a:spAutoFit/>
            </a:bodyPr>
            <a:lstStyle>
              <a:defPPr>
                <a:defRPr lang="en-US"/>
              </a:defPPr>
              <a:lvl1pPr marL="0" lvl="0" indent="0" defTabSz="895350" eaLnBrk="1" hangingPunct="1">
                <a:buClr>
                  <a:schemeClr val="tx2"/>
                </a:buClr>
                <a:defRPr sz="2000"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913526" rtl="0" eaLnBrk="1" fontAlgn="base" latinLnBrk="0" hangingPunct="1">
                <a:lnSpc>
                  <a:spcPct val="100000"/>
                </a:lnSpc>
                <a:spcBef>
                  <a:spcPct val="0"/>
                </a:spcBef>
                <a:spcAft>
                  <a:spcPct val="0"/>
                </a:spcAft>
                <a:buClr>
                  <a:srgbClr val="002960"/>
                </a:buClr>
                <a:buSzTx/>
                <a:buFontTx/>
                <a:buNone/>
                <a:tabLst/>
                <a:defRPr/>
              </a:pPr>
              <a:r>
                <a:rPr kumimoji="0" lang="en-US" sz="1800" b="1" i="0" u="none" strike="noStrike" kern="1200" cap="small" spc="0" normalizeH="0" baseline="0" noProof="0" dirty="0">
                  <a:ln>
                    <a:noFill/>
                  </a:ln>
                  <a:solidFill>
                    <a:schemeClr val="bg1"/>
                  </a:solidFill>
                  <a:effectLst/>
                  <a:uLnTx/>
                  <a:uFillTx/>
                  <a:latin typeface="Calibri" panose="020F0502020204030204" pitchFamily="34" charset="0"/>
                  <a:cs typeface="Calibri" panose="020F0502020204030204" pitchFamily="34" charset="0"/>
                </a:rPr>
                <a:t>Professional services</a:t>
              </a:r>
            </a:p>
          </p:txBody>
        </p:sp>
        <p:pic>
          <p:nvPicPr>
            <p:cNvPr id="46" name="Graphic 45" descr="Burger and drink outline">
              <a:extLst>
                <a:ext uri="{FF2B5EF4-FFF2-40B4-BE49-F238E27FC236}">
                  <a16:creationId xmlns:a16="http://schemas.microsoft.com/office/drawing/2014/main" id="{1B210527-13B8-6CDF-50C3-82E1987CBAE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3623800" y="4379240"/>
              <a:ext cx="914400" cy="914400"/>
            </a:xfrm>
            <a:prstGeom prst="rect">
              <a:avLst/>
            </a:prstGeom>
          </p:spPr>
        </p:pic>
        <p:pic>
          <p:nvPicPr>
            <p:cNvPr id="47" name="Graphic 46" descr="Briefcase outline">
              <a:extLst>
                <a:ext uri="{FF2B5EF4-FFF2-40B4-BE49-F238E27FC236}">
                  <a16:creationId xmlns:a16="http://schemas.microsoft.com/office/drawing/2014/main" id="{FA8660D1-E24E-472C-0CA8-BC28003D8E0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6171043" y="4434546"/>
              <a:ext cx="914400" cy="914400"/>
            </a:xfrm>
            <a:prstGeom prst="rect">
              <a:avLst/>
            </a:prstGeom>
          </p:spPr>
        </p:pic>
        <p:pic>
          <p:nvPicPr>
            <p:cNvPr id="48" name="Graphic 47" descr="Solar Panels outline">
              <a:extLst>
                <a:ext uri="{FF2B5EF4-FFF2-40B4-BE49-F238E27FC236}">
                  <a16:creationId xmlns:a16="http://schemas.microsoft.com/office/drawing/2014/main" id="{B5DFA203-6552-EFE5-2C12-ED812400437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a:xfrm>
              <a:off x="8718285" y="4423857"/>
              <a:ext cx="914400" cy="914400"/>
            </a:xfrm>
            <a:prstGeom prst="rect">
              <a:avLst/>
            </a:prstGeom>
          </p:spPr>
        </p:pic>
      </p:grpSp>
      <p:pic>
        <p:nvPicPr>
          <p:cNvPr id="49" name="Picture 48" descr="A black and white logo&#10;&#10;Description automatically generated">
            <a:extLst>
              <a:ext uri="{FF2B5EF4-FFF2-40B4-BE49-F238E27FC236}">
                <a16:creationId xmlns:a16="http://schemas.microsoft.com/office/drawing/2014/main" id="{0DB51161-D393-ED13-563D-6D2E316A904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108332" y="5990327"/>
            <a:ext cx="1477328" cy="984885"/>
          </a:xfrm>
          <a:prstGeom prst="rect">
            <a:avLst/>
          </a:prstGeom>
        </p:spPr>
      </p:pic>
      <p:sp>
        <p:nvSpPr>
          <p:cNvPr id="51" name="TextBox 50">
            <a:extLst>
              <a:ext uri="{FF2B5EF4-FFF2-40B4-BE49-F238E27FC236}">
                <a16:creationId xmlns:a16="http://schemas.microsoft.com/office/drawing/2014/main" id="{1B3CBF90-4007-19E4-4C8E-32028EA1E71D}"/>
              </a:ext>
            </a:extLst>
          </p:cNvPr>
          <p:cNvSpPr txBox="1"/>
          <p:nvPr/>
        </p:nvSpPr>
        <p:spPr>
          <a:xfrm>
            <a:off x="393098" y="369005"/>
            <a:ext cx="6629400" cy="584775"/>
          </a:xfrm>
          <a:prstGeom prst="rect">
            <a:avLst/>
          </a:prstGeom>
          <a:noFill/>
        </p:spPr>
        <p:txBody>
          <a:bodyPr wrap="square">
            <a:spAutoFit/>
          </a:bodyPr>
          <a:lstStyle/>
          <a:p>
            <a:r>
              <a:rPr lang="en-US" sz="3200" b="1" dirty="0">
                <a:solidFill>
                  <a:schemeClr val="bg1"/>
                </a:solidFill>
                <a:latin typeface="Calibri" panose="020F0502020204030204" pitchFamily="34" charset="0"/>
                <a:cs typeface="Calibri" panose="020F0502020204030204" pitchFamily="34" charset="0"/>
              </a:rPr>
              <a:t>Targeted Industries</a:t>
            </a:r>
            <a:endParaRPr lang="en-US"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7416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2D447-AB51-40B5-A505-466673469B83}"/>
              </a:ext>
            </a:extLst>
          </p:cNvPr>
          <p:cNvSpPr>
            <a:spLocks noGrp="1"/>
          </p:cNvSpPr>
          <p:nvPr>
            <p:ph type="title"/>
          </p:nvPr>
        </p:nvSpPr>
        <p:spPr>
          <a:xfrm>
            <a:off x="149030" y="329440"/>
            <a:ext cx="7877370" cy="984885"/>
          </a:xfrm>
        </p:spPr>
        <p:txBody>
          <a:bodyPr/>
          <a:lstStyle/>
          <a:p>
            <a:r>
              <a:rPr lang="en-US" sz="3200" dirty="0">
                <a:solidFill>
                  <a:srgbClr val="00597C"/>
                </a:solidFill>
                <a:latin typeface="Calibri"/>
                <a:cs typeface="Calibri"/>
              </a:rPr>
              <a:t>Key Characteristics of an attractive Strategic Innovations Center Partner</a:t>
            </a:r>
          </a:p>
        </p:txBody>
      </p:sp>
      <p:pic>
        <p:nvPicPr>
          <p:cNvPr id="28" name="CustomIcon" descr="Graduation cap outline">
            <a:extLst>
              <a:ext uri="{FF2B5EF4-FFF2-40B4-BE49-F238E27FC236}">
                <a16:creationId xmlns:a16="http://schemas.microsoft.com/office/drawing/2014/main" id="{9B351C0B-EA46-4B20-A8F9-104015C19D50}"/>
              </a:ext>
            </a:extLst>
          </p:cNvPr>
          <p:cNvPicPr>
            <a:picLocks/>
          </p:cNvPicPr>
          <p:nvPr>
            <p:custDataLst>
              <p:tags r:id="rId1"/>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578899" y="2731079"/>
            <a:ext cx="1050440" cy="1050440"/>
          </a:xfrm>
          <a:prstGeom prst="rect">
            <a:avLst/>
          </a:prstGeom>
        </p:spPr>
      </p:pic>
      <p:pic>
        <p:nvPicPr>
          <p:cNvPr id="29" name="CustomIcon" descr="Branching diagram outline">
            <a:extLst>
              <a:ext uri="{FF2B5EF4-FFF2-40B4-BE49-F238E27FC236}">
                <a16:creationId xmlns:a16="http://schemas.microsoft.com/office/drawing/2014/main" id="{9CECC22F-3420-4867-A450-13DA1B967299}"/>
              </a:ext>
            </a:extLst>
          </p:cNvPr>
          <p:cNvPicPr>
            <a:picLocks/>
          </p:cNvPicPr>
          <p:nvPr>
            <p:custDataLst>
              <p:tags r:id="rId2"/>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1606231" y="2761526"/>
            <a:ext cx="997195" cy="997195"/>
          </a:xfrm>
          <a:prstGeom prst="rect">
            <a:avLst/>
          </a:prstGeom>
        </p:spPr>
      </p:pic>
      <p:pic>
        <p:nvPicPr>
          <p:cNvPr id="30" name="CustomIcon" descr="Handshake outline">
            <a:extLst>
              <a:ext uri="{FF2B5EF4-FFF2-40B4-BE49-F238E27FC236}">
                <a16:creationId xmlns:a16="http://schemas.microsoft.com/office/drawing/2014/main" id="{967CC94D-C0A3-4161-9D0F-6A2D3A10B4C9}"/>
              </a:ext>
            </a:extLst>
          </p:cNvPr>
          <p:cNvPicPr>
            <a:picLocks/>
          </p:cNvPicPr>
          <p:nvPr>
            <p:custDataLst>
              <p:tags r:id="rId3"/>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582671" y="2740604"/>
            <a:ext cx="1026657" cy="1026657"/>
          </a:xfrm>
          <a:prstGeom prst="rect">
            <a:avLst/>
          </a:prstGeom>
        </p:spPr>
      </p:pic>
      <p:sp>
        <p:nvSpPr>
          <p:cNvPr id="32" name="TextBox 31">
            <a:extLst>
              <a:ext uri="{FF2B5EF4-FFF2-40B4-BE49-F238E27FC236}">
                <a16:creationId xmlns:a16="http://schemas.microsoft.com/office/drawing/2014/main" id="{FFF0359B-6792-4216-9049-0F7B2E2B6E9A}"/>
              </a:ext>
            </a:extLst>
          </p:cNvPr>
          <p:cNvSpPr txBox="1"/>
          <p:nvPr/>
        </p:nvSpPr>
        <p:spPr>
          <a:xfrm>
            <a:off x="368300" y="4180106"/>
            <a:ext cx="3390900" cy="369332"/>
          </a:xfrm>
          <a:prstGeom prst="rect">
            <a:avLst/>
          </a:prstGeom>
          <a:noFill/>
          <a:ln w="38100">
            <a:solidFill>
              <a:schemeClr val="accent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D8D8D8">
                    <a:lumMod val="25000"/>
                  </a:srgbClr>
                </a:solidFill>
                <a:latin typeface="Calibri" panose="020F0502020204030204"/>
              </a:rPr>
              <a:t>ONE TO MANY</a:t>
            </a:r>
            <a:endParaRPr kumimoji="0" lang="en-US" sz="1800" b="1" i="0" u="none" strike="noStrike" kern="1200" cap="none" spc="0" normalizeH="0" baseline="0" noProof="0">
              <a:ln>
                <a:noFill/>
              </a:ln>
              <a:solidFill>
                <a:srgbClr val="D8D8D8">
                  <a:lumMod val="25000"/>
                </a:srgbClr>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1B52E84-9F80-4CB6-91DC-51AC3B0E93EF}"/>
              </a:ext>
            </a:extLst>
          </p:cNvPr>
          <p:cNvSpPr txBox="1"/>
          <p:nvPr/>
        </p:nvSpPr>
        <p:spPr>
          <a:xfrm>
            <a:off x="8458200" y="4167333"/>
            <a:ext cx="3416313" cy="369332"/>
          </a:xfrm>
          <a:prstGeom prst="rect">
            <a:avLst/>
          </a:prstGeom>
          <a:no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D8D8D8">
                    <a:lumMod val="25000"/>
                  </a:srgbClr>
                </a:solidFill>
                <a:latin typeface="Calibri" panose="020F0502020204030204"/>
              </a:rPr>
              <a:t>UNIVERSITIES</a:t>
            </a:r>
            <a:endParaRPr kumimoji="0" lang="en-US" sz="1800" b="1" i="0" u="none" strike="noStrike" kern="1200" cap="none" spc="0" normalizeH="0" baseline="0" noProof="0">
              <a:ln>
                <a:noFill/>
              </a:ln>
              <a:solidFill>
                <a:srgbClr val="D8D8D8">
                  <a:lumMod val="25000"/>
                </a:srgbClr>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6752C34-F6C9-4438-B7A8-F35640408139}"/>
              </a:ext>
            </a:extLst>
          </p:cNvPr>
          <p:cNvSpPr txBox="1"/>
          <p:nvPr/>
        </p:nvSpPr>
        <p:spPr>
          <a:xfrm>
            <a:off x="4254500" y="4180106"/>
            <a:ext cx="3613378" cy="369332"/>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8D8D8">
                    <a:lumMod val="25000"/>
                  </a:srgbClr>
                </a:solidFill>
                <a:effectLst/>
                <a:uLnTx/>
                <a:uFillTx/>
                <a:latin typeface="Calibri" panose="020F0502020204030204"/>
                <a:ea typeface="+mn-ea"/>
                <a:cs typeface="+mn-cs"/>
              </a:rPr>
              <a:t>PUBLIC PRIVATE PARTNERSHIPS</a:t>
            </a:r>
          </a:p>
        </p:txBody>
      </p:sp>
      <p:sp>
        <p:nvSpPr>
          <p:cNvPr id="48" name="Freeform: Shape 47">
            <a:extLst>
              <a:ext uri="{FF2B5EF4-FFF2-40B4-BE49-F238E27FC236}">
                <a16:creationId xmlns:a16="http://schemas.microsoft.com/office/drawing/2014/main" id="{7D169BC9-A868-4063-9E43-1DB1BBE65C3B}"/>
              </a:ext>
            </a:extLst>
          </p:cNvPr>
          <p:cNvSpPr/>
          <p:nvPr/>
        </p:nvSpPr>
        <p:spPr>
          <a:xfrm>
            <a:off x="1425639" y="2554207"/>
            <a:ext cx="1358381" cy="1404187"/>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 name="connsiteX5" fmla="*/ 1143000 w 2286000"/>
              <a:gd name="connsiteY5" fmla="*/ 297180 h 2286000"/>
              <a:gd name="connsiteX6" fmla="*/ 292608 w 2286000"/>
              <a:gd name="connsiteY6" fmla="*/ 1143000 h 2286000"/>
              <a:gd name="connsiteX7" fmla="*/ 1143000 w 2286000"/>
              <a:gd name="connsiteY7" fmla="*/ 1988820 h 2286000"/>
              <a:gd name="connsiteX8" fmla="*/ 1993392 w 2286000"/>
              <a:gd name="connsiteY8" fmla="*/ 1143000 h 2286000"/>
              <a:gd name="connsiteX9" fmla="*/ 1143000 w 2286000"/>
              <a:gd name="connsiteY9" fmla="*/ 29718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moveTo>
                  <a:pt x="1143000" y="297180"/>
                </a:moveTo>
                <a:cubicBezTo>
                  <a:pt x="673341" y="297180"/>
                  <a:pt x="292608" y="675867"/>
                  <a:pt x="292608" y="1143000"/>
                </a:cubicBezTo>
                <a:cubicBezTo>
                  <a:pt x="292608" y="1610133"/>
                  <a:pt x="673341" y="1988820"/>
                  <a:pt x="1143000" y="1988820"/>
                </a:cubicBezTo>
                <a:cubicBezTo>
                  <a:pt x="1612659" y="1988820"/>
                  <a:pt x="1993392" y="1610133"/>
                  <a:pt x="1993392" y="1143000"/>
                </a:cubicBezTo>
                <a:cubicBezTo>
                  <a:pt x="1993392" y="675867"/>
                  <a:pt x="1612659" y="297180"/>
                  <a:pt x="1143000" y="297180"/>
                </a:cubicBezTo>
                <a:close/>
              </a:path>
            </a:pathLst>
          </a:cu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4"/>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60A4FCD5-5455-4C53-99D7-C5FA4E36AA6D}"/>
              </a:ext>
            </a:extLst>
          </p:cNvPr>
          <p:cNvSpPr txBox="1"/>
          <p:nvPr/>
        </p:nvSpPr>
        <p:spPr>
          <a:xfrm>
            <a:off x="1330837" y="1257480"/>
            <a:ext cx="87732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accent2"/>
                </a:solidFill>
                <a:latin typeface="Calibri" panose="020F0502020204030204" pitchFamily="34" charset="0"/>
                <a:ea typeface="+mn-lt"/>
                <a:cs typeface="Calibri" panose="020F0502020204030204" pitchFamily="34" charset="0"/>
              </a:rPr>
              <a:t>Are you interested in partnering with NJEDA on a Strategic Innovation Center?</a:t>
            </a:r>
          </a:p>
        </p:txBody>
      </p:sp>
      <p:cxnSp>
        <p:nvCxnSpPr>
          <p:cNvPr id="58" name="Straight Connector 57">
            <a:extLst>
              <a:ext uri="{FF2B5EF4-FFF2-40B4-BE49-F238E27FC236}">
                <a16:creationId xmlns:a16="http://schemas.microsoft.com/office/drawing/2014/main" id="{6221B216-1313-4B44-98ED-BD67EA8EE845}"/>
              </a:ext>
            </a:extLst>
          </p:cNvPr>
          <p:cNvCxnSpPr>
            <a:cxnSpLocks/>
          </p:cNvCxnSpPr>
          <p:nvPr/>
        </p:nvCxnSpPr>
        <p:spPr>
          <a:xfrm flipH="1">
            <a:off x="11294347" y="0"/>
            <a:ext cx="897653" cy="93449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A602271-7740-403D-9239-461CB271B22D}"/>
              </a:ext>
            </a:extLst>
          </p:cNvPr>
          <p:cNvCxnSpPr>
            <a:cxnSpLocks/>
          </p:cNvCxnSpPr>
          <p:nvPr/>
        </p:nvCxnSpPr>
        <p:spPr>
          <a:xfrm flipH="1">
            <a:off x="11334541" y="-17698"/>
            <a:ext cx="539972" cy="56843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38D568-2F47-4665-84BE-802783FACDF5}"/>
              </a:ext>
            </a:extLst>
          </p:cNvPr>
          <p:cNvCxnSpPr>
            <a:cxnSpLocks/>
          </p:cNvCxnSpPr>
          <p:nvPr/>
        </p:nvCxnSpPr>
        <p:spPr>
          <a:xfrm flipH="1">
            <a:off x="11708404" y="329440"/>
            <a:ext cx="490962" cy="52522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38A5F5D9-B3B3-4CBA-99C2-8CFE18ACF9D2}"/>
              </a:ext>
            </a:extLst>
          </p:cNvPr>
          <p:cNvSpPr txBox="1"/>
          <p:nvPr/>
        </p:nvSpPr>
        <p:spPr>
          <a:xfrm>
            <a:off x="1494940" y="1547624"/>
            <a:ext cx="10486075" cy="9682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Potential proposals must support a broad range of companies/businesses in a targeted industry OR support increasing diversity and inclusion within the State’s entrepreneurial economy. Proposals should also have public private partnerships and a university engagement component. </a:t>
            </a:r>
          </a:p>
        </p:txBody>
      </p:sp>
      <p:sp>
        <p:nvSpPr>
          <p:cNvPr id="80" name="TextBox 79">
            <a:extLst>
              <a:ext uri="{FF2B5EF4-FFF2-40B4-BE49-F238E27FC236}">
                <a16:creationId xmlns:a16="http://schemas.microsoft.com/office/drawing/2014/main" id="{60D88FB0-1473-4C37-98F2-5D5EF5F493FA}"/>
              </a:ext>
            </a:extLst>
          </p:cNvPr>
          <p:cNvSpPr txBox="1"/>
          <p:nvPr/>
        </p:nvSpPr>
        <p:spPr>
          <a:xfrm>
            <a:off x="3037945" y="6357110"/>
            <a:ext cx="6116106" cy="369332"/>
          </a:xfrm>
          <a:prstGeom prst="rect">
            <a:avLst/>
          </a:prstGeom>
          <a:solidFill>
            <a:srgbClr val="00597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Bring your Strategic Innovation Center ideas to NJEDA!</a:t>
            </a:r>
            <a:endParaRPr lang="en-US" b="1" dirty="0">
              <a:solidFill>
                <a:schemeClr val="bg1"/>
              </a:solidFill>
              <a:latin typeface="Calibri" panose="020F0502020204030204" pitchFamily="34" charset="0"/>
              <a:ea typeface="+mn-lt"/>
              <a:cs typeface="Calibri" panose="020F0502020204030204" pitchFamily="34" charset="0"/>
            </a:endParaRPr>
          </a:p>
        </p:txBody>
      </p:sp>
      <p:sp>
        <p:nvSpPr>
          <p:cNvPr id="81" name="TextBox 80">
            <a:extLst>
              <a:ext uri="{FF2B5EF4-FFF2-40B4-BE49-F238E27FC236}">
                <a16:creationId xmlns:a16="http://schemas.microsoft.com/office/drawing/2014/main" id="{FC93B7F6-A76F-4BAE-97E9-B9BF868629E8}"/>
              </a:ext>
            </a:extLst>
          </p:cNvPr>
          <p:cNvSpPr txBox="1"/>
          <p:nvPr/>
        </p:nvSpPr>
        <p:spPr>
          <a:xfrm>
            <a:off x="277864" y="4606701"/>
            <a:ext cx="365392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ffectLst/>
                <a:latin typeface="Calibri"/>
                <a:ea typeface="Calibri" panose="020F0502020204030204" pitchFamily="34" charset="0"/>
                <a:cs typeface="Calibri"/>
              </a:rPr>
              <a:t>One Location with a single focus that will help many </a:t>
            </a:r>
            <a:r>
              <a:rPr lang="en-US" sz="1600" dirty="0">
                <a:latin typeface="Calibri"/>
                <a:ea typeface="Calibri" panose="020F0502020204030204" pitchFamily="34" charset="0"/>
                <a:cs typeface="Calibri"/>
              </a:rPr>
              <a:t>entrepreneurial businesses</a:t>
            </a:r>
            <a:endParaRPr lang="en-US" sz="1600" dirty="0">
              <a:latin typeface="Segoe UI"/>
              <a:ea typeface="+mn-lt"/>
              <a:cs typeface="Segoe UI"/>
            </a:endParaRPr>
          </a:p>
        </p:txBody>
      </p:sp>
      <p:sp>
        <p:nvSpPr>
          <p:cNvPr id="82" name="TextBox 81">
            <a:extLst>
              <a:ext uri="{FF2B5EF4-FFF2-40B4-BE49-F238E27FC236}">
                <a16:creationId xmlns:a16="http://schemas.microsoft.com/office/drawing/2014/main" id="{D60EA43A-3983-41C7-B436-1CAEC9B55199}"/>
              </a:ext>
            </a:extLst>
          </p:cNvPr>
          <p:cNvSpPr txBox="1"/>
          <p:nvPr/>
        </p:nvSpPr>
        <p:spPr>
          <a:xfrm>
            <a:off x="4138985" y="4582897"/>
            <a:ext cx="402711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ffectLst/>
                <a:latin typeface="Calibri" panose="020F0502020204030204" pitchFamily="34" charset="0"/>
                <a:ea typeface="Calibri" panose="020F0502020204030204" pitchFamily="34" charset="0"/>
                <a:cs typeface="Calibri" panose="020F0502020204030204" pitchFamily="34" charset="0"/>
              </a:rPr>
              <a:t>The private sector lead must have a minimum 1:1 match with both significant experience and financial commitment. The NJEDA will be an equity partner in the project and an advisor, but not a day-to-day operator.</a:t>
            </a:r>
            <a:endParaRPr lang="en-US" sz="1600" dirty="0">
              <a:latin typeface="Calibri" panose="020F0502020204030204" pitchFamily="34" charset="0"/>
              <a:ea typeface="+mn-lt"/>
              <a:cs typeface="Calibri" panose="020F0502020204030204" pitchFamily="34" charset="0"/>
            </a:endParaRPr>
          </a:p>
        </p:txBody>
      </p:sp>
      <p:sp>
        <p:nvSpPr>
          <p:cNvPr id="83" name="TextBox 82">
            <a:extLst>
              <a:ext uri="{FF2B5EF4-FFF2-40B4-BE49-F238E27FC236}">
                <a16:creationId xmlns:a16="http://schemas.microsoft.com/office/drawing/2014/main" id="{A7E38B5C-7BD2-4457-BC8C-0AB2C75977EC}"/>
              </a:ext>
            </a:extLst>
          </p:cNvPr>
          <p:cNvSpPr txBox="1"/>
          <p:nvPr/>
        </p:nvSpPr>
        <p:spPr>
          <a:xfrm>
            <a:off x="8327088" y="4530887"/>
            <a:ext cx="3872277" cy="1661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The SIC should have an engagement plan that includes partnerships with NJ Universities and key community partners with an emphasis on advancing diverse entrepreneurs and underserved communities.</a:t>
            </a:r>
          </a:p>
        </p:txBody>
      </p:sp>
      <p:sp>
        <p:nvSpPr>
          <p:cNvPr id="88" name="Freeform: Shape 87">
            <a:extLst>
              <a:ext uri="{FF2B5EF4-FFF2-40B4-BE49-F238E27FC236}">
                <a16:creationId xmlns:a16="http://schemas.microsoft.com/office/drawing/2014/main" id="{DA48E336-BF3C-48A9-A69B-9D68418AB1EF}"/>
              </a:ext>
            </a:extLst>
          </p:cNvPr>
          <p:cNvSpPr/>
          <p:nvPr/>
        </p:nvSpPr>
        <p:spPr>
          <a:xfrm>
            <a:off x="5404004" y="2554207"/>
            <a:ext cx="1358381" cy="1404187"/>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 name="connsiteX5" fmla="*/ 1143000 w 2286000"/>
              <a:gd name="connsiteY5" fmla="*/ 297180 h 2286000"/>
              <a:gd name="connsiteX6" fmla="*/ 292608 w 2286000"/>
              <a:gd name="connsiteY6" fmla="*/ 1143000 h 2286000"/>
              <a:gd name="connsiteX7" fmla="*/ 1143000 w 2286000"/>
              <a:gd name="connsiteY7" fmla="*/ 1988820 h 2286000"/>
              <a:gd name="connsiteX8" fmla="*/ 1993392 w 2286000"/>
              <a:gd name="connsiteY8" fmla="*/ 1143000 h 2286000"/>
              <a:gd name="connsiteX9" fmla="*/ 1143000 w 2286000"/>
              <a:gd name="connsiteY9" fmla="*/ 29718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moveTo>
                  <a:pt x="1143000" y="297180"/>
                </a:moveTo>
                <a:cubicBezTo>
                  <a:pt x="673341" y="297180"/>
                  <a:pt x="292608" y="675867"/>
                  <a:pt x="292608" y="1143000"/>
                </a:cubicBezTo>
                <a:cubicBezTo>
                  <a:pt x="292608" y="1610133"/>
                  <a:pt x="673341" y="1988820"/>
                  <a:pt x="1143000" y="1988820"/>
                </a:cubicBezTo>
                <a:cubicBezTo>
                  <a:pt x="1612659" y="1988820"/>
                  <a:pt x="1993392" y="1610133"/>
                  <a:pt x="1993392" y="1143000"/>
                </a:cubicBezTo>
                <a:cubicBezTo>
                  <a:pt x="1993392" y="675867"/>
                  <a:pt x="1612659" y="297180"/>
                  <a:pt x="1143000" y="297180"/>
                </a:cubicBezTo>
                <a:close/>
              </a:path>
            </a:pathLst>
          </a:cu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4"/>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41C835AE-500E-44F0-8FD3-C7D68C9AA5C9}"/>
              </a:ext>
            </a:extLst>
          </p:cNvPr>
          <p:cNvSpPr/>
          <p:nvPr/>
        </p:nvSpPr>
        <p:spPr>
          <a:xfrm>
            <a:off x="9424929" y="2554206"/>
            <a:ext cx="1358381" cy="1404187"/>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 name="connsiteX5" fmla="*/ 1143000 w 2286000"/>
              <a:gd name="connsiteY5" fmla="*/ 297180 h 2286000"/>
              <a:gd name="connsiteX6" fmla="*/ 292608 w 2286000"/>
              <a:gd name="connsiteY6" fmla="*/ 1143000 h 2286000"/>
              <a:gd name="connsiteX7" fmla="*/ 1143000 w 2286000"/>
              <a:gd name="connsiteY7" fmla="*/ 1988820 h 2286000"/>
              <a:gd name="connsiteX8" fmla="*/ 1993392 w 2286000"/>
              <a:gd name="connsiteY8" fmla="*/ 1143000 h 2286000"/>
              <a:gd name="connsiteX9" fmla="*/ 1143000 w 2286000"/>
              <a:gd name="connsiteY9" fmla="*/ 29718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moveTo>
                  <a:pt x="1143000" y="297180"/>
                </a:moveTo>
                <a:cubicBezTo>
                  <a:pt x="673341" y="297180"/>
                  <a:pt x="292608" y="675867"/>
                  <a:pt x="292608" y="1143000"/>
                </a:cubicBezTo>
                <a:cubicBezTo>
                  <a:pt x="292608" y="1610133"/>
                  <a:pt x="673341" y="1988820"/>
                  <a:pt x="1143000" y="1988820"/>
                </a:cubicBezTo>
                <a:cubicBezTo>
                  <a:pt x="1612659" y="1988820"/>
                  <a:pt x="1993392" y="1610133"/>
                  <a:pt x="1993392" y="1143000"/>
                </a:cubicBezTo>
                <a:cubicBezTo>
                  <a:pt x="1993392" y="675867"/>
                  <a:pt x="1612659" y="297180"/>
                  <a:pt x="1143000" y="297180"/>
                </a:cubicBezTo>
                <a:close/>
              </a:path>
            </a:pathLst>
          </a:custGeom>
          <a:solidFill>
            <a:schemeClr val="accent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4"/>
              </a:solidFill>
              <a:effectLst/>
              <a:uLnTx/>
              <a:uFillTx/>
              <a:latin typeface="Calibri" panose="020F0502020204030204"/>
              <a:ea typeface="+mn-ea"/>
              <a:cs typeface="+mn-cs"/>
            </a:endParaRPr>
          </a:p>
        </p:txBody>
      </p:sp>
      <p:pic>
        <p:nvPicPr>
          <p:cNvPr id="3" name="Picture 2" descr="Logo, company name&#10;&#10;Description automatically generated">
            <a:extLst>
              <a:ext uri="{FF2B5EF4-FFF2-40B4-BE49-F238E27FC236}">
                <a16:creationId xmlns:a16="http://schemas.microsoft.com/office/drawing/2014/main" id="{B5A74B42-1188-B5E9-C3F6-D3D5775AF8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91385" y="5872971"/>
            <a:ext cx="1443256" cy="968278"/>
          </a:xfrm>
          <a:prstGeom prst="rect">
            <a:avLst/>
          </a:prstGeom>
        </p:spPr>
      </p:pic>
    </p:spTree>
    <p:extLst>
      <p:ext uri="{BB962C8B-B14F-4D97-AF65-F5344CB8AC3E}">
        <p14:creationId xmlns:p14="http://schemas.microsoft.com/office/powerpoint/2010/main" val="3720602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826B6E3-9EF0-CBBD-3CD1-4CD4F5168E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1385" y="5872971"/>
            <a:ext cx="1443256" cy="968278"/>
          </a:xfrm>
          <a:prstGeom prst="rect">
            <a:avLst/>
          </a:prstGeom>
        </p:spPr>
      </p:pic>
      <p:sp>
        <p:nvSpPr>
          <p:cNvPr id="2" name="Title 1">
            <a:extLst>
              <a:ext uri="{FF2B5EF4-FFF2-40B4-BE49-F238E27FC236}">
                <a16:creationId xmlns:a16="http://schemas.microsoft.com/office/drawing/2014/main" id="{C2080F79-56A6-4BBF-BF17-DFDC89812BDA}"/>
              </a:ext>
            </a:extLst>
          </p:cNvPr>
          <p:cNvSpPr>
            <a:spLocks noGrp="1"/>
          </p:cNvSpPr>
          <p:nvPr>
            <p:ph type="title"/>
          </p:nvPr>
        </p:nvSpPr>
        <p:spPr>
          <a:xfrm>
            <a:off x="233258" y="202155"/>
            <a:ext cx="11725484" cy="492443"/>
          </a:xfrm>
        </p:spPr>
        <p:txBody>
          <a:bodyPr/>
          <a:lstStyle/>
          <a:p>
            <a:r>
              <a:rPr lang="en-US" sz="3200" dirty="0">
                <a:solidFill>
                  <a:srgbClr val="00597C"/>
                </a:solidFill>
                <a:latin typeface="Calibri"/>
                <a:cs typeface="Calibri"/>
              </a:rPr>
              <a:t>Key Investment Considerations </a:t>
            </a:r>
          </a:p>
        </p:txBody>
      </p:sp>
      <p:sp>
        <p:nvSpPr>
          <p:cNvPr id="27" name="Rectangle 26">
            <a:extLst>
              <a:ext uri="{FF2B5EF4-FFF2-40B4-BE49-F238E27FC236}">
                <a16:creationId xmlns:a16="http://schemas.microsoft.com/office/drawing/2014/main" id="{968B90C4-DF54-4DA8-9A82-4143AFC21D58}"/>
              </a:ext>
            </a:extLst>
          </p:cNvPr>
          <p:cNvSpPr/>
          <p:nvPr/>
        </p:nvSpPr>
        <p:spPr>
          <a:xfrm>
            <a:off x="4917884" y="3739712"/>
            <a:ext cx="6043247" cy="1015663"/>
          </a:xfrm>
          <a:prstGeom prst="rect">
            <a:avLst/>
          </a:prstGeom>
        </p:spPr>
        <p:txBody>
          <a:bodyPr wrap="square" lIns="0" rIns="0">
            <a:spAutoFit/>
          </a:bodyPr>
          <a:lstStyle/>
          <a:p>
            <a:pPr marL="0" lvl="1">
              <a:buClr>
                <a:srgbClr val="84BD00"/>
              </a:buClr>
            </a:pPr>
            <a:r>
              <a:rPr lang="en-US" sz="2000" dirty="0">
                <a:solidFill>
                  <a:srgbClr val="00597C"/>
                </a:solidFill>
                <a:latin typeface="Calibri" panose="020F0502020204030204"/>
              </a:rPr>
              <a:t>The degree to which the project </a:t>
            </a:r>
            <a:r>
              <a:rPr lang="en-US" sz="2000" b="1" dirty="0">
                <a:solidFill>
                  <a:srgbClr val="84BE00"/>
                </a:solidFill>
                <a:latin typeface="Calibri" panose="020F0502020204030204"/>
              </a:rPr>
              <a:t>promotes economic development, the creation or retention of jobs, and the stimulation of private sector investment and expansion</a:t>
            </a:r>
            <a:r>
              <a:rPr lang="en-US" sz="2000" dirty="0">
                <a:solidFill>
                  <a:srgbClr val="84BE00"/>
                </a:solidFill>
                <a:latin typeface="Calibri" panose="020F0502020204030204"/>
              </a:rPr>
              <a:t>.</a:t>
            </a:r>
          </a:p>
        </p:txBody>
      </p:sp>
      <p:sp>
        <p:nvSpPr>
          <p:cNvPr id="28" name="Rectangle 27">
            <a:extLst>
              <a:ext uri="{FF2B5EF4-FFF2-40B4-BE49-F238E27FC236}">
                <a16:creationId xmlns:a16="http://schemas.microsoft.com/office/drawing/2014/main" id="{6FE9B934-AB5A-4806-91B0-FB4877F2BE9E}"/>
              </a:ext>
            </a:extLst>
          </p:cNvPr>
          <p:cNvSpPr/>
          <p:nvPr/>
        </p:nvSpPr>
        <p:spPr>
          <a:xfrm>
            <a:off x="4750012" y="1468718"/>
            <a:ext cx="6094216" cy="742612"/>
          </a:xfrm>
          <a:prstGeom prst="rect">
            <a:avLst/>
          </a:prstGeom>
          <a:solidFill>
            <a:srgbClr val="FFFFFF"/>
          </a:solidFill>
          <a:ln>
            <a:solidFill>
              <a:srgbClr val="FFFFFF"/>
            </a:solidFill>
          </a:ln>
        </p:spPr>
        <p:txBody>
          <a:bodyPr lIns="0" rIns="0">
            <a:noAutofit/>
          </a:bodyPr>
          <a:lstStyle/>
          <a:p>
            <a:pPr marL="0" marR="0" lvl="1" indent="0" defTabSz="914400" eaLnBrk="1" fontAlgn="auto" latinLnBrk="0" hangingPunct="1">
              <a:lnSpc>
                <a:spcPct val="100000"/>
              </a:lnSpc>
              <a:spcBef>
                <a:spcPts val="0"/>
              </a:spcBef>
              <a:spcAft>
                <a:spcPts val="0"/>
              </a:spcAft>
              <a:buClr>
                <a:srgbClr val="84BD00"/>
              </a:buClr>
              <a:buSzTx/>
              <a:buFontTx/>
              <a:buNone/>
              <a:tabLst/>
              <a:defRPr/>
            </a:pPr>
            <a:r>
              <a:rPr lang="en-US" sz="2000" kern="0" dirty="0">
                <a:solidFill>
                  <a:srgbClr val="00597C"/>
                </a:solidFill>
                <a:latin typeface="Calibri" panose="020F0502020204030204"/>
              </a:rPr>
              <a:t>The degree to which the project will </a:t>
            </a:r>
            <a:r>
              <a:rPr lang="en-US" sz="2000" b="1" kern="0" dirty="0">
                <a:solidFill>
                  <a:srgbClr val="84BE00"/>
                </a:solidFill>
                <a:latin typeface="Calibri" panose="020F0502020204030204"/>
              </a:rPr>
              <a:t>advance Statewide and </a:t>
            </a:r>
            <a:r>
              <a:rPr lang="en-US" sz="2000" b="1" kern="1200" dirty="0">
                <a:solidFill>
                  <a:srgbClr val="84BE00"/>
                </a:solidFill>
                <a:effectLst/>
                <a:latin typeface="Calibri" panose="020F0502020204030204" pitchFamily="34" charset="0"/>
                <a:ea typeface="Calibri" panose="020F0502020204030204" pitchFamily="34" charset="0"/>
              </a:rPr>
              <a:t>regional strategies and objectives</a:t>
            </a:r>
            <a:r>
              <a:rPr lang="en-US" sz="2000" kern="1200" dirty="0">
                <a:solidFill>
                  <a:srgbClr val="84BE00"/>
                </a:solidFill>
                <a:effectLst/>
                <a:latin typeface="Calibri" panose="020F0502020204030204" pitchFamily="34" charset="0"/>
                <a:ea typeface="Calibri" panose="020F0502020204030204" pitchFamily="34" charset="0"/>
              </a:rPr>
              <a:t>.</a:t>
            </a:r>
            <a:r>
              <a:rPr lang="en-US" sz="2000" b="1" kern="0" dirty="0">
                <a:solidFill>
                  <a:srgbClr val="84BE00"/>
                </a:solidFill>
                <a:latin typeface="Calibri" panose="020F0502020204030204"/>
              </a:rPr>
              <a:t> </a:t>
            </a:r>
            <a:endParaRPr kumimoji="0" lang="en-US" sz="2000" b="1" i="0" u="none" strike="noStrike" kern="0" cap="none" spc="0" normalizeH="0" baseline="0" noProof="0" dirty="0">
              <a:ln>
                <a:noFill/>
              </a:ln>
              <a:solidFill>
                <a:srgbClr val="84BE00"/>
              </a:solidFill>
              <a:effectLst/>
              <a:uLnTx/>
              <a:uFillTx/>
              <a:latin typeface="Calibri" panose="020F0502020204030204"/>
            </a:endParaRPr>
          </a:p>
        </p:txBody>
      </p:sp>
      <p:sp>
        <p:nvSpPr>
          <p:cNvPr id="29" name="Rectangle 28">
            <a:extLst>
              <a:ext uri="{FF2B5EF4-FFF2-40B4-BE49-F238E27FC236}">
                <a16:creationId xmlns:a16="http://schemas.microsoft.com/office/drawing/2014/main" id="{3053A37C-65CF-40EC-B035-1DD09C04ADA0}"/>
              </a:ext>
            </a:extLst>
          </p:cNvPr>
          <p:cNvSpPr/>
          <p:nvPr/>
        </p:nvSpPr>
        <p:spPr>
          <a:xfrm>
            <a:off x="5216684" y="2684413"/>
            <a:ext cx="5854142" cy="707886"/>
          </a:xfrm>
          <a:prstGeom prst="rect">
            <a:avLst/>
          </a:prstGeom>
          <a:solidFill>
            <a:srgbClr val="FFFFFE"/>
          </a:solidFill>
        </p:spPr>
        <p:txBody>
          <a:bodyPr wrap="square" lIns="0" rIns="0">
            <a:spAutoFit/>
          </a:bodyPr>
          <a:lstStyle/>
          <a:p>
            <a:pPr marL="0" marR="0" lvl="1" indent="0" defTabSz="914400" eaLnBrk="1" fontAlgn="auto" latinLnBrk="0" hangingPunct="1">
              <a:lnSpc>
                <a:spcPct val="100000"/>
              </a:lnSpc>
              <a:spcBef>
                <a:spcPts val="0"/>
              </a:spcBef>
              <a:spcAft>
                <a:spcPts val="0"/>
              </a:spcAft>
              <a:buClr>
                <a:srgbClr val="84BD00"/>
              </a:buClr>
              <a:buSzTx/>
              <a:buFontTx/>
              <a:buNone/>
              <a:tabLst/>
              <a:defRPr/>
            </a:pPr>
            <a:r>
              <a:rPr lang="en-US" sz="2000" kern="1200" dirty="0">
                <a:solidFill>
                  <a:srgbClr val="00597C"/>
                </a:solidFill>
                <a:effectLst/>
                <a:latin typeface="Calibri" panose="020F0502020204030204" pitchFamily="34" charset="0"/>
                <a:ea typeface="Calibri" panose="020F0502020204030204" pitchFamily="34" charset="0"/>
              </a:rPr>
              <a:t>The degree to which the project </a:t>
            </a:r>
            <a:r>
              <a:rPr lang="en-US" sz="2000" b="1" kern="1200" dirty="0">
                <a:solidFill>
                  <a:srgbClr val="84BE00"/>
                </a:solidFill>
                <a:effectLst/>
                <a:latin typeface="Calibri" panose="020F0502020204030204" pitchFamily="34" charset="0"/>
                <a:ea typeface="Calibri" panose="020F0502020204030204" pitchFamily="34" charset="0"/>
              </a:rPr>
              <a:t>maximizes the leveraging of other sources of funds</a:t>
            </a:r>
            <a:r>
              <a:rPr lang="en-US" sz="2000" kern="1200" dirty="0">
                <a:solidFill>
                  <a:srgbClr val="84BE00"/>
                </a:solidFill>
                <a:effectLst/>
                <a:latin typeface="Calibri" panose="020F0502020204030204" pitchFamily="34" charset="0"/>
                <a:ea typeface="Calibri" panose="020F0502020204030204" pitchFamily="34" charset="0"/>
              </a:rPr>
              <a:t>.</a:t>
            </a:r>
            <a:endParaRPr kumimoji="0" lang="en-US" sz="2000" i="0" u="none" strike="noStrike" kern="0" cap="none" spc="0" normalizeH="0" baseline="0" noProof="0" dirty="0">
              <a:ln>
                <a:noFill/>
              </a:ln>
              <a:solidFill>
                <a:srgbClr val="84BE00"/>
              </a:solidFill>
              <a:effectLst/>
              <a:uLnTx/>
              <a:uFillTx/>
              <a:latin typeface="Calibri" panose="020F0502020204030204"/>
            </a:endParaRPr>
          </a:p>
        </p:txBody>
      </p:sp>
      <p:sp>
        <p:nvSpPr>
          <p:cNvPr id="30" name="Rectangle 29">
            <a:extLst>
              <a:ext uri="{FF2B5EF4-FFF2-40B4-BE49-F238E27FC236}">
                <a16:creationId xmlns:a16="http://schemas.microsoft.com/office/drawing/2014/main" id="{DCAC2D4F-7B5D-4ECE-AC85-DCFD6E09DAA1}"/>
              </a:ext>
            </a:extLst>
          </p:cNvPr>
          <p:cNvSpPr/>
          <p:nvPr/>
        </p:nvSpPr>
        <p:spPr>
          <a:xfrm>
            <a:off x="3994664" y="5061972"/>
            <a:ext cx="7879850" cy="1323439"/>
          </a:xfrm>
          <a:prstGeom prst="rect">
            <a:avLst/>
          </a:prstGeom>
        </p:spPr>
        <p:txBody>
          <a:bodyPr wrap="square" lIns="0" tIns="45720" rIns="0" bIns="45720" anchor="t">
            <a:spAutoFit/>
          </a:bodyPr>
          <a:lstStyle/>
          <a:p>
            <a:pPr marL="0" lvl="1">
              <a:buClr>
                <a:srgbClr val="84BD00"/>
              </a:buClr>
            </a:pPr>
            <a:r>
              <a:rPr lang="en-US" sz="2000" dirty="0">
                <a:solidFill>
                  <a:srgbClr val="00597C"/>
                </a:solidFill>
                <a:latin typeface="Calibri" panose="020F0502020204030204"/>
              </a:rPr>
              <a:t>Additional criteria includes</a:t>
            </a:r>
            <a:r>
              <a:rPr lang="en-US" sz="2000" b="1" dirty="0">
                <a:solidFill>
                  <a:srgbClr val="00597C"/>
                </a:solidFill>
                <a:latin typeface="Calibri" panose="020F0502020204030204"/>
              </a:rPr>
              <a:t> </a:t>
            </a:r>
            <a:r>
              <a:rPr lang="en-US" sz="2000" b="1" dirty="0">
                <a:solidFill>
                  <a:srgbClr val="84BE00"/>
                </a:solidFill>
                <a:latin typeface="Calibri" panose="020F0502020204030204"/>
              </a:rPr>
              <a:t>supporting local and historically underserved communities, promoting  and strengthen the state's position as the most diverse and inclusive innovation ecosystem in the country, and where it is  located in New Jersey</a:t>
            </a:r>
            <a:r>
              <a:rPr lang="en-US" sz="2000" dirty="0">
                <a:solidFill>
                  <a:srgbClr val="84BE00"/>
                </a:solidFill>
                <a:latin typeface="Calibri" panose="020F0502020204030204"/>
              </a:rPr>
              <a:t>.</a:t>
            </a:r>
            <a:r>
              <a:rPr lang="en-US" sz="2000" b="1" dirty="0">
                <a:solidFill>
                  <a:srgbClr val="84BE00"/>
                </a:solidFill>
                <a:latin typeface="Calibri" panose="020F0502020204030204"/>
              </a:rPr>
              <a:t> </a:t>
            </a:r>
            <a:endParaRPr lang="en-US" sz="2000" dirty="0">
              <a:solidFill>
                <a:srgbClr val="84BE00"/>
              </a:solidFill>
              <a:latin typeface="Calibri" panose="020F0502020204030204"/>
              <a:cs typeface="Calibri"/>
            </a:endParaRPr>
          </a:p>
        </p:txBody>
      </p:sp>
      <p:sp>
        <p:nvSpPr>
          <p:cNvPr id="31" name="Rectangle 30">
            <a:extLst>
              <a:ext uri="{FF2B5EF4-FFF2-40B4-BE49-F238E27FC236}">
                <a16:creationId xmlns:a16="http://schemas.microsoft.com/office/drawing/2014/main" id="{743F2050-E5E2-462B-B398-B875E3B0A86F}"/>
              </a:ext>
            </a:extLst>
          </p:cNvPr>
          <p:cNvSpPr/>
          <p:nvPr/>
        </p:nvSpPr>
        <p:spPr>
          <a:xfrm>
            <a:off x="3801198" y="724458"/>
            <a:ext cx="7250805" cy="817088"/>
          </a:xfrm>
          <a:prstGeom prst="rect">
            <a:avLst/>
          </a:prstGeom>
          <a:solidFill>
            <a:srgbClr val="FFFFFF"/>
          </a:solidFill>
          <a:ln>
            <a:solidFill>
              <a:srgbClr val="FFFFFF"/>
            </a:solidFill>
          </a:ln>
        </p:spPr>
        <p:txBody>
          <a:bodyPr lIns="0" tIns="45720" rIns="0" bIns="45720" anchor="t">
            <a:noAutofit/>
          </a:bodyPr>
          <a:lstStyle/>
          <a:p>
            <a:pPr marL="0" marR="0" lvl="1" indent="0" defTabSz="914400" eaLnBrk="1" fontAlgn="auto" latinLnBrk="0" hangingPunct="1">
              <a:lnSpc>
                <a:spcPct val="100000"/>
              </a:lnSpc>
              <a:spcBef>
                <a:spcPts val="0"/>
              </a:spcBef>
              <a:spcAft>
                <a:spcPts val="0"/>
              </a:spcAft>
              <a:buClr>
                <a:srgbClr val="84BD00"/>
              </a:buClr>
              <a:buSzTx/>
              <a:buFontTx/>
              <a:buNone/>
              <a:tabLst/>
              <a:defRPr/>
            </a:pPr>
            <a:r>
              <a:rPr kumimoji="0" lang="en-US" sz="2000" b="1" i="0" u="none" strike="noStrike" kern="0" cap="none" spc="0" normalizeH="0" baseline="0" noProof="0" dirty="0">
                <a:ln>
                  <a:noFill/>
                </a:ln>
                <a:solidFill>
                  <a:srgbClr val="84BE00"/>
                </a:solidFill>
                <a:effectLst/>
                <a:uLnTx/>
                <a:uFillTx/>
                <a:latin typeface="Calibri" panose="020F0502020204030204"/>
              </a:rPr>
              <a:t>The Economic feasibility </a:t>
            </a:r>
            <a:r>
              <a:rPr kumimoji="0" lang="en-US" sz="2000" i="0" u="none" strike="noStrike" kern="0" cap="none" spc="0" normalizeH="0" baseline="0" noProof="0" dirty="0">
                <a:ln>
                  <a:noFill/>
                </a:ln>
                <a:solidFill>
                  <a:srgbClr val="00597C"/>
                </a:solidFill>
                <a:effectLst/>
                <a:uLnTx/>
                <a:uFillTx/>
                <a:latin typeface="Calibri" panose="020F0502020204030204"/>
              </a:rPr>
              <a:t>of the project. </a:t>
            </a:r>
            <a:endParaRPr kumimoji="0" lang="en-US" sz="2000" b="1" i="0" u="none" strike="noStrike" kern="0" cap="none" spc="0" normalizeH="0" baseline="0" noProof="0" dirty="0">
              <a:ln>
                <a:noFill/>
              </a:ln>
              <a:solidFill>
                <a:srgbClr val="00597C"/>
              </a:solidFill>
              <a:effectLst/>
              <a:uLnTx/>
              <a:uFillTx/>
              <a:latin typeface="Calibri" panose="020F0502020204030204"/>
            </a:endParaRPr>
          </a:p>
        </p:txBody>
      </p:sp>
      <p:sp>
        <p:nvSpPr>
          <p:cNvPr id="32" name="Freeform: Shape 31">
            <a:extLst>
              <a:ext uri="{FF2B5EF4-FFF2-40B4-BE49-F238E27FC236}">
                <a16:creationId xmlns:a16="http://schemas.microsoft.com/office/drawing/2014/main" id="{8ABDDEF0-2BA9-4B99-B029-C8552D6A691F}"/>
              </a:ext>
            </a:extLst>
          </p:cNvPr>
          <p:cNvSpPr/>
          <p:nvPr/>
        </p:nvSpPr>
        <p:spPr>
          <a:xfrm>
            <a:off x="2478714" y="1100687"/>
            <a:ext cx="2258533" cy="4569226"/>
          </a:xfrm>
          <a:custGeom>
            <a:avLst/>
            <a:gdLst>
              <a:gd name="connsiteX0" fmla="*/ 0 w 2258533"/>
              <a:gd name="connsiteY0" fmla="*/ 0 h 4569226"/>
              <a:gd name="connsiteX1" fmla="*/ 206263 w 2258533"/>
              <a:gd name="connsiteY1" fmla="*/ 10415 h 4569226"/>
              <a:gd name="connsiteX2" fmla="*/ 2258533 w 2258533"/>
              <a:gd name="connsiteY2" fmla="*/ 2284613 h 4569226"/>
              <a:gd name="connsiteX3" fmla="*/ 206263 w 2258533"/>
              <a:gd name="connsiteY3" fmla="*/ 4558811 h 4569226"/>
              <a:gd name="connsiteX4" fmla="*/ 0 w 2258533"/>
              <a:gd name="connsiteY4" fmla="*/ 4569226 h 4569226"/>
              <a:gd name="connsiteX5" fmla="*/ 0 w 2258533"/>
              <a:gd name="connsiteY5" fmla="*/ 0 h 456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8533" h="4569226">
                <a:moveTo>
                  <a:pt x="0" y="0"/>
                </a:moveTo>
                <a:lnTo>
                  <a:pt x="206263" y="10415"/>
                </a:lnTo>
                <a:cubicBezTo>
                  <a:pt x="1358993" y="127481"/>
                  <a:pt x="2258533" y="1100998"/>
                  <a:pt x="2258533" y="2284613"/>
                </a:cubicBezTo>
                <a:cubicBezTo>
                  <a:pt x="2258533" y="3468229"/>
                  <a:pt x="1358993" y="4441745"/>
                  <a:pt x="206263" y="4558811"/>
                </a:cubicBezTo>
                <a:lnTo>
                  <a:pt x="0" y="4569226"/>
                </a:lnTo>
                <a:lnTo>
                  <a:pt x="0" y="0"/>
                </a:lnTo>
                <a:close/>
              </a:path>
            </a:pathLst>
          </a:custGeom>
          <a:noFill/>
          <a:ln w="19050" cap="flat" cmpd="tri" algn="ctr">
            <a:solidFill>
              <a:srgbClr val="84BD00"/>
            </a:solidFill>
            <a:prstDash val="sysDot"/>
            <a:miter lim="800000"/>
            <a:extLst>
              <a:ext uri="{C807C97D-BFC1-408E-A445-0C87EB9F89A2}">
                <ask:lineSketchStyleProps xmlns:ask="http://schemas.microsoft.com/office/drawing/2018/sketchyshapes" sd="1219033472">
                  <a:custGeom>
                    <a:avLst/>
                    <a:gdLst>
                      <a:gd name="connsiteX0" fmla="*/ 0 w 2258533"/>
                      <a:gd name="connsiteY0" fmla="*/ 0 h 4569226"/>
                      <a:gd name="connsiteX1" fmla="*/ 206263 w 2258533"/>
                      <a:gd name="connsiteY1" fmla="*/ 10415 h 4569226"/>
                      <a:gd name="connsiteX2" fmla="*/ 2258533 w 2258533"/>
                      <a:gd name="connsiteY2" fmla="*/ 2284613 h 4569226"/>
                      <a:gd name="connsiteX3" fmla="*/ 206263 w 2258533"/>
                      <a:gd name="connsiteY3" fmla="*/ 4558811 h 4569226"/>
                      <a:gd name="connsiteX4" fmla="*/ 0 w 2258533"/>
                      <a:gd name="connsiteY4" fmla="*/ 4569226 h 4569226"/>
                      <a:gd name="connsiteX5" fmla="*/ 0 w 2258533"/>
                      <a:gd name="connsiteY5" fmla="*/ 0 h 456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8533" h="4569226" extrusionOk="0">
                        <a:moveTo>
                          <a:pt x="0" y="0"/>
                        </a:moveTo>
                        <a:cubicBezTo>
                          <a:pt x="67699" y="3852"/>
                          <a:pt x="146981" y="11238"/>
                          <a:pt x="206263" y="10415"/>
                        </a:cubicBezTo>
                        <a:cubicBezTo>
                          <a:pt x="1555994" y="168954"/>
                          <a:pt x="2116593" y="1105511"/>
                          <a:pt x="2258533" y="2284613"/>
                        </a:cubicBezTo>
                        <a:cubicBezTo>
                          <a:pt x="2100030" y="3623016"/>
                          <a:pt x="1339108" y="4551657"/>
                          <a:pt x="206263" y="4558811"/>
                        </a:cubicBezTo>
                        <a:cubicBezTo>
                          <a:pt x="121984" y="4560960"/>
                          <a:pt x="51272" y="4580963"/>
                          <a:pt x="0" y="4569226"/>
                        </a:cubicBezTo>
                        <a:cubicBezTo>
                          <a:pt x="-49533" y="4047840"/>
                          <a:pt x="-14809" y="1393650"/>
                          <a:pt x="0" y="0"/>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11FA4B1-6E98-454C-B9BD-64DEEC7E83C9}"/>
              </a:ext>
            </a:extLst>
          </p:cNvPr>
          <p:cNvSpPr/>
          <p:nvPr/>
        </p:nvSpPr>
        <p:spPr>
          <a:xfrm>
            <a:off x="2314576" y="991306"/>
            <a:ext cx="219280" cy="467999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9490984D-F6C0-4147-B58B-6564C5BEDBD1}"/>
              </a:ext>
            </a:extLst>
          </p:cNvPr>
          <p:cNvGrpSpPr/>
          <p:nvPr/>
        </p:nvGrpSpPr>
        <p:grpSpPr>
          <a:xfrm>
            <a:off x="4344608" y="2819201"/>
            <a:ext cx="731520" cy="731520"/>
            <a:chOff x="2811770" y="4430312"/>
            <a:chExt cx="1097280" cy="1097280"/>
          </a:xfrm>
          <a:solidFill>
            <a:srgbClr val="FFFFFE"/>
          </a:solidFill>
        </p:grpSpPr>
        <p:sp>
          <p:nvSpPr>
            <p:cNvPr id="35" name="Oval 34">
              <a:extLst>
                <a:ext uri="{FF2B5EF4-FFF2-40B4-BE49-F238E27FC236}">
                  <a16:creationId xmlns:a16="http://schemas.microsoft.com/office/drawing/2014/main" id="{547F97B6-B8C1-4276-8B27-0C856905E010}"/>
                </a:ext>
              </a:extLst>
            </p:cNvPr>
            <p:cNvSpPr/>
            <p:nvPr/>
          </p:nvSpPr>
          <p:spPr>
            <a:xfrm>
              <a:off x="2811770" y="4430312"/>
              <a:ext cx="1097280" cy="1097280"/>
            </a:xfrm>
            <a:prstGeom prst="ellipse">
              <a:avLst/>
            </a:prstGeom>
            <a:solidFill>
              <a:srgbClr val="FFFFFF"/>
            </a:solidFill>
            <a:ln w="38100" cap="flat" cmpd="sng" algn="ctr">
              <a:solidFill>
                <a:schemeClr val="accent2"/>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8AE"/>
                </a:solidFill>
                <a:effectLst/>
                <a:uLnTx/>
                <a:uFillTx/>
                <a:latin typeface="Calibri" panose="020F0502020204030204"/>
                <a:ea typeface="+mn-ea"/>
                <a:cs typeface="+mn-cs"/>
              </a:endParaRPr>
            </a:p>
          </p:txBody>
        </p:sp>
        <p:pic>
          <p:nvPicPr>
            <p:cNvPr id="36" name="CustomIcon">
              <a:extLst>
                <a:ext uri="{FF2B5EF4-FFF2-40B4-BE49-F238E27FC236}">
                  <a16:creationId xmlns:a16="http://schemas.microsoft.com/office/drawing/2014/main" id="{6084ED39-C109-49FE-AF76-20A1569586CF}"/>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22604" y="4575416"/>
              <a:ext cx="731520" cy="731520"/>
            </a:xfrm>
            <a:prstGeom prst="rect">
              <a:avLst/>
            </a:prstGeom>
          </p:spPr>
        </p:pic>
      </p:grpSp>
      <p:sp>
        <p:nvSpPr>
          <p:cNvPr id="37" name="Oval 36">
            <a:extLst>
              <a:ext uri="{FF2B5EF4-FFF2-40B4-BE49-F238E27FC236}">
                <a16:creationId xmlns:a16="http://schemas.microsoft.com/office/drawing/2014/main" id="{31542624-FCB8-450F-A75F-083228D370E5}"/>
              </a:ext>
            </a:extLst>
          </p:cNvPr>
          <p:cNvSpPr/>
          <p:nvPr/>
        </p:nvSpPr>
        <p:spPr>
          <a:xfrm>
            <a:off x="3885132" y="1576137"/>
            <a:ext cx="731520" cy="731520"/>
          </a:xfrm>
          <a:prstGeom prst="ellipse">
            <a:avLst/>
          </a:prstGeom>
          <a:solidFill>
            <a:srgbClr val="FFFFFF"/>
          </a:solidFill>
          <a:ln w="38100" cap="flat" cmpd="sng" algn="ctr">
            <a:solidFill>
              <a:schemeClr val="accent2"/>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8A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1140376E-3D0E-41BB-B0E2-800A9827BC15}"/>
              </a:ext>
            </a:extLst>
          </p:cNvPr>
          <p:cNvSpPr/>
          <p:nvPr/>
        </p:nvSpPr>
        <p:spPr>
          <a:xfrm>
            <a:off x="4049270" y="4113446"/>
            <a:ext cx="731520" cy="731520"/>
          </a:xfrm>
          <a:prstGeom prst="ellipse">
            <a:avLst/>
          </a:prstGeom>
          <a:solidFill>
            <a:srgbClr val="FFFFFE"/>
          </a:solidFill>
          <a:ln w="38100" cap="flat" cmpd="sng" algn="ctr">
            <a:solidFill>
              <a:schemeClr val="accent2"/>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8A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6731A7C8-CEA7-4B43-8E75-9BA4AC76FEFF}"/>
              </a:ext>
            </a:extLst>
          </p:cNvPr>
          <p:cNvSpPr/>
          <p:nvPr/>
        </p:nvSpPr>
        <p:spPr>
          <a:xfrm>
            <a:off x="2922358" y="5104583"/>
            <a:ext cx="731520" cy="731520"/>
          </a:xfrm>
          <a:prstGeom prst="ellipse">
            <a:avLst/>
          </a:prstGeom>
          <a:solidFill>
            <a:srgbClr val="FFFFFE"/>
          </a:solidFill>
          <a:ln w="38100" cap="flat" cmpd="sng" algn="ctr">
            <a:solidFill>
              <a:schemeClr val="accent2"/>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8A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FED1C657-B663-42F4-A4EB-058FBFE443A7}"/>
              </a:ext>
            </a:extLst>
          </p:cNvPr>
          <p:cNvSpPr/>
          <p:nvPr/>
        </p:nvSpPr>
        <p:spPr>
          <a:xfrm>
            <a:off x="776172" y="1725395"/>
            <a:ext cx="3108960" cy="3108960"/>
          </a:xfrm>
          <a:prstGeom prst="ellipse">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43" name="CustomIcon" descr="Checklist with solid fill">
            <a:extLst>
              <a:ext uri="{FF2B5EF4-FFF2-40B4-BE49-F238E27FC236}">
                <a16:creationId xmlns:a16="http://schemas.microsoft.com/office/drawing/2014/main" id="{79FE7CD5-9745-4EB1-A3E1-A9B930EDD792}"/>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540830" y="2245933"/>
            <a:ext cx="1547491" cy="1547491"/>
          </a:xfrm>
          <a:prstGeom prst="rect">
            <a:avLst/>
          </a:prstGeom>
        </p:spPr>
      </p:pic>
      <p:sp>
        <p:nvSpPr>
          <p:cNvPr id="44" name="TextBox 43">
            <a:extLst>
              <a:ext uri="{FF2B5EF4-FFF2-40B4-BE49-F238E27FC236}">
                <a16:creationId xmlns:a16="http://schemas.microsoft.com/office/drawing/2014/main" id="{8EC2361B-6961-4B83-9B92-800B279F0BB5}"/>
              </a:ext>
            </a:extLst>
          </p:cNvPr>
          <p:cNvSpPr txBox="1"/>
          <p:nvPr/>
        </p:nvSpPr>
        <p:spPr>
          <a:xfrm>
            <a:off x="950278" y="3739712"/>
            <a:ext cx="2713487" cy="400110"/>
          </a:xfrm>
          <a:prstGeom prst="rect">
            <a:avLst/>
          </a:prstGeom>
          <a:noFill/>
        </p:spPr>
        <p:txBody>
          <a:bodyPr wrap="square" rtlCol="0">
            <a:spAutoFit/>
          </a:bodyPr>
          <a:lstStyle/>
          <a:p>
            <a:pPr algn="ctr"/>
            <a:r>
              <a:rPr lang="en-US" sz="2000" b="1" dirty="0">
                <a:solidFill>
                  <a:srgbClr val="FFFFFE"/>
                </a:solidFill>
                <a:latin typeface="Calibri" panose="020F0502020204030204" pitchFamily="34" charset="0"/>
                <a:cs typeface="Calibri" panose="020F0502020204030204" pitchFamily="34" charset="0"/>
              </a:rPr>
              <a:t>ELIGIBILITY CRITERIA</a:t>
            </a:r>
          </a:p>
        </p:txBody>
      </p:sp>
      <p:pic>
        <p:nvPicPr>
          <p:cNvPr id="45" name="CustomIcon">
            <a:extLst>
              <a:ext uri="{FF2B5EF4-FFF2-40B4-BE49-F238E27FC236}">
                <a16:creationId xmlns:a16="http://schemas.microsoft.com/office/drawing/2014/main" id="{0B8CF7C4-6279-4783-8237-DC5278E3D804}"/>
              </a:ext>
            </a:extLst>
          </p:cNvPr>
          <p:cNvPicPr>
            <a:picLocks/>
          </p:cNvPicPr>
          <p:nvPr>
            <p:custDataLst>
              <p:tags r:id="rId2"/>
            </p:custDataLst>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158845" y="4247544"/>
            <a:ext cx="483993" cy="445040"/>
          </a:xfrm>
          <a:prstGeom prst="rect">
            <a:avLst/>
          </a:prstGeom>
        </p:spPr>
      </p:pic>
      <p:pic>
        <p:nvPicPr>
          <p:cNvPr id="46" name="Graphic 45" descr="Connections">
            <a:extLst>
              <a:ext uri="{FF2B5EF4-FFF2-40B4-BE49-F238E27FC236}">
                <a16:creationId xmlns:a16="http://schemas.microsoft.com/office/drawing/2014/main" id="{B2EE8B0F-E7D2-406F-82C4-0252D3EE3E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2147" y="5178296"/>
            <a:ext cx="625833" cy="625833"/>
          </a:xfrm>
          <a:prstGeom prst="rect">
            <a:avLst/>
          </a:prstGeom>
        </p:spPr>
      </p:pic>
      <p:pic>
        <p:nvPicPr>
          <p:cNvPr id="47" name="Graphic 46" descr="Plugged Unplugged outline">
            <a:extLst>
              <a:ext uri="{FF2B5EF4-FFF2-40B4-BE49-F238E27FC236}">
                <a16:creationId xmlns:a16="http://schemas.microsoft.com/office/drawing/2014/main" id="{835FF9B8-871A-43FE-ABEB-9DC77D3E490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41950" y="1631742"/>
            <a:ext cx="624734" cy="624734"/>
          </a:xfrm>
          <a:prstGeom prst="rect">
            <a:avLst/>
          </a:prstGeom>
        </p:spPr>
      </p:pic>
      <p:sp>
        <p:nvSpPr>
          <p:cNvPr id="41" name="Oval 40">
            <a:extLst>
              <a:ext uri="{FF2B5EF4-FFF2-40B4-BE49-F238E27FC236}">
                <a16:creationId xmlns:a16="http://schemas.microsoft.com/office/drawing/2014/main" id="{0F17F4DF-1FE6-4A03-B317-5D9D2A2DBDD2}"/>
              </a:ext>
            </a:extLst>
          </p:cNvPr>
          <p:cNvSpPr/>
          <p:nvPr/>
        </p:nvSpPr>
        <p:spPr>
          <a:xfrm>
            <a:off x="2835338" y="810026"/>
            <a:ext cx="731520" cy="731520"/>
          </a:xfrm>
          <a:prstGeom prst="ellipse">
            <a:avLst/>
          </a:prstGeom>
          <a:solidFill>
            <a:srgbClr val="FFFFFE"/>
          </a:solidFill>
          <a:ln w="38100" cap="flat" cmpd="sng" algn="ctr">
            <a:solidFill>
              <a:schemeClr val="accent2"/>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8AE"/>
              </a:solidFill>
              <a:effectLst/>
              <a:uLnTx/>
              <a:uFillTx/>
              <a:latin typeface="Calibri" panose="020F0502020204030204"/>
              <a:ea typeface="+mn-ea"/>
              <a:cs typeface="+mn-cs"/>
            </a:endParaRPr>
          </a:p>
        </p:txBody>
      </p:sp>
      <p:pic>
        <p:nvPicPr>
          <p:cNvPr id="39" name="Graphic 38" descr="Lightbulb and gear">
            <a:extLst>
              <a:ext uri="{FF2B5EF4-FFF2-40B4-BE49-F238E27FC236}">
                <a16:creationId xmlns:a16="http://schemas.microsoft.com/office/drawing/2014/main" id="{709232AE-CA49-4A48-B8E3-2C42B36F07D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83057" y="857745"/>
            <a:ext cx="636081" cy="636081"/>
          </a:xfrm>
          <a:prstGeom prst="rect">
            <a:avLst/>
          </a:prstGeom>
        </p:spPr>
      </p:pic>
    </p:spTree>
    <p:extLst>
      <p:ext uri="{BB962C8B-B14F-4D97-AF65-F5344CB8AC3E}">
        <p14:creationId xmlns:p14="http://schemas.microsoft.com/office/powerpoint/2010/main" val="3166506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C72A9-883F-4800-824A-70F5C325BF87}"/>
              </a:ext>
            </a:extLst>
          </p:cNvPr>
          <p:cNvSpPr>
            <a:spLocks noGrp="1"/>
          </p:cNvSpPr>
          <p:nvPr>
            <p:ph type="ctrTitle"/>
          </p:nvPr>
        </p:nvSpPr>
        <p:spPr>
          <a:xfrm>
            <a:off x="4021447" y="-1203709"/>
            <a:ext cx="8460579" cy="2033368"/>
          </a:xfrm>
        </p:spPr>
        <p:txBody>
          <a:bodyPr>
            <a:noAutofit/>
          </a:bodyPr>
          <a:lstStyle/>
          <a:p>
            <a:r>
              <a:rPr lang="en-US" sz="3200" dirty="0">
                <a:latin typeface="+mn-lt"/>
                <a:cs typeface="Segoe UI Semibold"/>
              </a:rPr>
              <a:t>Current Strategic Innovation Center Projects</a:t>
            </a:r>
            <a:endParaRPr lang="en-US" sz="3200" dirty="0">
              <a:latin typeface="+mn-lt"/>
              <a:cs typeface="Segoe UI Semibold" panose="020B0702040204020203" pitchFamily="34" charset="0"/>
            </a:endParaRPr>
          </a:p>
        </p:txBody>
      </p:sp>
      <p:pic>
        <p:nvPicPr>
          <p:cNvPr id="15" name="Picture 4" descr="The State of Innovation: - NJEDA">
            <a:extLst>
              <a:ext uri="{FF2B5EF4-FFF2-40B4-BE49-F238E27FC236}">
                <a16:creationId xmlns:a16="http://schemas.microsoft.com/office/drawing/2014/main" id="{094CDD75-C2C3-4E3B-BE31-EF6F4452FA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949" b="95261" l="6200" r="90400">
                        <a14:foregroundMark x1="11800" y1="42338" x2="11800" y2="42338"/>
                        <a14:foregroundMark x1="90600" y1="51343" x2="90600" y2="51343"/>
                        <a14:foregroundMark x1="85000" y1="63981" x2="85000" y2="63981"/>
                        <a14:foregroundMark x1="50600" y1="7583" x2="50600" y2="7583"/>
                        <a14:foregroundMark x1="43800" y1="91785" x2="43800" y2="91785"/>
                        <a14:foregroundMark x1="39600" y1="95261" x2="39600" y2="95261"/>
                        <a14:foregroundMark x1="50400" y1="4107" x2="50400" y2="4107"/>
                        <a14:foregroundMark x1="15000" y1="37757" x2="15000" y2="37757"/>
                        <a14:foregroundMark x1="11800" y1="41074" x2="11800" y2="41074"/>
                        <a14:foregroundMark x1="60600" y1="75039" x2="60600" y2="75039"/>
                        <a14:foregroundMark x1="60600" y1="75039" x2="60600" y2="75039"/>
                        <a14:foregroundMark x1="60400" y1="75039" x2="60400" y2="75039"/>
                        <a14:foregroundMark x1="60400" y1="75039" x2="60400" y2="75039"/>
                        <a14:foregroundMark x1="60400" y1="75039" x2="60600" y2="75039"/>
                        <a14:foregroundMark x1="60400" y1="75039" x2="60400" y2="75039"/>
                        <a14:foregroundMark x1="60400" y1="75039" x2="60400" y2="75039"/>
                        <a14:foregroundMark x1="6200" y1="46288" x2="6200" y2="46288"/>
                        <a14:foregroundMark x1="62000" y1="74724" x2="62000" y2="74724"/>
                        <a14:foregroundMark x1="61800" y1="74566" x2="61800" y2="74566"/>
                        <a14:foregroundMark x1="62000" y1="74566" x2="62000" y2="74566"/>
                        <a14:foregroundMark x1="61800" y1="74566" x2="61800" y2="74566"/>
                        <a14:foregroundMark x1="61800" y1="74566" x2="61800" y2="74566"/>
                        <a14:foregroundMark x1="61600" y1="74408" x2="61600" y2="74408"/>
                        <a14:backgroundMark x1="15200" y1="7583" x2="15200" y2="7583"/>
                        <a14:backgroundMark x1="60200" y1="74882" x2="60200" y2="74882"/>
                        <a14:backgroundMark x1="72600" y1="55292" x2="72600" y2="55292"/>
                        <a14:backgroundMark x1="71200" y1="30332" x2="71200" y2="30332"/>
                        <a14:backgroundMark x1="5800" y1="46445" x2="5800" y2="46445"/>
                        <a14:backgroundMark x1="60200" y1="75039" x2="60200" y2="75039"/>
                        <a14:backgroundMark x1="5600" y1="47867" x2="5600" y2="47867"/>
                        <a14:backgroundMark x1="61600" y1="74408" x2="61600" y2="74408"/>
                      </a14:backgroundRemoval>
                    </a14:imgEffect>
                  </a14:imgLayer>
                </a14:imgProps>
              </a:ext>
              <a:ext uri="{28A0092B-C50C-407E-A947-70E740481C1C}">
                <a14:useLocalDpi xmlns:a14="http://schemas.microsoft.com/office/drawing/2010/main" val="0"/>
              </a:ext>
            </a:extLst>
          </a:blip>
          <a:srcRect/>
          <a:stretch>
            <a:fillRect/>
          </a:stretch>
        </p:blipFill>
        <p:spPr bwMode="auto">
          <a:xfrm>
            <a:off x="5668365" y="735448"/>
            <a:ext cx="4717814" cy="597275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33CFC5E-1D13-4C16-8E48-D29135924FD4}"/>
              </a:ext>
            </a:extLst>
          </p:cNvPr>
          <p:cNvSpPr/>
          <p:nvPr/>
        </p:nvSpPr>
        <p:spPr>
          <a:xfrm>
            <a:off x="8928937" y="2332421"/>
            <a:ext cx="105103" cy="10510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E493492-6C7B-4257-816A-A7FC12F86CCC}"/>
              </a:ext>
            </a:extLst>
          </p:cNvPr>
          <p:cNvSpPr/>
          <p:nvPr/>
        </p:nvSpPr>
        <p:spPr>
          <a:xfrm>
            <a:off x="8449529" y="2901730"/>
            <a:ext cx="105103" cy="10510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2871114-95FD-495A-9F81-1B7CA116EAC2}"/>
              </a:ext>
            </a:extLst>
          </p:cNvPr>
          <p:cNvPicPr>
            <a:picLocks noChangeAspect="1"/>
          </p:cNvPicPr>
          <p:nvPr/>
        </p:nvPicPr>
        <p:blipFill>
          <a:blip r:embed="rId4"/>
          <a:stretch>
            <a:fillRect/>
          </a:stretch>
        </p:blipFill>
        <p:spPr>
          <a:xfrm>
            <a:off x="10036303" y="1604841"/>
            <a:ext cx="804466" cy="365125"/>
          </a:xfrm>
          <a:prstGeom prst="rect">
            <a:avLst/>
          </a:prstGeom>
        </p:spPr>
      </p:pic>
      <p:cxnSp>
        <p:nvCxnSpPr>
          <p:cNvPr id="17" name="Straight Arrow Connector 16">
            <a:extLst>
              <a:ext uri="{FF2B5EF4-FFF2-40B4-BE49-F238E27FC236}">
                <a16:creationId xmlns:a16="http://schemas.microsoft.com/office/drawing/2014/main" id="{8F7264C2-78D0-4584-950B-0D51A3135FC1}"/>
              </a:ext>
            </a:extLst>
          </p:cNvPr>
          <p:cNvCxnSpPr>
            <a:cxnSpLocks/>
          </p:cNvCxnSpPr>
          <p:nvPr/>
        </p:nvCxnSpPr>
        <p:spPr>
          <a:xfrm flipV="1">
            <a:off x="8963150" y="1906723"/>
            <a:ext cx="857927" cy="44994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FBBEDBF-7971-4099-96E6-58BBA41F9E50}"/>
              </a:ext>
            </a:extLst>
          </p:cNvPr>
          <p:cNvCxnSpPr>
            <a:cxnSpLocks/>
          </p:cNvCxnSpPr>
          <p:nvPr/>
        </p:nvCxnSpPr>
        <p:spPr>
          <a:xfrm>
            <a:off x="8538384" y="2954281"/>
            <a:ext cx="1498240"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461" name="Slide Number Placeholder 19460">
            <a:extLst>
              <a:ext uri="{FF2B5EF4-FFF2-40B4-BE49-F238E27FC236}">
                <a16:creationId xmlns:a16="http://schemas.microsoft.com/office/drawing/2014/main" id="{4F62D61A-8953-4EB6-932F-F0745B50E1AB}"/>
              </a:ext>
            </a:extLst>
          </p:cNvPr>
          <p:cNvSpPr>
            <a:spLocks noGrp="1"/>
          </p:cNvSpPr>
          <p:nvPr>
            <p:ph type="sldNum" sz="quarter" idx="12"/>
          </p:nvPr>
        </p:nvSpPr>
        <p:spPr>
          <a:xfrm>
            <a:off x="9959784" y="6513947"/>
            <a:ext cx="2028008" cy="365125"/>
          </a:xfrm>
        </p:spPr>
        <p:txBody>
          <a:bodyPr/>
          <a:lstStyle/>
          <a:p>
            <a:fld id="{F58C6749-1C6D-4CB3-BC1F-67938738BE49}" type="slidenum">
              <a:rPr lang="en-US" smtClean="0"/>
              <a:t>7</a:t>
            </a:fld>
            <a:endParaRPr lang="en-US"/>
          </a:p>
        </p:txBody>
      </p:sp>
      <p:pic>
        <p:nvPicPr>
          <p:cNvPr id="6" name="Picture 5" descr="Logo, icon&#10;&#10;Description automatically generated">
            <a:extLst>
              <a:ext uri="{FF2B5EF4-FFF2-40B4-BE49-F238E27FC236}">
                <a16:creationId xmlns:a16="http://schemas.microsoft.com/office/drawing/2014/main" id="{B72D7EF0-9162-482A-AA60-5083669BE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7091" y="2675806"/>
            <a:ext cx="1319281" cy="402496"/>
          </a:xfrm>
          <a:prstGeom prst="rect">
            <a:avLst/>
          </a:prstGeom>
        </p:spPr>
      </p:pic>
      <p:sp>
        <p:nvSpPr>
          <p:cNvPr id="4" name="TextBox 3">
            <a:extLst>
              <a:ext uri="{FF2B5EF4-FFF2-40B4-BE49-F238E27FC236}">
                <a16:creationId xmlns:a16="http://schemas.microsoft.com/office/drawing/2014/main" id="{A0F69DC9-928C-44D2-AD04-B1C3A91D5B92}"/>
              </a:ext>
            </a:extLst>
          </p:cNvPr>
          <p:cNvSpPr txBox="1"/>
          <p:nvPr/>
        </p:nvSpPr>
        <p:spPr>
          <a:xfrm>
            <a:off x="9959784" y="3009040"/>
            <a:ext cx="2217443" cy="923330"/>
          </a:xfrm>
          <a:prstGeom prst="rect">
            <a:avLst/>
          </a:prstGeom>
          <a:noFill/>
        </p:spPr>
        <p:txBody>
          <a:bodyPr wrap="square" lIns="91440" tIns="45720" rIns="91440" bIns="45720" rtlCol="0" anchor="t">
            <a:spAutoFit/>
          </a:bodyPr>
          <a:lstStyle/>
          <a:p>
            <a:pPr algn="ctr"/>
            <a:r>
              <a:rPr lang="en-US" b="1" dirty="0"/>
              <a:t>New Jersey Innovation &amp; Technology HUB</a:t>
            </a:r>
            <a:endParaRPr lang="en-US" dirty="0"/>
          </a:p>
        </p:txBody>
      </p:sp>
      <p:pic>
        <p:nvPicPr>
          <p:cNvPr id="29" name="Picture 28" hidden="1">
            <a:extLst>
              <a:ext uri="{FF2B5EF4-FFF2-40B4-BE49-F238E27FC236}">
                <a16:creationId xmlns:a16="http://schemas.microsoft.com/office/drawing/2014/main" id="{C7D653C9-1B92-42D9-87E1-777963A54B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4012" y="-207146"/>
            <a:ext cx="8112867" cy="8258327"/>
          </a:xfrm>
          <a:prstGeom prst="rect">
            <a:avLst/>
          </a:prstGeom>
        </p:spPr>
      </p:pic>
      <p:sp>
        <p:nvSpPr>
          <p:cNvPr id="5" name="AutoShape 4">
            <a:extLst>
              <a:ext uri="{FF2B5EF4-FFF2-40B4-BE49-F238E27FC236}">
                <a16:creationId xmlns:a16="http://schemas.microsoft.com/office/drawing/2014/main" id="{77ACD3CA-F246-A7DB-91A8-2B5F0441C22A}"/>
              </a:ext>
            </a:extLst>
          </p:cNvPr>
          <p:cNvSpPr/>
          <p:nvPr/>
        </p:nvSpPr>
        <p:spPr>
          <a:xfrm rot="-4227458">
            <a:off x="-2227572" y="472456"/>
            <a:ext cx="8779601" cy="1808841"/>
          </a:xfrm>
          <a:prstGeom prst="rect">
            <a:avLst/>
          </a:prstGeom>
          <a:solidFill>
            <a:srgbClr val="0078AE"/>
          </a:solidFill>
        </p:spPr>
      </p:sp>
      <p:grpSp>
        <p:nvGrpSpPr>
          <p:cNvPr id="7" name="Group 5">
            <a:extLst>
              <a:ext uri="{FF2B5EF4-FFF2-40B4-BE49-F238E27FC236}">
                <a16:creationId xmlns:a16="http://schemas.microsoft.com/office/drawing/2014/main" id="{66B881CB-D2E2-98B1-736C-CE1283E1A022}"/>
              </a:ext>
            </a:extLst>
          </p:cNvPr>
          <p:cNvGrpSpPr/>
          <p:nvPr/>
        </p:nvGrpSpPr>
        <p:grpSpPr>
          <a:xfrm>
            <a:off x="-1396122" y="-1966283"/>
            <a:ext cx="2628567" cy="10424463"/>
            <a:chOff x="2344333" y="335339"/>
            <a:chExt cx="5257134" cy="20848926"/>
          </a:xfrm>
        </p:grpSpPr>
        <p:sp>
          <p:nvSpPr>
            <p:cNvPr id="9" name="AutoShape 6">
              <a:extLst>
                <a:ext uri="{FF2B5EF4-FFF2-40B4-BE49-F238E27FC236}">
                  <a16:creationId xmlns:a16="http://schemas.microsoft.com/office/drawing/2014/main" id="{D2074769-435E-5A3A-E97F-9EE4FA9A22F7}"/>
                </a:ext>
              </a:extLst>
            </p:cNvPr>
            <p:cNvSpPr/>
            <p:nvPr/>
          </p:nvSpPr>
          <p:spPr>
            <a:xfrm rot="-6233333">
              <a:off x="-2962516" y="10620281"/>
              <a:ext cx="15870831" cy="5257133"/>
            </a:xfrm>
            <a:prstGeom prst="rect">
              <a:avLst/>
            </a:prstGeom>
            <a:solidFill>
              <a:schemeClr val="tx1"/>
            </a:solidFill>
          </p:spPr>
        </p:sp>
        <p:sp>
          <p:nvSpPr>
            <p:cNvPr id="10" name="AutoShape 7">
              <a:extLst>
                <a:ext uri="{FF2B5EF4-FFF2-40B4-BE49-F238E27FC236}">
                  <a16:creationId xmlns:a16="http://schemas.microsoft.com/office/drawing/2014/main" id="{6B84A9C4-6472-1822-840B-ED615D0B00B2}"/>
                </a:ext>
              </a:extLst>
            </p:cNvPr>
            <p:cNvSpPr/>
            <p:nvPr/>
          </p:nvSpPr>
          <p:spPr>
            <a:xfrm rot="-4110353">
              <a:off x="-2754669" y="5813593"/>
              <a:ext cx="15782491" cy="4825983"/>
            </a:xfrm>
            <a:prstGeom prst="rect">
              <a:avLst/>
            </a:prstGeom>
            <a:solidFill>
              <a:srgbClr val="84BD00"/>
            </a:solidFill>
          </p:spPr>
        </p:sp>
      </p:grpSp>
      <p:pic>
        <p:nvPicPr>
          <p:cNvPr id="11" name="Picture 10" descr="Logo, company name&#10;&#10;Description automatically generated">
            <a:extLst>
              <a:ext uri="{FF2B5EF4-FFF2-40B4-BE49-F238E27FC236}">
                <a16:creationId xmlns:a16="http://schemas.microsoft.com/office/drawing/2014/main" id="{6375435F-DC4B-3CA5-02D6-E8C1367E84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1385" y="5872971"/>
            <a:ext cx="1443256" cy="968278"/>
          </a:xfrm>
          <a:prstGeom prst="rect">
            <a:avLst/>
          </a:prstGeom>
        </p:spPr>
      </p:pic>
    </p:spTree>
    <p:extLst>
      <p:ext uri="{BB962C8B-B14F-4D97-AF65-F5344CB8AC3E}">
        <p14:creationId xmlns:p14="http://schemas.microsoft.com/office/powerpoint/2010/main" val="2065787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ular Callout 10">
            <a:extLst>
              <a:ext uri="{FF2B5EF4-FFF2-40B4-BE49-F238E27FC236}">
                <a16:creationId xmlns:a16="http://schemas.microsoft.com/office/drawing/2014/main" id="{FBCD34BF-58C4-67FB-F169-25C16B9E09BF}"/>
              </a:ext>
            </a:extLst>
          </p:cNvPr>
          <p:cNvSpPr/>
          <p:nvPr/>
        </p:nvSpPr>
        <p:spPr>
          <a:xfrm rot="5400000">
            <a:off x="7079162" y="1017217"/>
            <a:ext cx="5005569" cy="4567801"/>
          </a:xfrm>
          <a:prstGeom prst="wedge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solidFill>
                <a:schemeClr val="tx1"/>
              </a:solidFill>
            </a:endParaRPr>
          </a:p>
        </p:txBody>
      </p:sp>
      <p:pic>
        <p:nvPicPr>
          <p:cNvPr id="13318" name="Picture 6" descr="707 Broad St, Newark, NJ 07102 | LoopNet">
            <a:extLst>
              <a:ext uri="{FF2B5EF4-FFF2-40B4-BE49-F238E27FC236}">
                <a16:creationId xmlns:a16="http://schemas.microsoft.com/office/drawing/2014/main" id="{4737126A-9753-4EAE-B150-AA6307E6F5D4}"/>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502160" y="846345"/>
            <a:ext cx="6293726" cy="41910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506A5E3-F060-4C23-9EFC-79CCB9B7F346}"/>
              </a:ext>
            </a:extLst>
          </p:cNvPr>
          <p:cNvPicPr>
            <a:picLocks noChangeAspect="1"/>
          </p:cNvPicPr>
          <p:nvPr/>
        </p:nvPicPr>
        <p:blipFill>
          <a:blip r:embed="rId4"/>
          <a:stretch>
            <a:fillRect/>
          </a:stretch>
        </p:blipFill>
        <p:spPr>
          <a:xfrm>
            <a:off x="517445" y="4541507"/>
            <a:ext cx="1092604" cy="495903"/>
          </a:xfrm>
          <a:prstGeom prst="rect">
            <a:avLst/>
          </a:prstGeom>
          <a:solidFill>
            <a:schemeClr val="bg1"/>
          </a:solidFill>
        </p:spPr>
      </p:pic>
      <p:sp>
        <p:nvSpPr>
          <p:cNvPr id="6" name="TextBox 5">
            <a:extLst>
              <a:ext uri="{FF2B5EF4-FFF2-40B4-BE49-F238E27FC236}">
                <a16:creationId xmlns:a16="http://schemas.microsoft.com/office/drawing/2014/main" id="{BDB41AEE-58CC-4B2B-A4AA-9046F86D5E0F}"/>
              </a:ext>
            </a:extLst>
          </p:cNvPr>
          <p:cNvSpPr txBox="1"/>
          <p:nvPr/>
        </p:nvSpPr>
        <p:spPr>
          <a:xfrm>
            <a:off x="426011" y="5037410"/>
            <a:ext cx="6795887" cy="1371602"/>
          </a:xfrm>
          <a:prstGeom prst="rect">
            <a:avLst/>
          </a:prstGeom>
          <a:noFill/>
          <a:ln w="28575">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597C"/>
                </a:solidFill>
                <a:latin typeface="Calibri"/>
                <a:ea typeface="+mn-lt"/>
                <a:cs typeface="Calibri"/>
              </a:rPr>
              <a:t>$50M joint venture between NJEDA and globally-ranked VC, SOSV, to create “HAX LLC” studio HQ at </a:t>
            </a:r>
            <a:r>
              <a:rPr lang="en-US" sz="2000" b="1" dirty="0">
                <a:solidFill>
                  <a:srgbClr val="84BE00"/>
                </a:solidFill>
                <a:latin typeface="Calibri"/>
                <a:ea typeface="+mn-lt"/>
                <a:cs typeface="Calibri"/>
              </a:rPr>
              <a:t>707</a:t>
            </a:r>
            <a:r>
              <a:rPr lang="en-US" sz="2000" b="1" dirty="0">
                <a:solidFill>
                  <a:schemeClr val="tx1"/>
                </a:solidFill>
                <a:latin typeface="Calibri"/>
                <a:ea typeface="+mn-lt"/>
                <a:cs typeface="Calibri"/>
              </a:rPr>
              <a:t> </a:t>
            </a:r>
            <a:r>
              <a:rPr lang="en-US" sz="2000" b="1" dirty="0">
                <a:solidFill>
                  <a:srgbClr val="84BE00"/>
                </a:solidFill>
                <a:latin typeface="Calibri"/>
                <a:ea typeface="+mn-lt"/>
                <a:cs typeface="Calibri"/>
              </a:rPr>
              <a:t>Broad St., Newark</a:t>
            </a:r>
            <a:r>
              <a:rPr lang="en-US" sz="2000" dirty="0">
                <a:solidFill>
                  <a:srgbClr val="84BE00"/>
                </a:solidFill>
                <a:latin typeface="Calibri"/>
                <a:ea typeface="+mn-lt"/>
                <a:cs typeface="Calibri"/>
              </a:rPr>
              <a:t> </a:t>
            </a:r>
            <a:r>
              <a:rPr lang="en-US" sz="2000" dirty="0">
                <a:solidFill>
                  <a:srgbClr val="00597C"/>
                </a:solidFill>
                <a:latin typeface="Calibri"/>
                <a:ea typeface="+mn-lt"/>
                <a:cs typeface="Calibri"/>
              </a:rPr>
              <a:t>focused on</a:t>
            </a:r>
            <a:r>
              <a:rPr lang="en-US" sz="2000" b="1" dirty="0">
                <a:solidFill>
                  <a:srgbClr val="00597C"/>
                </a:solidFill>
                <a:latin typeface="Calibri"/>
                <a:ea typeface="+mn-lt"/>
                <a:cs typeface="Calibri"/>
              </a:rPr>
              <a:t> </a:t>
            </a:r>
            <a:r>
              <a:rPr lang="en-US" sz="2000" b="1" dirty="0">
                <a:solidFill>
                  <a:srgbClr val="84BE00"/>
                </a:solidFill>
                <a:latin typeface="Calibri"/>
                <a:ea typeface="+mn-lt"/>
                <a:cs typeface="Calibri"/>
              </a:rPr>
              <a:t>decarbonization, digital manufacturing, and automated</a:t>
            </a:r>
            <a:r>
              <a:rPr lang="en-US" sz="2000" b="1" i="0" dirty="0">
                <a:solidFill>
                  <a:srgbClr val="84BE00"/>
                </a:solidFill>
                <a:effectLst/>
                <a:latin typeface="Times New Roman"/>
                <a:cs typeface="Times New Roman"/>
              </a:rPr>
              <a:t> </a:t>
            </a:r>
            <a:r>
              <a:rPr lang="en-US" sz="2000" b="1" dirty="0">
                <a:solidFill>
                  <a:srgbClr val="84BE00"/>
                </a:solidFill>
                <a:latin typeface="Calibri"/>
                <a:ea typeface="+mn-lt"/>
                <a:cs typeface="Calibri"/>
              </a:rPr>
              <a:t>supply chain</a:t>
            </a:r>
            <a:r>
              <a:rPr lang="en-US" sz="2000" dirty="0">
                <a:solidFill>
                  <a:srgbClr val="84BE00"/>
                </a:solidFill>
                <a:latin typeface="Calibri"/>
                <a:ea typeface="+mn-lt"/>
                <a:cs typeface="Calibri"/>
              </a:rPr>
              <a:t>.</a:t>
            </a:r>
          </a:p>
        </p:txBody>
      </p:sp>
      <p:sp>
        <p:nvSpPr>
          <p:cNvPr id="8" name="Rectangle 7">
            <a:extLst>
              <a:ext uri="{FF2B5EF4-FFF2-40B4-BE49-F238E27FC236}">
                <a16:creationId xmlns:a16="http://schemas.microsoft.com/office/drawing/2014/main" id="{29B0018A-3A07-4BC0-A5C5-A3627D9BCD8C}"/>
              </a:ext>
            </a:extLst>
          </p:cNvPr>
          <p:cNvSpPr/>
          <p:nvPr/>
        </p:nvSpPr>
        <p:spPr>
          <a:xfrm>
            <a:off x="1" y="329440"/>
            <a:ext cx="1539688" cy="369332"/>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2" name="Title 11">
            <a:extLst>
              <a:ext uri="{FF2B5EF4-FFF2-40B4-BE49-F238E27FC236}">
                <a16:creationId xmlns:a16="http://schemas.microsoft.com/office/drawing/2014/main" id="{29AAAECF-5E2F-566E-A546-D9D23BFFEC72}"/>
              </a:ext>
            </a:extLst>
          </p:cNvPr>
          <p:cNvSpPr>
            <a:spLocks noGrp="1"/>
          </p:cNvSpPr>
          <p:nvPr>
            <p:ph type="title"/>
          </p:nvPr>
        </p:nvSpPr>
        <p:spPr>
          <a:xfrm>
            <a:off x="140363" y="345297"/>
            <a:ext cx="11725484" cy="314028"/>
          </a:xfrm>
        </p:spPr>
        <p:txBody>
          <a:bodyPr/>
          <a:lstStyle/>
          <a:p>
            <a:r>
              <a:rPr lang="en-US" sz="2000" dirty="0">
                <a:solidFill>
                  <a:schemeClr val="bg1"/>
                </a:solidFill>
              </a:rPr>
              <a:t>HAX</a:t>
            </a:r>
            <a:endParaRPr lang="en-US" dirty="0"/>
          </a:p>
        </p:txBody>
      </p:sp>
      <p:sp>
        <p:nvSpPr>
          <p:cNvPr id="14" name="TextBox 13">
            <a:extLst>
              <a:ext uri="{FF2B5EF4-FFF2-40B4-BE49-F238E27FC236}">
                <a16:creationId xmlns:a16="http://schemas.microsoft.com/office/drawing/2014/main" id="{1B737016-2988-F7E2-50D3-8B549BD9707D}"/>
              </a:ext>
            </a:extLst>
          </p:cNvPr>
          <p:cNvSpPr txBox="1"/>
          <p:nvPr/>
        </p:nvSpPr>
        <p:spPr>
          <a:xfrm>
            <a:off x="7590382" y="846345"/>
            <a:ext cx="3983128" cy="4770537"/>
          </a:xfrm>
          <a:prstGeom prst="rect">
            <a:avLst/>
          </a:prstGeom>
          <a:noFill/>
        </p:spPr>
        <p:txBody>
          <a:bodyPr wrap="square">
            <a:spAutoFit/>
          </a:bodyPr>
          <a:lstStyle/>
          <a:p>
            <a:pPr marL="0" marR="0" lvl="0" indent="0" algn="ctr" defTabSz="914341"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rgbClr val="00597C"/>
                </a:solidFill>
                <a:effectLst/>
                <a:uLnTx/>
                <a:uFillTx/>
                <a:latin typeface="Calibri" panose="020F0502020204030204"/>
                <a:ea typeface="+mn-lt"/>
                <a:cs typeface="Calibri" panose="020F0502020204030204"/>
              </a:rPr>
              <a:t>Program Highlights:</a:t>
            </a:r>
            <a:endParaRPr kumimoji="0" lang="en-US" sz="24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endParaRPr>
          </a:p>
          <a:p>
            <a:pPr marL="342900" marR="0" lvl="0" indent="-342900" defTabSz="914341" eaLnBrk="1" fontAlgn="auto" latinLnBrk="0" hangingPunct="1">
              <a:lnSpc>
                <a:spcPct val="100000"/>
              </a:lnSpc>
              <a:spcBef>
                <a:spcPts val="0"/>
              </a:spcBef>
              <a:spcAft>
                <a:spcPts val="0"/>
              </a:spcAft>
              <a:buClr>
                <a:srgbClr val="84BE00"/>
              </a:buClr>
              <a:buSzTx/>
              <a:buFont typeface="System Font Regular"/>
              <a:buChar char="►"/>
              <a:tabLst/>
              <a:defRPr/>
            </a:pPr>
            <a:endParaRPr kumimoji="0"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endParaRPr>
          </a:p>
          <a:p>
            <a:pPr marL="342900" marR="0" lvl="0" indent="-342900" defTabSz="914341" eaLnBrk="1" fontAlgn="auto" latinLnBrk="0" hangingPunct="1">
              <a:lnSpc>
                <a:spcPct val="100000"/>
              </a:lnSpc>
              <a:spcBef>
                <a:spcPts val="0"/>
              </a:spcBef>
              <a:spcAft>
                <a:spcPts val="0"/>
              </a:spcAft>
              <a:buClr>
                <a:srgbClr val="84BE00"/>
              </a:buClr>
              <a:buSzTx/>
              <a:buFont typeface="System Font Regular"/>
              <a:buChar char="►"/>
              <a:tabLst/>
              <a:defRPr/>
            </a:pPr>
            <a:r>
              <a:rPr kumimoji="0"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rPr>
              <a:t>Will support </a:t>
            </a:r>
            <a:r>
              <a:rPr kumimoji="0" lang="en-US" sz="2000" b="1"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rPr>
              <a:t>100+ early-stage companies</a:t>
            </a:r>
            <a:r>
              <a:rPr kumimoji="0"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rPr>
              <a:t> and expected to create at least </a:t>
            </a:r>
            <a:r>
              <a:rPr kumimoji="0" lang="en-US" sz="2000" b="1"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rPr>
              <a:t>2,500 new, high-paying jobs</a:t>
            </a:r>
            <a:r>
              <a:rPr kumimoji="0" lang="en-US" sz="200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rPr>
              <a:t>.</a:t>
            </a:r>
          </a:p>
          <a:p>
            <a:pPr marL="342900" marR="0" lvl="0" indent="-342900" defTabSz="914341" eaLnBrk="1" fontAlgn="auto" latinLnBrk="0" hangingPunct="1">
              <a:lnSpc>
                <a:spcPct val="100000"/>
              </a:lnSpc>
              <a:spcBef>
                <a:spcPts val="0"/>
              </a:spcBef>
              <a:spcAft>
                <a:spcPts val="0"/>
              </a:spcAft>
              <a:buClr>
                <a:srgbClr val="84BE00"/>
              </a:buClr>
              <a:buSzTx/>
              <a:buFont typeface="System Font Regular"/>
              <a:buChar char="►"/>
              <a:tabLst/>
              <a:defRPr/>
            </a:pPr>
            <a:r>
              <a:rPr lang="en-US" sz="2000" kern="0" dirty="0">
                <a:solidFill>
                  <a:srgbClr val="00597C"/>
                </a:solidFill>
                <a:latin typeface="Calibri" panose="020F0502020204030204"/>
                <a:ea typeface="+mn-lt"/>
                <a:cs typeface="Calibri" panose="020F0502020204030204"/>
              </a:rPr>
              <a:t>NJEDA and SOSV both invested </a:t>
            </a:r>
            <a:r>
              <a:rPr lang="en-US" sz="2000" b="1" kern="0" dirty="0">
                <a:solidFill>
                  <a:srgbClr val="00597C"/>
                </a:solidFill>
                <a:latin typeface="Calibri" panose="020F0502020204030204"/>
                <a:ea typeface="+mn-lt"/>
                <a:cs typeface="Calibri" panose="020F0502020204030204"/>
              </a:rPr>
              <a:t>$25M </a:t>
            </a:r>
            <a:r>
              <a:rPr lang="en-US" sz="2000" kern="0" dirty="0">
                <a:solidFill>
                  <a:srgbClr val="00597C"/>
                </a:solidFill>
                <a:latin typeface="Calibri" panose="020F0502020204030204"/>
                <a:ea typeface="+mn-lt"/>
                <a:cs typeface="Calibri" panose="020F0502020204030204"/>
              </a:rPr>
              <a:t>to be joint owners of HAX LLC.</a:t>
            </a:r>
            <a:endParaRPr lang="en-US" sz="2000" b="1" kern="0" dirty="0">
              <a:solidFill>
                <a:srgbClr val="00597C"/>
              </a:solidFill>
              <a:latin typeface="Calibri" panose="020F0502020204030204"/>
              <a:ea typeface="+mn-lt"/>
              <a:cs typeface="Calibri" panose="020F0502020204030204"/>
            </a:endParaRPr>
          </a:p>
          <a:p>
            <a:pPr marL="342900" marR="0" lvl="0" indent="-342900" defTabSz="914341" eaLnBrk="1" fontAlgn="auto" latinLnBrk="0" hangingPunct="1">
              <a:lnSpc>
                <a:spcPct val="100000"/>
              </a:lnSpc>
              <a:spcBef>
                <a:spcPts val="0"/>
              </a:spcBef>
              <a:spcAft>
                <a:spcPts val="0"/>
              </a:spcAft>
              <a:buClr>
                <a:srgbClr val="84BE00"/>
              </a:buClr>
              <a:buSzTx/>
              <a:buFont typeface="System Font Regular"/>
              <a:buChar char="►"/>
              <a:tabLst/>
              <a:defRPr/>
            </a:pPr>
            <a:r>
              <a:rPr kumimoji="0" lang="en-US" sz="2000" i="0" u="none" strike="noStrike" kern="0" cap="none" spc="0" normalizeH="0" baseline="0" noProof="0" dirty="0">
                <a:ln>
                  <a:noFill/>
                </a:ln>
                <a:solidFill>
                  <a:srgbClr val="00597C"/>
                </a:solidFill>
                <a:effectLst/>
                <a:uLnTx/>
                <a:uFillTx/>
                <a:latin typeface="Calibri" panose="020F0502020204030204"/>
                <a:cs typeface="Calibri" panose="020F0502020204030204"/>
              </a:rPr>
              <a:t>SOSV has committed to </a:t>
            </a:r>
            <a:r>
              <a:rPr kumimoji="0" lang="en-US" sz="2000" b="1" i="0" u="none" strike="noStrike" kern="0" cap="none" spc="0" normalizeH="0" baseline="0" noProof="0" dirty="0">
                <a:ln>
                  <a:noFill/>
                </a:ln>
                <a:solidFill>
                  <a:srgbClr val="00597C"/>
                </a:solidFill>
                <a:effectLst/>
                <a:uLnTx/>
                <a:uFillTx/>
                <a:latin typeface="Calibri" panose="020F0502020204030204"/>
                <a:cs typeface="Calibri" panose="020F0502020204030204"/>
              </a:rPr>
              <a:t>mentoring at colleges, universities, local manufacturing sourcing, engagement in workforce development, and creating local advisory board</a:t>
            </a:r>
            <a:r>
              <a:rPr kumimoji="0" lang="en-US" sz="2000" i="0" u="none" strike="noStrike" kern="0" cap="none" spc="0" normalizeH="0" baseline="0" noProof="0" dirty="0">
                <a:ln>
                  <a:noFill/>
                </a:ln>
                <a:solidFill>
                  <a:srgbClr val="00597C"/>
                </a:solidFill>
                <a:effectLst/>
                <a:uLnTx/>
                <a:uFillTx/>
                <a:latin typeface="Calibri" panose="020F0502020204030204"/>
                <a:cs typeface="Calibri" panose="020F0502020204030204"/>
              </a:rPr>
              <a:t>. </a:t>
            </a:r>
          </a:p>
        </p:txBody>
      </p:sp>
    </p:spTree>
    <p:extLst>
      <p:ext uri="{BB962C8B-B14F-4D97-AF65-F5344CB8AC3E}">
        <p14:creationId xmlns:p14="http://schemas.microsoft.com/office/powerpoint/2010/main" val="4153962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FE870F42-295E-62C8-BBA2-7D4179B28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385" y="5872971"/>
            <a:ext cx="1443256" cy="968278"/>
          </a:xfrm>
          <a:prstGeom prst="rect">
            <a:avLst/>
          </a:prstGeom>
        </p:spPr>
      </p:pic>
      <p:pic>
        <p:nvPicPr>
          <p:cNvPr id="6" name="Picture 5" descr="A person in a suit and tie&#10;&#10;Description automatically generated with medium confidence">
            <a:extLst>
              <a:ext uri="{FF2B5EF4-FFF2-40B4-BE49-F238E27FC236}">
                <a16:creationId xmlns:a16="http://schemas.microsoft.com/office/drawing/2014/main" id="{95F8E095-7A25-4F3F-B042-4ABBC9924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0" y="1955258"/>
            <a:ext cx="6248389" cy="4015649"/>
          </a:xfrm>
          <a:prstGeom prst="rect">
            <a:avLst/>
          </a:prstGeom>
        </p:spPr>
      </p:pic>
      <p:sp>
        <p:nvSpPr>
          <p:cNvPr id="8" name="Rectangle 7">
            <a:extLst>
              <a:ext uri="{FF2B5EF4-FFF2-40B4-BE49-F238E27FC236}">
                <a16:creationId xmlns:a16="http://schemas.microsoft.com/office/drawing/2014/main" id="{29B0018A-3A07-4BC0-A5C5-A3627D9BCD8C}"/>
              </a:ext>
            </a:extLst>
          </p:cNvPr>
          <p:cNvSpPr/>
          <p:nvPr/>
        </p:nvSpPr>
        <p:spPr>
          <a:xfrm>
            <a:off x="0" y="329440"/>
            <a:ext cx="1539688" cy="369332"/>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 name="Title 1">
            <a:extLst>
              <a:ext uri="{FF2B5EF4-FFF2-40B4-BE49-F238E27FC236}">
                <a16:creationId xmlns:a16="http://schemas.microsoft.com/office/drawing/2014/main" id="{48D82CD3-6BBB-4369-BE27-BB45B7DD50BE}"/>
              </a:ext>
            </a:extLst>
          </p:cNvPr>
          <p:cNvSpPr>
            <a:spLocks noGrp="1"/>
          </p:cNvSpPr>
          <p:nvPr>
            <p:ph type="title"/>
          </p:nvPr>
        </p:nvSpPr>
        <p:spPr>
          <a:xfrm>
            <a:off x="149030" y="329440"/>
            <a:ext cx="11725484" cy="369332"/>
          </a:xfrm>
        </p:spPr>
        <p:txBody>
          <a:bodyPr/>
          <a:lstStyle/>
          <a:p>
            <a:r>
              <a:rPr lang="en-US" sz="2400">
                <a:solidFill>
                  <a:schemeClr val="bg1"/>
                </a:solidFill>
              </a:rPr>
              <a:t>HAX</a:t>
            </a:r>
            <a:endParaRPr lang="en-US">
              <a:solidFill>
                <a:schemeClr val="bg1"/>
              </a:solidFill>
            </a:endParaRPr>
          </a:p>
        </p:txBody>
      </p:sp>
      <p:sp>
        <p:nvSpPr>
          <p:cNvPr id="13" name="TextBox 12">
            <a:extLst>
              <a:ext uri="{FF2B5EF4-FFF2-40B4-BE49-F238E27FC236}">
                <a16:creationId xmlns:a16="http://schemas.microsoft.com/office/drawing/2014/main" id="{D514F32F-F1F0-4FF7-98F3-024BC02EB627}"/>
              </a:ext>
            </a:extLst>
          </p:cNvPr>
          <p:cNvSpPr txBox="1"/>
          <p:nvPr/>
        </p:nvSpPr>
        <p:spPr>
          <a:xfrm>
            <a:off x="5994389" y="329440"/>
            <a:ext cx="5838093" cy="1477328"/>
          </a:xfrm>
          <a:prstGeom prst="rect">
            <a:avLst/>
          </a:prstGeom>
          <a:noFill/>
        </p:spPr>
        <p:txBody>
          <a:bodyPr wrap="square">
            <a:spAutoFit/>
          </a:bodyPr>
          <a:lstStyle/>
          <a:p>
            <a:r>
              <a:rPr lang="en-US" i="1" dirty="0">
                <a:latin typeface="Calibri" panose="020F0502020204030204" pitchFamily="34" charset="0"/>
              </a:rPr>
              <a:t>“</a:t>
            </a:r>
            <a:r>
              <a:rPr lang="en-US" b="0" i="1" u="none" strike="noStrike" dirty="0">
                <a:solidFill>
                  <a:srgbClr val="00597C"/>
                </a:solidFill>
                <a:effectLst/>
                <a:latin typeface="Calibri" panose="020F0502020204030204" pitchFamily="34" charset="0"/>
              </a:rPr>
              <a:t>One of my administration's key strategies for building a stronger, fairer New Jersey is growing the most diverse, inclusive innovation ecosystem in the nation...</a:t>
            </a:r>
            <a:r>
              <a:rPr lang="en-US" b="1" i="1" u="none" strike="noStrike" dirty="0">
                <a:solidFill>
                  <a:srgbClr val="83BD00"/>
                </a:solidFill>
                <a:effectLst/>
                <a:latin typeface="Calibri" panose="020F0502020204030204" pitchFamily="34" charset="0"/>
              </a:rPr>
              <a:t>Bringing HAX and the 2,500 jobs that come with this effort to Newark will help us achieve this goal</a:t>
            </a:r>
            <a:r>
              <a:rPr lang="en-US" b="1" i="1" u="none" strike="noStrike" dirty="0">
                <a:solidFill>
                  <a:srgbClr val="84BE00"/>
                </a:solidFill>
                <a:effectLst/>
                <a:latin typeface="Calibri" panose="020F0502020204030204" pitchFamily="34" charset="0"/>
              </a:rPr>
              <a:t>.”</a:t>
            </a:r>
            <a:r>
              <a:rPr lang="en-US" b="0" i="1" u="none" strike="noStrike" dirty="0">
                <a:solidFill>
                  <a:srgbClr val="00597C"/>
                </a:solidFill>
                <a:effectLst/>
                <a:latin typeface="Calibri" panose="020F0502020204030204" pitchFamily="34" charset="0"/>
              </a:rPr>
              <a:t> </a:t>
            </a:r>
            <a:r>
              <a:rPr lang="en-US" i="1" u="none" strike="noStrike" dirty="0">
                <a:solidFill>
                  <a:srgbClr val="00597C"/>
                </a:solidFill>
                <a:effectLst/>
                <a:latin typeface="Calibri" panose="020F0502020204030204" pitchFamily="34" charset="0"/>
              </a:rPr>
              <a:t>– Governor Murphy</a:t>
            </a:r>
            <a:endParaRPr lang="en-US" i="1" dirty="0">
              <a:solidFill>
                <a:srgbClr val="00597C"/>
              </a:solidFill>
            </a:endParaRPr>
          </a:p>
        </p:txBody>
      </p:sp>
      <p:pic>
        <p:nvPicPr>
          <p:cNvPr id="20" name="Picture 11">
            <a:extLst>
              <a:ext uri="{FF2B5EF4-FFF2-40B4-BE49-F238E27FC236}">
                <a16:creationId xmlns:a16="http://schemas.microsoft.com/office/drawing/2014/main" id="{2D475860-8F47-4F9A-AD89-0114244CEE8D}"/>
              </a:ext>
            </a:extLst>
          </p:cNvPr>
          <p:cNvPicPr>
            <a:picLocks noChangeAspect="1"/>
          </p:cNvPicPr>
          <p:nvPr/>
        </p:nvPicPr>
        <p:blipFill>
          <a:blip r:embed="rId5"/>
          <a:stretch>
            <a:fillRect/>
          </a:stretch>
        </p:blipFill>
        <p:spPr>
          <a:xfrm>
            <a:off x="9658397" y="2047026"/>
            <a:ext cx="2387556" cy="1208650"/>
          </a:xfrm>
          <a:prstGeom prst="rect">
            <a:avLst/>
          </a:prstGeom>
          <a:ln>
            <a:noFill/>
          </a:ln>
        </p:spPr>
      </p:pic>
      <p:sp>
        <p:nvSpPr>
          <p:cNvPr id="3" name="Rectangular Callout 2">
            <a:extLst>
              <a:ext uri="{FF2B5EF4-FFF2-40B4-BE49-F238E27FC236}">
                <a16:creationId xmlns:a16="http://schemas.microsoft.com/office/drawing/2014/main" id="{4DBB53E7-BB7A-B414-E8DD-80287093F8D5}"/>
              </a:ext>
            </a:extLst>
          </p:cNvPr>
          <p:cNvSpPr/>
          <p:nvPr/>
        </p:nvSpPr>
        <p:spPr>
          <a:xfrm rot="16200000">
            <a:off x="204145" y="1044370"/>
            <a:ext cx="5639564" cy="5328816"/>
          </a:xfrm>
          <a:prstGeom prst="wedge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a:solidFill>
                <a:schemeClr val="tx1"/>
              </a:solidFill>
            </a:endParaRPr>
          </a:p>
        </p:txBody>
      </p:sp>
      <p:sp>
        <p:nvSpPr>
          <p:cNvPr id="5" name="TextBox 4">
            <a:extLst>
              <a:ext uri="{FF2B5EF4-FFF2-40B4-BE49-F238E27FC236}">
                <a16:creationId xmlns:a16="http://schemas.microsoft.com/office/drawing/2014/main" id="{D4EF96FA-C1F2-8C62-F2BE-6438FACAE18B}"/>
              </a:ext>
            </a:extLst>
          </p:cNvPr>
          <p:cNvSpPr txBox="1"/>
          <p:nvPr/>
        </p:nvSpPr>
        <p:spPr>
          <a:xfrm>
            <a:off x="415490" y="927027"/>
            <a:ext cx="5216872" cy="5601533"/>
          </a:xfrm>
          <a:prstGeom prst="rect">
            <a:avLst/>
          </a:prstGeom>
          <a:noFill/>
        </p:spPr>
        <p:txBody>
          <a:bodyPr wrap="square">
            <a:spAutoFit/>
          </a:bodyPr>
          <a:lstStyle/>
          <a:p>
            <a:pPr marR="0" lvl="0" algn="ctr" defTabSz="914341" eaLnBrk="1" fontAlgn="auto" latinLnBrk="0" hangingPunct="1">
              <a:lnSpc>
                <a:spcPct val="100000"/>
              </a:lnSpc>
              <a:spcBef>
                <a:spcPts val="0"/>
              </a:spcBef>
              <a:spcAft>
                <a:spcPts val="0"/>
              </a:spcAft>
              <a:buClr>
                <a:srgbClr val="84BE00"/>
              </a:buClr>
              <a:buSzTx/>
              <a:tabLst/>
              <a:defRPr/>
            </a:pPr>
            <a:r>
              <a:rPr kumimoji="0" lang="en-US" sz="2000" b="1" i="0" u="sng" strike="noStrike" kern="0" cap="none" spc="0" normalizeH="0" baseline="0" noProof="0" dirty="0">
                <a:ln>
                  <a:noFill/>
                </a:ln>
                <a:solidFill>
                  <a:srgbClr val="00597C"/>
                </a:solidFill>
                <a:effectLst/>
                <a:uLnTx/>
                <a:uFillTx/>
                <a:latin typeface="Calibri" panose="020F0502020204030204"/>
                <a:ea typeface="+mn-lt"/>
                <a:cs typeface="Calibri" panose="020F0502020204030204"/>
              </a:rPr>
              <a:t>SIC Alignment:</a:t>
            </a:r>
            <a:endParaRPr kumimoji="0" lang="en-US" sz="20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endParaRPr>
          </a:p>
          <a:p>
            <a:pPr marL="285750" marR="0" lvl="0" indent="-285750" defTabSz="914341" eaLnBrk="1" fontAlgn="auto" latinLnBrk="0" hangingPunct="1">
              <a:lnSpc>
                <a:spcPct val="100000"/>
              </a:lnSpc>
              <a:spcBef>
                <a:spcPts val="0"/>
              </a:spcBef>
              <a:spcAft>
                <a:spcPts val="0"/>
              </a:spcAft>
              <a:buClr>
                <a:srgbClr val="84BE00"/>
              </a:buClr>
              <a:buSzTx/>
              <a:buFont typeface="System Font Regular"/>
              <a:buChar char="►"/>
              <a:tabLst/>
              <a:defRPr/>
            </a:pPr>
            <a:endParaRPr kumimoji="0" lang="en-US" sz="1400" b="0"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endParaRPr>
          </a:p>
          <a:p>
            <a:pPr marL="285750" indent="-285750" defTabSz="914341">
              <a:buClr>
                <a:srgbClr val="84BE00"/>
              </a:buClr>
              <a:buFont typeface="System Font Regular"/>
              <a:buChar char="►"/>
              <a:defRPr/>
            </a:pPr>
            <a:r>
              <a:rPr lang="en-US" kern="0" dirty="0">
                <a:solidFill>
                  <a:srgbClr val="00597C"/>
                </a:solidFill>
                <a:latin typeface="Calibri" panose="020F0502020204030204"/>
                <a:ea typeface="+mn-lt"/>
                <a:cs typeface="Calibri" panose="020F0502020204030204"/>
              </a:rPr>
              <a:t>Accelerator studio located in Newark. </a:t>
            </a:r>
            <a:endParaRPr lang="en-US"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endParaRPr>
          </a:p>
          <a:p>
            <a:pPr marL="285750" marR="0" lvl="0" indent="-285750" defTabSz="914341" eaLnBrk="1" fontAlgn="auto" latinLnBrk="0" hangingPunct="1">
              <a:lnSpc>
                <a:spcPct val="100000"/>
              </a:lnSpc>
              <a:spcBef>
                <a:spcPts val="0"/>
              </a:spcBef>
              <a:spcAft>
                <a:spcPts val="0"/>
              </a:spcAft>
              <a:buClr>
                <a:srgbClr val="84BE00"/>
              </a:buClr>
              <a:buSzTx/>
              <a:buFont typeface="System Font Regular"/>
              <a:buChar char="►"/>
              <a:tabLst/>
              <a:defRPr/>
            </a:pPr>
            <a:r>
              <a:rPr lang="en-US" b="1" kern="0" dirty="0">
                <a:solidFill>
                  <a:srgbClr val="84BE00"/>
                </a:solidFill>
                <a:latin typeface="Calibri" panose="020F0502020204030204"/>
                <a:ea typeface="+mn-lt"/>
                <a:cs typeface="Calibri" panose="020F0502020204030204"/>
              </a:rPr>
              <a:t>Targeted Industries</a:t>
            </a:r>
            <a:r>
              <a:rPr lang="en-US" kern="0" dirty="0">
                <a:solidFill>
                  <a:srgbClr val="84BE00"/>
                </a:solidFill>
                <a:latin typeface="Calibri" panose="020F0502020204030204"/>
                <a:ea typeface="+mn-lt"/>
                <a:cs typeface="Calibri" panose="020F0502020204030204"/>
              </a:rPr>
              <a:t>:</a:t>
            </a:r>
            <a:r>
              <a:rPr lang="en-US" kern="0" dirty="0">
                <a:solidFill>
                  <a:srgbClr val="00597C"/>
                </a:solidFill>
                <a:latin typeface="Calibri" panose="020F0502020204030204"/>
                <a:ea typeface="+mn-lt"/>
                <a:cs typeface="Calibri" panose="020F0502020204030204"/>
              </a:rPr>
              <a:t> clean energy, advanced manufacturing</a:t>
            </a:r>
          </a:p>
          <a:p>
            <a:pPr marL="285750" marR="0" lvl="0" indent="-285750" defTabSz="914341" eaLnBrk="1" fontAlgn="auto" latinLnBrk="0" hangingPunct="1">
              <a:lnSpc>
                <a:spcPct val="100000"/>
              </a:lnSpc>
              <a:spcBef>
                <a:spcPts val="0"/>
              </a:spcBef>
              <a:spcAft>
                <a:spcPts val="0"/>
              </a:spcAft>
              <a:buClr>
                <a:srgbClr val="84BE00"/>
              </a:buClr>
              <a:buSzTx/>
              <a:buFont typeface="System Font Regular"/>
              <a:buChar char="►"/>
              <a:tabLst/>
              <a:defRPr/>
            </a:pPr>
            <a:r>
              <a:rPr lang="en-US" b="1" kern="0" dirty="0">
                <a:solidFill>
                  <a:srgbClr val="84BE00"/>
                </a:solidFill>
                <a:latin typeface="Calibri" panose="020F0502020204030204"/>
                <a:ea typeface="+mn-lt"/>
                <a:cs typeface="Calibri" panose="020F0502020204030204"/>
              </a:rPr>
              <a:t>One to Many</a:t>
            </a:r>
            <a:r>
              <a:rPr lang="en-US" kern="0" dirty="0">
                <a:solidFill>
                  <a:srgbClr val="84BE00"/>
                </a:solidFill>
                <a:latin typeface="Calibri" panose="020F0502020204030204"/>
                <a:ea typeface="+mn-lt"/>
                <a:cs typeface="Calibri" panose="020F0502020204030204"/>
              </a:rPr>
              <a:t>:</a:t>
            </a:r>
            <a:r>
              <a:rPr lang="en-US" kern="0" dirty="0">
                <a:solidFill>
                  <a:srgbClr val="00597C"/>
                </a:solidFill>
                <a:latin typeface="Calibri" panose="020F0502020204030204"/>
                <a:ea typeface="+mn-lt"/>
                <a:cs typeface="Calibri" panose="020F0502020204030204"/>
              </a:rPr>
              <a:t> The HAX program provides $250K on average to each of approx. 30 cohort companies every year for their 6+ month accelerator program. Startups are expected to finish the program with a scalable product. Following the program, HAX typically supports fundraising for a larger “seed round” of financing ranging between $1.5M and $5M.</a:t>
            </a:r>
          </a:p>
          <a:p>
            <a:pPr marL="285750" marR="0" lvl="0" indent="-285750" defTabSz="914341" eaLnBrk="1" fontAlgn="auto" latinLnBrk="0" hangingPunct="1">
              <a:lnSpc>
                <a:spcPct val="100000"/>
              </a:lnSpc>
              <a:spcBef>
                <a:spcPts val="0"/>
              </a:spcBef>
              <a:spcAft>
                <a:spcPts val="0"/>
              </a:spcAft>
              <a:buClr>
                <a:srgbClr val="84BE00"/>
              </a:buClr>
              <a:buSzTx/>
              <a:buFont typeface="System Font Regular"/>
              <a:buChar char="►"/>
              <a:tabLst/>
              <a:defRPr/>
            </a:pPr>
            <a:r>
              <a:rPr lang="en-US" b="1" kern="0" dirty="0">
                <a:solidFill>
                  <a:srgbClr val="84BE00"/>
                </a:solidFill>
                <a:latin typeface="Calibri" panose="020F0502020204030204"/>
                <a:ea typeface="+mn-lt"/>
                <a:cs typeface="Calibri" panose="020F0502020204030204"/>
              </a:rPr>
              <a:t>Public Private Partnerships</a:t>
            </a:r>
            <a:r>
              <a:rPr lang="en-US" kern="0" dirty="0">
                <a:solidFill>
                  <a:srgbClr val="84BE00"/>
                </a:solidFill>
                <a:latin typeface="Calibri" panose="020F0502020204030204"/>
                <a:ea typeface="+mn-lt"/>
                <a:cs typeface="Calibri" panose="020F0502020204030204"/>
              </a:rPr>
              <a:t>: </a:t>
            </a:r>
            <a:r>
              <a:rPr lang="en-US" kern="0" dirty="0">
                <a:solidFill>
                  <a:srgbClr val="00597C"/>
                </a:solidFill>
                <a:latin typeface="Calibri" panose="020F0502020204030204"/>
                <a:ea typeface="+mn-lt"/>
                <a:cs typeface="Calibri" panose="020F0502020204030204"/>
              </a:rPr>
              <a:t>NJEDA and SOSV both invested $25M to be joint owners of HAX LLC.</a:t>
            </a:r>
            <a:endParaRPr lang="en-US" b="1" kern="0" dirty="0">
              <a:solidFill>
                <a:srgbClr val="00597C"/>
              </a:solidFill>
              <a:latin typeface="Calibri" panose="020F0502020204030204"/>
              <a:ea typeface="+mn-lt"/>
              <a:cs typeface="Calibri" panose="020F0502020204030204"/>
            </a:endParaRPr>
          </a:p>
          <a:p>
            <a:pPr marL="285750" marR="0" lvl="0" indent="-285750" defTabSz="914341" eaLnBrk="1" fontAlgn="auto" latinLnBrk="0" hangingPunct="1">
              <a:lnSpc>
                <a:spcPct val="100000"/>
              </a:lnSpc>
              <a:spcBef>
                <a:spcPts val="0"/>
              </a:spcBef>
              <a:spcAft>
                <a:spcPts val="0"/>
              </a:spcAft>
              <a:buClr>
                <a:srgbClr val="84BE00"/>
              </a:buClr>
              <a:buSzTx/>
              <a:buFont typeface="System Font Regular"/>
              <a:buChar char="►"/>
              <a:tabLst/>
              <a:defRPr/>
            </a:pPr>
            <a:r>
              <a:rPr kumimoji="0" lang="en-US" b="1" i="0" u="none" strike="noStrike" kern="0" cap="none" spc="0" normalizeH="0" baseline="0" noProof="0" dirty="0">
                <a:ln>
                  <a:noFill/>
                </a:ln>
                <a:solidFill>
                  <a:srgbClr val="84BE00"/>
                </a:solidFill>
                <a:effectLst/>
                <a:uLnTx/>
                <a:uFillTx/>
                <a:latin typeface="Calibri" panose="020F0502020204030204"/>
                <a:cs typeface="Calibri" panose="020F0502020204030204"/>
              </a:rPr>
              <a:t>University Engagement</a:t>
            </a:r>
            <a:r>
              <a:rPr kumimoji="0" lang="en-US" i="0" u="none" strike="noStrike" kern="0" cap="none" spc="0" normalizeH="0" baseline="0" noProof="0" dirty="0">
                <a:ln>
                  <a:noFill/>
                </a:ln>
                <a:solidFill>
                  <a:srgbClr val="84BE00"/>
                </a:solidFill>
                <a:effectLst/>
                <a:uLnTx/>
                <a:uFillTx/>
                <a:latin typeface="Calibri" panose="020F0502020204030204"/>
                <a:cs typeface="Calibri" panose="020F0502020204030204"/>
              </a:rPr>
              <a:t>: </a:t>
            </a:r>
            <a:r>
              <a:rPr kumimoji="0" lang="en-US" i="0" u="none" strike="noStrike" kern="0" cap="none" spc="0" normalizeH="0" baseline="0" noProof="0" dirty="0">
                <a:ln>
                  <a:noFill/>
                </a:ln>
                <a:solidFill>
                  <a:srgbClr val="00597C"/>
                </a:solidFill>
                <a:effectLst/>
                <a:uLnTx/>
                <a:uFillTx/>
                <a:latin typeface="Calibri" panose="020F0502020204030204"/>
                <a:cs typeface="Calibri" panose="020F0502020204030204"/>
              </a:rPr>
              <a:t>The HAX program has partnerships with NJIT, Rutgers, Princeton, and NJCCC. This includes </a:t>
            </a:r>
            <a:r>
              <a:rPr lang="en-US" kern="0" dirty="0">
                <a:solidFill>
                  <a:srgbClr val="00597C"/>
                </a:solidFill>
                <a:latin typeface="Calibri" panose="020F0502020204030204"/>
                <a:cs typeface="Calibri" panose="020F0502020204030204"/>
              </a:rPr>
              <a:t>collaborating on innovation/ tech events and providing learning opportunities for students.</a:t>
            </a:r>
            <a:endParaRPr kumimoji="0" lang="en-US" i="0" u="none" strike="noStrike" kern="0" cap="none" spc="0" normalizeH="0" baseline="0" noProof="0" dirty="0">
              <a:ln>
                <a:noFill/>
              </a:ln>
              <a:solidFill>
                <a:srgbClr val="00597C"/>
              </a:solidFill>
              <a:effectLst/>
              <a:uLnTx/>
              <a:uFillTx/>
              <a:latin typeface="Calibri" panose="020F0502020204030204"/>
              <a:ea typeface="+mn-lt"/>
              <a:cs typeface="Calibri" panose="020F0502020204030204"/>
            </a:endParaRPr>
          </a:p>
        </p:txBody>
      </p:sp>
    </p:spTree>
    <p:extLst>
      <p:ext uri="{BB962C8B-B14F-4D97-AF65-F5344CB8AC3E}">
        <p14:creationId xmlns:p14="http://schemas.microsoft.com/office/powerpoint/2010/main" val="11464576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nmY.H3RmlPAmkj56gDG3E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Q_62VVn8Mnyfu7crNSou1w"/>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Q_62VVn8Mnyfu7crNSou1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Q_62VVn8Mnyfu7crNSou1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8.xml><?xml version="1.0" encoding="utf-8"?>
<p:tagLst xmlns:a="http://schemas.openxmlformats.org/drawingml/2006/main" xmlns:r="http://schemas.openxmlformats.org/officeDocument/2006/relationships" xmlns:p="http://schemas.openxmlformats.org/presentationml/2006/main">
  <p:tag name="NAME" val="CustomIcon"/>
</p:tagLst>
</file>

<file path=ppt/tags/tag49.xml><?xml version="1.0" encoding="utf-8"?>
<p:tagLst xmlns:a="http://schemas.openxmlformats.org/drawingml/2006/main" xmlns:r="http://schemas.openxmlformats.org/officeDocument/2006/relationships" xmlns:p="http://schemas.openxmlformats.org/presentationml/2006/main">
  <p:tag name="NAME" val="CustomIc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CustomIcon"/>
</p:tagLst>
</file>

<file path=ppt/tags/tag51.xml><?xml version="1.0" encoding="utf-8"?>
<p:tagLst xmlns:a="http://schemas.openxmlformats.org/drawingml/2006/main" xmlns:r="http://schemas.openxmlformats.org/officeDocument/2006/relationships" xmlns:p="http://schemas.openxmlformats.org/presentationml/2006/main">
  <p:tag name="NAME" val="CustomIcon"/>
</p:tagLst>
</file>

<file path=ppt/tags/tag52.xml><?xml version="1.0" encoding="utf-8"?>
<p:tagLst xmlns:a="http://schemas.openxmlformats.org/drawingml/2006/main" xmlns:r="http://schemas.openxmlformats.org/officeDocument/2006/relationships" xmlns:p="http://schemas.openxmlformats.org/presentationml/2006/main">
  <p:tag name="NAME" val="CustomIcon"/>
</p:tagLst>
</file>

<file path=ppt/tags/tag53.xml><?xml version="1.0" encoding="utf-8"?>
<p:tagLst xmlns:a="http://schemas.openxmlformats.org/drawingml/2006/main" xmlns:r="http://schemas.openxmlformats.org/officeDocument/2006/relationships" xmlns:p="http://schemas.openxmlformats.org/presentationml/2006/main">
  <p:tag name="NAME" val="CustomIc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THEMe 1-8">
  <a:themeElements>
    <a:clrScheme name="NJ pitch pack">
      <a:dk1>
        <a:srgbClr val="000000"/>
      </a:dk1>
      <a:lt1>
        <a:srgbClr val="FFFFFF"/>
      </a:lt1>
      <a:dk2>
        <a:srgbClr val="0078AE"/>
      </a:dk2>
      <a:lt2>
        <a:srgbClr val="FFFFFF"/>
      </a:lt2>
      <a:accent1>
        <a:srgbClr val="0078AE"/>
      </a:accent1>
      <a:accent2>
        <a:srgbClr val="84BD00"/>
      </a:accent2>
      <a:accent3>
        <a:srgbClr val="00B3E2"/>
      </a:accent3>
      <a:accent4>
        <a:srgbClr val="00597C"/>
      </a:accent4>
      <a:accent5>
        <a:srgbClr val="898D90"/>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defPPr marL="285750" indent="-285750" algn="l">
          <a:buFont typeface="Arial" panose="020B0604020202020204" pitchFamily="34" charset="0"/>
          <a:buChar char="•"/>
          <a:defRPr dirty="0" smtClean="0">
            <a:latin typeface="Calibri" panose="020F0502020204030204" pitchFamily="34" charset="0"/>
            <a:ea typeface="+mn-lt"/>
            <a:cs typeface="Calibri" panose="020F0502020204030204" pitchFamily="34" charset="0"/>
          </a:defRPr>
        </a:defPPr>
      </a:lstStyle>
    </a:tx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 1-8" id="{B688EE1E-D4C6-42B4-A9E9-B4741CF17AE1}" vid="{233C6954-E5ED-4B04-81AE-01C2B54FFD49}"/>
    </a:ext>
  </a:extLst>
</a:theme>
</file>

<file path=ppt/theme/theme2.xml><?xml version="1.0" encoding="utf-8"?>
<a:theme xmlns:a="http://schemas.openxmlformats.org/drawingml/2006/main" name="NJEDA theme">
  <a:themeElements>
    <a:clrScheme name="NJEDA FInal">
      <a:dk1>
        <a:srgbClr val="00587B"/>
      </a:dk1>
      <a:lt1>
        <a:srgbClr val="FFFFFF"/>
      </a:lt1>
      <a:dk2>
        <a:srgbClr val="00365B"/>
      </a:dk2>
      <a:lt2>
        <a:srgbClr val="FFFFFE"/>
      </a:lt2>
      <a:accent1>
        <a:srgbClr val="00587B"/>
      </a:accent1>
      <a:accent2>
        <a:srgbClr val="83BD00"/>
      </a:accent2>
      <a:accent3>
        <a:srgbClr val="053853"/>
      </a:accent3>
      <a:accent4>
        <a:srgbClr val="00587B"/>
      </a:accent4>
      <a:accent5>
        <a:srgbClr val="568239"/>
      </a:accent5>
      <a:accent6>
        <a:srgbClr val="000000"/>
      </a:accent6>
      <a:hlink>
        <a:srgbClr val="83BD00"/>
      </a:hlink>
      <a:folHlink>
        <a:srgbClr val="006B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EDA theme" id="{C816D795-921B-45AC-B50A-C34A268536CF}" vid="{90202C41-FBE1-494F-B66C-AC632E9C4D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5cc4a11-91fe-4dff-9697-30dc0f4b075b">
      <Terms xmlns="http://schemas.microsoft.com/office/infopath/2007/PartnerControls"/>
    </lcf76f155ced4ddcb4097134ff3c332f>
    <TaxCatchAll xmlns="7e442f8c-2b69-4ac9-9723-b3795c5148a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389CD0E31E154C96A2C5F1BFE85880" ma:contentTypeVersion="16" ma:contentTypeDescription="Create a new document." ma:contentTypeScope="" ma:versionID="76371c2d2a59426b6d016ea0c2fa1a41">
  <xsd:schema xmlns:xsd="http://www.w3.org/2001/XMLSchema" xmlns:xs="http://www.w3.org/2001/XMLSchema" xmlns:p="http://schemas.microsoft.com/office/2006/metadata/properties" xmlns:ns2="d5cc4a11-91fe-4dff-9697-30dc0f4b075b" xmlns:ns3="7e442f8c-2b69-4ac9-9723-b3795c5148a8" targetNamespace="http://schemas.microsoft.com/office/2006/metadata/properties" ma:root="true" ma:fieldsID="abf2110501cfeeadd9cd1a587eb0bccf" ns2:_="" ns3:_="">
    <xsd:import namespace="d5cc4a11-91fe-4dff-9697-30dc0f4b075b"/>
    <xsd:import namespace="7e442f8c-2b69-4ac9-9723-b3795c5148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cc4a11-91fe-4dff-9697-30dc0f4b07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43866a5-a1f1-4687-bbc9-01e29c035190"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e442f8c-2b69-4ac9-9723-b3795c5148a8"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cd054935-6ecd-49d3-ba11-b0d4dddecb41}" ma:internalName="TaxCatchAll" ma:showField="CatchAllData" ma:web="7e442f8c-2b69-4ac9-9723-b3795c5148a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15FC72-64CC-43CD-9A95-8B84A90D786B}">
  <ds:schemaRefs>
    <ds:schemaRef ds:uri="http://schemas.microsoft.com/sharepoint/v3/contenttype/forms"/>
  </ds:schemaRefs>
</ds:datastoreItem>
</file>

<file path=customXml/itemProps2.xml><?xml version="1.0" encoding="utf-8"?>
<ds:datastoreItem xmlns:ds="http://schemas.openxmlformats.org/officeDocument/2006/customXml" ds:itemID="{884D6F89-57A3-4A1A-9BB9-FA462F6B0378}">
  <ds:schemaRefs>
    <ds:schemaRef ds:uri="7e442f8c-2b69-4ac9-9723-b3795c5148a8"/>
    <ds:schemaRef ds:uri="d5cc4a11-91fe-4dff-9697-30dc0f4b0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7E0D81-2813-48B6-B526-22203EFD64E5}">
  <ds:schemaRefs>
    <ds:schemaRef ds:uri="7e442f8c-2b69-4ac9-9723-b3795c5148a8"/>
    <ds:schemaRef ds:uri="d5cc4a11-91fe-4dff-9697-30dc0f4b0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1600</TotalTime>
  <Words>2399</Words>
  <Application>Microsoft Macintosh PowerPoint</Application>
  <PresentationFormat>Widescreen</PresentationFormat>
  <Paragraphs>158</Paragraphs>
  <Slides>14</Slides>
  <Notes>11</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31" baseType="lpstr">
      <vt:lpstr>.Lucida Grande UI Regular</vt:lpstr>
      <vt:lpstr>.PingFang SC Regular</vt:lpstr>
      <vt:lpstr>Arial</vt:lpstr>
      <vt:lpstr>Calibri</vt:lpstr>
      <vt:lpstr>Calibri Light</vt:lpstr>
      <vt:lpstr>Franklin Gothic Demi Cond</vt:lpstr>
      <vt:lpstr>Roboto</vt:lpstr>
      <vt:lpstr>Segoe UI</vt:lpstr>
      <vt:lpstr>Segoe UI Semibold</vt:lpstr>
      <vt:lpstr>Source Sans Pro</vt:lpstr>
      <vt:lpstr>Symbol</vt:lpstr>
      <vt:lpstr>System Font Regular</vt:lpstr>
      <vt:lpstr>Times New Roman</vt:lpstr>
      <vt:lpstr>TimesNewRomanPSMT</vt:lpstr>
      <vt:lpstr>THEMe 1-8</vt:lpstr>
      <vt:lpstr>NJEDA theme</vt:lpstr>
      <vt:lpstr>think-cell Slide</vt:lpstr>
      <vt:lpstr>PowerPoint Presentation</vt:lpstr>
      <vt:lpstr>Background</vt:lpstr>
      <vt:lpstr>Overview: Strategic Innovation Centers (SIC) </vt:lpstr>
      <vt:lpstr>PowerPoint Presentation</vt:lpstr>
      <vt:lpstr>Key Characteristics of an attractive Strategic Innovations Center Partner</vt:lpstr>
      <vt:lpstr>Key Investment Considerations </vt:lpstr>
      <vt:lpstr>Current Strategic Innovation Center Projects</vt:lpstr>
      <vt:lpstr>HAX</vt:lpstr>
      <vt:lpstr>HAX</vt:lpstr>
      <vt:lpstr>New Jersey Innovation &amp; Technology HUB</vt:lpstr>
      <vt:lpstr>New Jersey Innovation &amp; Technology HUB</vt:lpstr>
      <vt:lpstr>PowerPoint Presentation</vt:lpstr>
      <vt:lpstr>Addendum: SIC Seed Funding Opportunity</vt:lpstr>
      <vt:lpstr>Current Facilities that benefitted from SIC Seed Funding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Mailyse DeJesus</cp:lastModifiedBy>
  <cp:revision>9</cp:revision>
  <dcterms:created xsi:type="dcterms:W3CDTF">2022-10-11T14:57:13Z</dcterms:created>
  <dcterms:modified xsi:type="dcterms:W3CDTF">2023-08-10T20:54:31Z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0x010100E7389CD0E31E154C96A2C5F1BFE85880</vt:lpwstr>
  </property>
  <property fmtid="{D5CDD505-2E9C-101B-9397-08002B2CF9AE}" pid="3" name="MediaServiceImageTags">
    <vt:lpwstr/>
  </property>
  <property fmtid="{D5CDD505-2E9C-101B-9397-08002B2CF9AE}" pid="4" name="_ExtendedDescription">
    <vt:lpwstr/>
  </property>
</Properties>
</file>