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6" r:id="rId6"/>
    <p:sldId id="274" r:id="rId7"/>
    <p:sldId id="258" r:id="rId8"/>
    <p:sldId id="259" r:id="rId9"/>
    <p:sldId id="262" r:id="rId10"/>
    <p:sldId id="260" r:id="rId11"/>
    <p:sldId id="263" r:id="rId12"/>
    <p:sldId id="264" r:id="rId13"/>
    <p:sldId id="265" r:id="rId14"/>
    <p:sldId id="271" r:id="rId15"/>
    <p:sldId id="266" r:id="rId16"/>
    <p:sldId id="267" r:id="rId17"/>
    <p:sldId id="268" r:id="rId18"/>
    <p:sldId id="269" r:id="rId19"/>
    <p:sldId id="270"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C0682A-879A-6291-ACB1-9EF08A520A3C}" v="2" dt="2023-02-01T01:54:08.343"/>
    <p1510:client id="{C7AE1A8E-BEFB-4EB4-9002-BE60E02E9819}" v="1" dt="2023-02-01T18:53:28.439"/>
    <p1510:client id="{CA738F1F-290A-4E04-EA4E-00B3947280CC}" v="28" dt="2023-02-01T02:03:47.0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39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BA1B0-A10D-443C-A3E8-76AC2260A0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EE2A96-6F3D-4B66-839C-6DF83C2616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7AFF6F-198A-4BFB-9EB0-E7C572EB6E52}"/>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5" name="Footer Placeholder 4">
            <a:extLst>
              <a:ext uri="{FF2B5EF4-FFF2-40B4-BE49-F238E27FC236}">
                <a16:creationId xmlns:a16="http://schemas.microsoft.com/office/drawing/2014/main" id="{6ADDAB8D-220E-4D47-B38C-C19C15002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BFB17A-BCB8-4944-BC0C-70E1F235CC7E}"/>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1485678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58BA2-B1DA-4D8E-8E5B-212D2ABD993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A10025-9735-4961-BA7F-EAAF61939C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60B2B9-9638-4CC5-814A-66123472CD12}"/>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5" name="Footer Placeholder 4">
            <a:extLst>
              <a:ext uri="{FF2B5EF4-FFF2-40B4-BE49-F238E27FC236}">
                <a16:creationId xmlns:a16="http://schemas.microsoft.com/office/drawing/2014/main" id="{A5554E33-6841-42A0-9AB7-A562AF2BA4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C583-7D07-460B-ADB7-AFA04D5E8E93}"/>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3709999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3DF064-A284-418B-8E78-A8108A832B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E7320E-94A9-43C3-8918-49474A94A9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D153E3-443C-47A1-BF4E-303144D75FFF}"/>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5" name="Footer Placeholder 4">
            <a:extLst>
              <a:ext uri="{FF2B5EF4-FFF2-40B4-BE49-F238E27FC236}">
                <a16:creationId xmlns:a16="http://schemas.microsoft.com/office/drawing/2014/main" id="{1353E92E-26DD-411A-901F-4FC17465FC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A3F830-297E-4269-B6DC-3E675123DB09}"/>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1780284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BD3C1-1117-4D68-BFF7-476E708D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F7C184-5D7F-434A-97C0-0821700C8B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A67859-68E1-48F3-BF6F-7A2E92F261E9}"/>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5" name="Footer Placeholder 4">
            <a:extLst>
              <a:ext uri="{FF2B5EF4-FFF2-40B4-BE49-F238E27FC236}">
                <a16:creationId xmlns:a16="http://schemas.microsoft.com/office/drawing/2014/main" id="{D8727A8D-D1CC-4E75-9F12-7F184395ED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50AE0B-AF25-408C-99C3-721EBABE69A8}"/>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1337079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59112-2960-4FA1-9C56-C2906EB0D8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0B6B15-EFA5-4AB4-BF49-C1B7BB9C32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14D69C-4B52-4279-9FAD-D078A153AFD7}"/>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5" name="Footer Placeholder 4">
            <a:extLst>
              <a:ext uri="{FF2B5EF4-FFF2-40B4-BE49-F238E27FC236}">
                <a16:creationId xmlns:a16="http://schemas.microsoft.com/office/drawing/2014/main" id="{F3423AEA-0ED4-4DD5-95DD-A5AA94389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3EE95D-F1CE-45D5-B012-D2718E19C3A9}"/>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988610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45672-43CD-4313-934E-E1C3F1D4EF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40F79B-42F7-4225-A77D-437200DC17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52F2E7-E422-4B07-838B-9BC6E9C50E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6A3366-EF4B-48A0-9987-B0A630AD8D41}"/>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6" name="Footer Placeholder 5">
            <a:extLst>
              <a:ext uri="{FF2B5EF4-FFF2-40B4-BE49-F238E27FC236}">
                <a16:creationId xmlns:a16="http://schemas.microsoft.com/office/drawing/2014/main" id="{C867003B-220A-4C15-B4BC-77CA09C260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31CF40-017A-4ADC-BE14-D7E0B8C3DE94}"/>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241353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78EDC-86FD-4DF1-AFEF-003B524499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C5ECE0-830D-4448-B4C1-B1299D3EED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910210-CCAA-4826-BB28-300449EA4A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5AB505-992B-4717-9D27-A51A5709B6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9E4C0E-B825-48EC-8773-2F63BCE8F2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E61003-910C-4DE8-9950-6F629A5A79CD}"/>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8" name="Footer Placeholder 7">
            <a:extLst>
              <a:ext uri="{FF2B5EF4-FFF2-40B4-BE49-F238E27FC236}">
                <a16:creationId xmlns:a16="http://schemas.microsoft.com/office/drawing/2014/main" id="{8B23861E-8C78-4BCD-BA14-DA39F8647D7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B567E7-DB97-4BAF-81AD-E084F30C37D3}"/>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1425151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8A49E-9E30-4E3A-BB97-B4DDC25AE8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BDFE96-C35C-484C-8B50-3EAADDC2AD4A}"/>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4" name="Footer Placeholder 3">
            <a:extLst>
              <a:ext uri="{FF2B5EF4-FFF2-40B4-BE49-F238E27FC236}">
                <a16:creationId xmlns:a16="http://schemas.microsoft.com/office/drawing/2014/main" id="{6CDF3FA5-344B-4E1B-BFF6-B3DBA4044E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A69ADB-5818-4E5E-A716-E77AB5AE0B22}"/>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1871460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BC11E9-ED55-42F5-9145-F3A9B308A327}"/>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3" name="Footer Placeholder 2">
            <a:extLst>
              <a:ext uri="{FF2B5EF4-FFF2-40B4-BE49-F238E27FC236}">
                <a16:creationId xmlns:a16="http://schemas.microsoft.com/office/drawing/2014/main" id="{9AA9C47E-D706-4A3B-9102-1AADA1440C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BDD76A-0586-42BB-9DB1-491380561C3C}"/>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3285430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38276-6087-4B19-A891-964DD52C0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022B55-EBA2-408F-A3FF-FA39B97A6E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2B46C-B87E-4251-B626-ADD7A58A2C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473EB8-F6F2-412E-AB39-52085BC7EF16}"/>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6" name="Footer Placeholder 5">
            <a:extLst>
              <a:ext uri="{FF2B5EF4-FFF2-40B4-BE49-F238E27FC236}">
                <a16:creationId xmlns:a16="http://schemas.microsoft.com/office/drawing/2014/main" id="{F4BB083D-53FA-4398-8507-62C17FE197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3E1D92-A785-4386-AE3A-CFB6F196DB9F}"/>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2185186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9D7E0-8679-4345-857D-B0BDA10A3D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388738-A2A0-4115-9825-F3ED87922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E22C13-22CE-4443-881B-F55B25C6DA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A25D8E-F11F-4805-AEF8-0D4D2B801686}"/>
              </a:ext>
            </a:extLst>
          </p:cNvPr>
          <p:cNvSpPr>
            <a:spLocks noGrp="1"/>
          </p:cNvSpPr>
          <p:nvPr>
            <p:ph type="dt" sz="half" idx="10"/>
          </p:nvPr>
        </p:nvSpPr>
        <p:spPr/>
        <p:txBody>
          <a:bodyPr/>
          <a:lstStyle/>
          <a:p>
            <a:fld id="{92484531-8FF6-4A80-988C-F7DCF69D79D2}" type="datetimeFigureOut">
              <a:rPr lang="en-US" smtClean="0"/>
              <a:t>2/2/2023</a:t>
            </a:fld>
            <a:endParaRPr lang="en-US"/>
          </a:p>
        </p:txBody>
      </p:sp>
      <p:sp>
        <p:nvSpPr>
          <p:cNvPr id="6" name="Footer Placeholder 5">
            <a:extLst>
              <a:ext uri="{FF2B5EF4-FFF2-40B4-BE49-F238E27FC236}">
                <a16:creationId xmlns:a16="http://schemas.microsoft.com/office/drawing/2014/main" id="{9572657A-1C42-4D8A-8ED1-8927B7C66B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3228AF-2978-461D-B4FA-46734C07977C}"/>
              </a:ext>
            </a:extLst>
          </p:cNvPr>
          <p:cNvSpPr>
            <a:spLocks noGrp="1"/>
          </p:cNvSpPr>
          <p:nvPr>
            <p:ph type="sldNum" sz="quarter" idx="12"/>
          </p:nvPr>
        </p:nvSpPr>
        <p:spPr/>
        <p:txBody>
          <a:bodyPr/>
          <a:lstStyle/>
          <a:p>
            <a:fld id="{0F460F4F-76BF-459A-8159-FE8DD6960773}" type="slidenum">
              <a:rPr lang="en-US" smtClean="0"/>
              <a:t>‹#›</a:t>
            </a:fld>
            <a:endParaRPr lang="en-US"/>
          </a:p>
        </p:txBody>
      </p:sp>
    </p:spTree>
    <p:extLst>
      <p:ext uri="{BB962C8B-B14F-4D97-AF65-F5344CB8AC3E}">
        <p14:creationId xmlns:p14="http://schemas.microsoft.com/office/powerpoint/2010/main" val="62965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66CB62-D3E0-4BB0-BF3F-D9D6063B66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193AA0-74E6-4817-8EED-00F7B152D6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F8C54-E860-44DB-AEEF-D31200C79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84531-8FF6-4A80-988C-F7DCF69D79D2}" type="datetimeFigureOut">
              <a:rPr lang="en-US" smtClean="0"/>
              <a:t>2/2/2023</a:t>
            </a:fld>
            <a:endParaRPr lang="en-US"/>
          </a:p>
        </p:txBody>
      </p:sp>
      <p:sp>
        <p:nvSpPr>
          <p:cNvPr id="5" name="Footer Placeholder 4">
            <a:extLst>
              <a:ext uri="{FF2B5EF4-FFF2-40B4-BE49-F238E27FC236}">
                <a16:creationId xmlns:a16="http://schemas.microsoft.com/office/drawing/2014/main" id="{CA620B7B-5888-42FB-85C7-B4561AA86C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4E6E04-7649-4336-9543-5A7E001352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60F4F-76BF-459A-8159-FE8DD6960773}" type="slidenum">
              <a:rPr lang="en-US" smtClean="0"/>
              <a:t>‹#›</a:t>
            </a:fld>
            <a:endParaRPr lang="en-US"/>
          </a:p>
        </p:txBody>
      </p:sp>
    </p:spTree>
    <p:extLst>
      <p:ext uri="{BB962C8B-B14F-4D97-AF65-F5344CB8AC3E}">
        <p14:creationId xmlns:p14="http://schemas.microsoft.com/office/powerpoint/2010/main" val="2928518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sba.gov/business-guide/plan-your-business/write-your-business-plan" TargetMode="External"/><Relationship Id="rId3" Type="http://schemas.openxmlformats.org/officeDocument/2006/relationships/hyperlink" Target="https://www.ycombinator.com/library/2u-how-to-build-your-seed-round-pitch-deck" TargetMode="External"/><Relationship Id="rId7" Type="http://schemas.openxmlformats.org/officeDocument/2006/relationships/hyperlink" Target="https://www.sbdcnet.org/small-business-information-center/business-plan/" TargetMode="External"/><Relationship Id="rId2" Type="http://schemas.openxmlformats.org/officeDocument/2006/relationships/hyperlink" Target="https://www.ycombinator.com/library/4T-how-to-design-a-better-pitch-deck" TargetMode="External"/><Relationship Id="rId1" Type="http://schemas.openxmlformats.org/officeDocument/2006/relationships/slideLayout" Target="../slideLayouts/slideLayout2.xml"/><Relationship Id="rId6" Type="http://schemas.openxmlformats.org/officeDocument/2006/relationships/hyperlink" Target="https://www.score.org/find-mentor" TargetMode="External"/><Relationship Id="rId5" Type="http://schemas.openxmlformats.org/officeDocument/2006/relationships/hyperlink" Target="https://www.score.org/resource/business-planning-financial-statements-template-gallery" TargetMode="External"/><Relationship Id="rId10" Type="http://schemas.openxmlformats.org/officeDocument/2006/relationships/hyperlink" Target="https://visme.co/blog/how-to-create-a-pitch-deck/" TargetMode="External"/><Relationship Id="rId4" Type="http://schemas.openxmlformats.org/officeDocument/2006/relationships/hyperlink" Target="https://www.score.org/resource/business-plan-presentation-template" TargetMode="External"/><Relationship Id="rId9" Type="http://schemas.openxmlformats.org/officeDocument/2006/relationships/hyperlink" Target="https://templates.office.com/en-us/business-plan-presentation-tm1008192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njeda.com/strategic-industry-suppor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dirty="0"/>
              <a:t>Business Plan Template</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a:xfrm>
            <a:off x="838200" y="5056588"/>
            <a:ext cx="10640628" cy="1205468"/>
          </a:xfrm>
        </p:spPr>
        <p:txBody>
          <a:bodyPr>
            <a:noAutofit/>
          </a:bodyPr>
          <a:lstStyle/>
          <a:p>
            <a:pPr marL="0" indent="0">
              <a:buNone/>
            </a:pPr>
            <a:r>
              <a:rPr lang="en-US" sz="2000" b="0" i="0" u="none" strike="noStrike" baseline="0" dirty="0">
                <a:solidFill>
                  <a:srgbClr val="FF0000"/>
                </a:solidFill>
                <a:latin typeface="Calibri" panose="020F0502020204030204" pitchFamily="34" charset="0"/>
                <a:cs typeface="Calibri" panose="020F0502020204030204" pitchFamily="34" charset="0"/>
              </a:rPr>
              <a:t>Teams of prospective Innovation Fellows must submit a complete and well-written business plan for the venture in presentation format similar to this sample </a:t>
            </a:r>
            <a:r>
              <a:rPr lang="en-US" sz="2000" dirty="0">
                <a:solidFill>
                  <a:srgbClr val="FF0000"/>
                </a:solidFill>
                <a:latin typeface="Calibri" panose="020F0502020204030204" pitchFamily="34" charset="0"/>
                <a:cs typeface="Calibri" panose="020F0502020204030204" pitchFamily="34" charset="0"/>
              </a:rPr>
              <a:t>template. This sample deck is being provided to best achieve an equitable evaluation process by the NJEDA. </a:t>
            </a:r>
            <a:r>
              <a:rPr lang="en-US" sz="2000" b="0" i="0" u="none" strike="noStrike" baseline="0" dirty="0">
                <a:solidFill>
                  <a:srgbClr val="FF0000"/>
                </a:solidFill>
                <a:latin typeface="Calibri" panose="020F0502020204030204" pitchFamily="34" charset="0"/>
                <a:cs typeface="Calibri" panose="020F0502020204030204" pitchFamily="34" charset="0"/>
              </a:rPr>
              <a:t>Teams should ensure the presentation adequately describes all relevant features of their proposed business venture. Consider the program requirements and scoring framework as you compose the deck. </a:t>
            </a:r>
            <a:endParaRPr lang="en-US" sz="20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0813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Financial Plans</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a:normAutofit fontScale="92500" lnSpcReduction="10000"/>
          </a:bodyPr>
          <a:lstStyle/>
          <a:p>
            <a:r>
              <a:rPr lang="en-US" dirty="0"/>
              <a:t>Provide a financial model covering the next 3-5 years.</a:t>
            </a:r>
          </a:p>
          <a:p>
            <a:r>
              <a:rPr lang="en-US" dirty="0"/>
              <a:t>What profits do you expect yearly? How are these affected by projected sales volumes or pricing strategies?</a:t>
            </a:r>
          </a:p>
          <a:p>
            <a:endParaRPr lang="en-US" dirty="0"/>
          </a:p>
          <a:p>
            <a:endParaRPr lang="en-US" dirty="0"/>
          </a:p>
          <a:p>
            <a:endParaRPr lang="en-US" dirty="0"/>
          </a:p>
          <a:p>
            <a:endParaRPr lang="en-US" dirty="0"/>
          </a:p>
          <a:p>
            <a:endParaRPr lang="en-US" dirty="0"/>
          </a:p>
          <a:p>
            <a:pPr marL="0" indent="0">
              <a:buNone/>
            </a:pPr>
            <a:r>
              <a:rPr lang="en-US" dirty="0">
                <a:solidFill>
                  <a:srgbClr val="FF0000"/>
                </a:solidFill>
              </a:rPr>
              <a:t>Tip: Use as many slides (of the 15 available) as needed to describe this fully! Financials are important!</a:t>
            </a:r>
          </a:p>
        </p:txBody>
      </p:sp>
    </p:spTree>
    <p:extLst>
      <p:ext uri="{BB962C8B-B14F-4D97-AF65-F5344CB8AC3E}">
        <p14:creationId xmlns:p14="http://schemas.microsoft.com/office/powerpoint/2010/main" val="1401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02C7-2212-08AB-FB6E-1B4A9FA40919}"/>
              </a:ext>
            </a:extLst>
          </p:cNvPr>
          <p:cNvSpPr>
            <a:spLocks noGrp="1"/>
          </p:cNvSpPr>
          <p:nvPr>
            <p:ph type="title"/>
          </p:nvPr>
        </p:nvSpPr>
        <p:spPr/>
        <p:txBody>
          <a:bodyPr/>
          <a:lstStyle/>
          <a:p>
            <a:r>
              <a:rPr lang="en-US">
                <a:cs typeface="Calibri Light"/>
              </a:rPr>
              <a:t>Sources &amp; Uses of Cash</a:t>
            </a:r>
            <a:endParaRPr lang="en-US"/>
          </a:p>
        </p:txBody>
      </p:sp>
      <p:pic>
        <p:nvPicPr>
          <p:cNvPr id="4" name="Picture 4" descr="Sources and Uses of Cash Schedule">
            <a:extLst>
              <a:ext uri="{FF2B5EF4-FFF2-40B4-BE49-F238E27FC236}">
                <a16:creationId xmlns:a16="http://schemas.microsoft.com/office/drawing/2014/main" id="{A53F9461-3836-9331-6867-6FBC1A6B1063}"/>
              </a:ext>
            </a:extLst>
          </p:cNvPr>
          <p:cNvPicPr>
            <a:picLocks noGrp="1" noChangeAspect="1"/>
          </p:cNvPicPr>
          <p:nvPr>
            <p:ph idx="1"/>
          </p:nvPr>
        </p:nvPicPr>
        <p:blipFill>
          <a:blip r:embed="rId2"/>
          <a:stretch>
            <a:fillRect/>
          </a:stretch>
        </p:blipFill>
        <p:spPr>
          <a:xfrm>
            <a:off x="1219200" y="2686844"/>
            <a:ext cx="9753600" cy="2628900"/>
          </a:xfrm>
        </p:spPr>
      </p:pic>
    </p:spTree>
    <p:extLst>
      <p:ext uri="{BB962C8B-B14F-4D97-AF65-F5344CB8AC3E}">
        <p14:creationId xmlns:p14="http://schemas.microsoft.com/office/powerpoint/2010/main" val="2965016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Resource Requirements</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a:xfrm>
            <a:off x="838201" y="1560155"/>
            <a:ext cx="10223090" cy="4351338"/>
          </a:xfrm>
        </p:spPr>
        <p:txBody>
          <a:bodyPr/>
          <a:lstStyle/>
          <a:p>
            <a:r>
              <a:rPr lang="en-US"/>
              <a:t>What technology is required to make your business a success?</a:t>
            </a:r>
          </a:p>
          <a:p>
            <a:r>
              <a:rPr lang="en-US"/>
              <a:t>What personnel is required? </a:t>
            </a:r>
          </a:p>
          <a:p>
            <a:r>
              <a:rPr lang="en-US"/>
              <a:t>What financial resources are needed? (third party capital, etc.)</a:t>
            </a:r>
          </a:p>
          <a:p>
            <a:r>
              <a:rPr lang="en-US"/>
              <a:t>What other resources can you tap into?</a:t>
            </a:r>
          </a:p>
          <a:p>
            <a:pPr lvl="2"/>
            <a:r>
              <a:rPr lang="en-US"/>
              <a:t>What will be outsourced?</a:t>
            </a:r>
          </a:p>
          <a:p>
            <a:pPr lvl="2"/>
            <a:r>
              <a:rPr lang="en-US"/>
              <a:t>What Supply Chains will you need to access?</a:t>
            </a:r>
          </a:p>
          <a:p>
            <a:pPr lvl="2"/>
            <a:r>
              <a:rPr lang="en-US"/>
              <a:t>What will you need in terms of marketing/promotion/PR?</a:t>
            </a:r>
          </a:p>
          <a:p>
            <a:pPr lvl="1"/>
            <a:endParaRPr lang="en-US"/>
          </a:p>
        </p:txBody>
      </p:sp>
    </p:spTree>
    <p:extLst>
      <p:ext uri="{BB962C8B-B14F-4D97-AF65-F5344CB8AC3E}">
        <p14:creationId xmlns:p14="http://schemas.microsoft.com/office/powerpoint/2010/main" val="1367942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Key Issues</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a:xfrm>
            <a:off x="838200" y="1530657"/>
            <a:ext cx="10515600" cy="4351338"/>
          </a:xfrm>
        </p:spPr>
        <p:txBody>
          <a:bodyPr/>
          <a:lstStyle/>
          <a:p>
            <a:r>
              <a:rPr lang="en-US"/>
              <a:t>What near term decisions will need to be made?</a:t>
            </a:r>
          </a:p>
          <a:p>
            <a:pPr lvl="1"/>
            <a:r>
              <a:rPr lang="en-US"/>
              <a:t>What effects may result in the long term?</a:t>
            </a:r>
          </a:p>
          <a:p>
            <a:r>
              <a:rPr lang="en-US"/>
              <a:t>What long term issues will arise down the line? How does your actions today affect these?</a:t>
            </a:r>
          </a:p>
          <a:p>
            <a:r>
              <a:rPr lang="en-US"/>
              <a:t>If you are seeking funding, how will you use the money?</a:t>
            </a:r>
          </a:p>
        </p:txBody>
      </p:sp>
    </p:spTree>
    <p:extLst>
      <p:ext uri="{BB962C8B-B14F-4D97-AF65-F5344CB8AC3E}">
        <p14:creationId xmlns:p14="http://schemas.microsoft.com/office/powerpoint/2010/main" val="4032712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Risks &amp; Rewards </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vert="horz" lIns="91440" tIns="45720" rIns="91440" bIns="45720" rtlCol="0" anchor="t">
            <a:normAutofit/>
          </a:bodyPr>
          <a:lstStyle/>
          <a:p>
            <a:r>
              <a:rPr lang="en-US"/>
              <a:t>What risks are related to the proposed new projects for your company?</a:t>
            </a:r>
          </a:p>
          <a:p>
            <a:r>
              <a:rPr lang="en-US"/>
              <a:t>How will you address/minimize these risks?</a:t>
            </a:r>
            <a:endParaRPr lang="en-US">
              <a:cs typeface="Calibri"/>
            </a:endParaRPr>
          </a:p>
          <a:p>
            <a:r>
              <a:rPr lang="en-US">
                <a:solidFill>
                  <a:schemeClr val="accent2"/>
                </a:solidFill>
              </a:rPr>
              <a:t>What is the intended pay off?</a:t>
            </a:r>
            <a:endParaRPr lang="en-US">
              <a:solidFill>
                <a:schemeClr val="accent2"/>
              </a:solidFill>
              <a:cs typeface="Calibri"/>
            </a:endParaRPr>
          </a:p>
        </p:txBody>
      </p:sp>
    </p:spTree>
    <p:extLst>
      <p:ext uri="{BB962C8B-B14F-4D97-AF65-F5344CB8AC3E}">
        <p14:creationId xmlns:p14="http://schemas.microsoft.com/office/powerpoint/2010/main" val="1586813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54ECD-7F35-475F-91C2-264B0F398CEE}"/>
              </a:ext>
            </a:extLst>
          </p:cNvPr>
          <p:cNvSpPr>
            <a:spLocks noGrp="1"/>
          </p:cNvSpPr>
          <p:nvPr>
            <p:ph type="title"/>
          </p:nvPr>
        </p:nvSpPr>
        <p:spPr/>
        <p:txBody>
          <a:bodyPr/>
          <a:lstStyle/>
          <a:p>
            <a:r>
              <a:rPr lang="en-US"/>
              <a:t>Design Tips</a:t>
            </a:r>
          </a:p>
        </p:txBody>
      </p:sp>
      <p:sp>
        <p:nvSpPr>
          <p:cNvPr id="3" name="Content Placeholder 2">
            <a:extLst>
              <a:ext uri="{FF2B5EF4-FFF2-40B4-BE49-F238E27FC236}">
                <a16:creationId xmlns:a16="http://schemas.microsoft.com/office/drawing/2014/main" id="{B2B9E1CC-20F9-4BDF-BC6A-202D6C7B08DE}"/>
              </a:ext>
            </a:extLst>
          </p:cNvPr>
          <p:cNvSpPr>
            <a:spLocks noGrp="1"/>
          </p:cNvSpPr>
          <p:nvPr>
            <p:ph idx="1"/>
          </p:nvPr>
        </p:nvSpPr>
        <p:spPr/>
        <p:txBody>
          <a:bodyPr>
            <a:normAutofit fontScale="92500" lnSpcReduction="10000"/>
          </a:bodyPr>
          <a:lstStyle/>
          <a:p>
            <a:r>
              <a:rPr lang="en-US" dirty="0"/>
              <a:t>Keep it simple and easy to understand for anyone outside of your industry</a:t>
            </a:r>
          </a:p>
          <a:p>
            <a:r>
              <a:rPr lang="en-US" dirty="0"/>
              <a:t>Stand out, be eye catching– you have only a few moments to capture investors attention</a:t>
            </a:r>
          </a:p>
          <a:p>
            <a:r>
              <a:rPr lang="en-US" dirty="0"/>
              <a:t>Feel free to implement colors and designs, but make sure your presentation won’t be distracting</a:t>
            </a:r>
          </a:p>
          <a:p>
            <a:r>
              <a:rPr lang="en-US" dirty="0"/>
              <a:t>A picture is worth a thousand words</a:t>
            </a:r>
          </a:p>
          <a:p>
            <a:endParaRPr lang="en-US" dirty="0"/>
          </a:p>
          <a:p>
            <a:endParaRPr lang="en-US" dirty="0"/>
          </a:p>
          <a:p>
            <a:pPr marL="0" indent="0">
              <a:buNone/>
            </a:pPr>
            <a:r>
              <a:rPr lang="en-US" dirty="0">
                <a:solidFill>
                  <a:srgbClr val="FF0000"/>
                </a:solidFill>
              </a:rPr>
              <a:t>Tip: Consider the impact that publications like this may have on your company’s brand</a:t>
            </a:r>
          </a:p>
        </p:txBody>
      </p:sp>
    </p:spTree>
    <p:extLst>
      <p:ext uri="{BB962C8B-B14F-4D97-AF65-F5344CB8AC3E}">
        <p14:creationId xmlns:p14="http://schemas.microsoft.com/office/powerpoint/2010/main" val="3217929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6CF9-1FBE-4637-AF9F-0D0BC561DDD3}"/>
              </a:ext>
            </a:extLst>
          </p:cNvPr>
          <p:cNvSpPr>
            <a:spLocks noGrp="1"/>
          </p:cNvSpPr>
          <p:nvPr>
            <p:ph type="title"/>
          </p:nvPr>
        </p:nvSpPr>
        <p:spPr/>
        <p:txBody>
          <a:bodyPr/>
          <a:lstStyle/>
          <a:p>
            <a:r>
              <a:rPr lang="en-US"/>
              <a:t>Other Areas to Address</a:t>
            </a:r>
          </a:p>
        </p:txBody>
      </p:sp>
      <p:sp>
        <p:nvSpPr>
          <p:cNvPr id="3" name="Content Placeholder 2">
            <a:extLst>
              <a:ext uri="{FF2B5EF4-FFF2-40B4-BE49-F238E27FC236}">
                <a16:creationId xmlns:a16="http://schemas.microsoft.com/office/drawing/2014/main" id="{17D359AA-72C6-40F7-98E5-91A24B27CCF6}"/>
              </a:ext>
            </a:extLst>
          </p:cNvPr>
          <p:cNvSpPr>
            <a:spLocks noGrp="1"/>
          </p:cNvSpPr>
          <p:nvPr>
            <p:ph idx="1"/>
          </p:nvPr>
        </p:nvSpPr>
        <p:spPr>
          <a:xfrm>
            <a:off x="2032819" y="1670563"/>
            <a:ext cx="10515600" cy="4351338"/>
          </a:xfrm>
        </p:spPr>
        <p:txBody>
          <a:bodyPr vert="horz" lIns="91440" tIns="45720" rIns="91440" bIns="45720" rtlCol="0" anchor="t">
            <a:normAutofit/>
          </a:bodyPr>
          <a:lstStyle/>
          <a:p>
            <a:r>
              <a:rPr lang="en-US" dirty="0"/>
              <a:t>Overall Strategy, Competitive Edge, Implementation</a:t>
            </a:r>
          </a:p>
          <a:p>
            <a:r>
              <a:rPr lang="en-US" dirty="0"/>
              <a:t>Diversity, Equity &amp; Inclusion policies</a:t>
            </a:r>
            <a:endParaRPr lang="en-US" dirty="0">
              <a:cs typeface="Calibri"/>
            </a:endParaRPr>
          </a:p>
          <a:p>
            <a:r>
              <a:rPr lang="en-US" dirty="0"/>
              <a:t>Products Overview, Future Products</a:t>
            </a:r>
          </a:p>
          <a:p>
            <a:r>
              <a:rPr lang="en-US" dirty="0"/>
              <a:t>Company Executive Summary </a:t>
            </a:r>
            <a:endParaRPr lang="en-US" dirty="0">
              <a:cs typeface="Calibri"/>
            </a:endParaRPr>
          </a:p>
          <a:p>
            <a:r>
              <a:rPr lang="en-US" dirty="0"/>
              <a:t>Locations, Facilities</a:t>
            </a:r>
            <a:endParaRPr lang="en-US" dirty="0">
              <a:cs typeface="Calibri"/>
            </a:endParaRPr>
          </a:p>
          <a:p>
            <a:r>
              <a:rPr lang="en-US" dirty="0"/>
              <a:t>Organizational Structure</a:t>
            </a:r>
            <a:endParaRPr lang="en-US" dirty="0">
              <a:cs typeface="Calibri"/>
            </a:endParaRPr>
          </a:p>
          <a:p>
            <a:r>
              <a:rPr lang="en-US" dirty="0"/>
              <a:t>Assumptions Made</a:t>
            </a:r>
            <a:endParaRPr lang="en-US" dirty="0">
              <a:cs typeface="Calibri"/>
            </a:endParaRPr>
          </a:p>
          <a:p>
            <a:r>
              <a:rPr lang="en-US" dirty="0"/>
              <a:t>Business Ratios (Current Ratio, Turnover, Debt to Assets, etc.)</a:t>
            </a:r>
            <a:endParaRPr lang="en-US" dirty="0">
              <a:cs typeface="Calibri"/>
            </a:endParaRPr>
          </a:p>
          <a:p>
            <a:endParaRPr lang="en-US"/>
          </a:p>
          <a:p>
            <a:endParaRPr lang="en-US"/>
          </a:p>
          <a:p>
            <a:endParaRPr lang="en-US"/>
          </a:p>
        </p:txBody>
      </p:sp>
      <p:sp>
        <p:nvSpPr>
          <p:cNvPr id="5" name="TextBox 4">
            <a:extLst>
              <a:ext uri="{FF2B5EF4-FFF2-40B4-BE49-F238E27FC236}">
                <a16:creationId xmlns:a16="http://schemas.microsoft.com/office/drawing/2014/main" id="{B9AE7DD5-639F-4A1A-8FAE-959C2799FA21}"/>
              </a:ext>
            </a:extLst>
          </p:cNvPr>
          <p:cNvSpPr txBox="1"/>
          <p:nvPr/>
        </p:nvSpPr>
        <p:spPr>
          <a:xfrm>
            <a:off x="528507" y="6021901"/>
            <a:ext cx="10444294" cy="646331"/>
          </a:xfrm>
          <a:prstGeom prst="rect">
            <a:avLst/>
          </a:prstGeom>
          <a:noFill/>
        </p:spPr>
        <p:txBody>
          <a:bodyPr wrap="square">
            <a:spAutoFit/>
          </a:bodyPr>
          <a:lstStyle/>
          <a:p>
            <a:r>
              <a:rPr lang="en-US" b="1">
                <a:solidFill>
                  <a:srgbClr val="FF0000"/>
                </a:solidFill>
              </a:rPr>
              <a:t>Consider highlighting how your business meets our program requirements such as operations in an eligible municipality, team makeup, and commitment to full-time involvement.</a:t>
            </a:r>
          </a:p>
        </p:txBody>
      </p:sp>
    </p:spTree>
    <p:extLst>
      <p:ext uri="{BB962C8B-B14F-4D97-AF65-F5344CB8AC3E}">
        <p14:creationId xmlns:p14="http://schemas.microsoft.com/office/powerpoint/2010/main" val="675263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Additional Resources</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a:xfrm>
            <a:off x="838200" y="1762872"/>
            <a:ext cx="4675094" cy="4351338"/>
          </a:xfrm>
        </p:spPr>
        <p:txBody>
          <a:bodyPr>
            <a:normAutofit/>
          </a:bodyPr>
          <a:lstStyle/>
          <a:p>
            <a:pPr marL="0" indent="0">
              <a:buNone/>
            </a:pPr>
            <a:r>
              <a:rPr lang="en-US" sz="2000"/>
              <a:t>Y-combinator:</a:t>
            </a:r>
          </a:p>
          <a:p>
            <a:r>
              <a:rPr lang="en-US" sz="2000">
                <a:hlinkClick r:id="rId2"/>
              </a:rPr>
              <a:t>How to Design a Better Pitch Deck</a:t>
            </a:r>
            <a:endParaRPr lang="en-US" sz="2000"/>
          </a:p>
          <a:p>
            <a:r>
              <a:rPr lang="en-US" sz="2000">
                <a:hlinkClick r:id="rId3"/>
              </a:rPr>
              <a:t>How to Build your Seed Round Pitch Deck </a:t>
            </a:r>
            <a:endParaRPr lang="en-US" sz="2000"/>
          </a:p>
          <a:p>
            <a:pPr marL="0" indent="0">
              <a:buNone/>
            </a:pPr>
            <a:endParaRPr lang="en-US" sz="2000"/>
          </a:p>
          <a:p>
            <a:pPr marL="0" indent="0">
              <a:buNone/>
            </a:pPr>
            <a:r>
              <a:rPr lang="en-US" sz="2000"/>
              <a:t>SCORE:</a:t>
            </a:r>
          </a:p>
          <a:p>
            <a:r>
              <a:rPr lang="en-US" sz="2000">
                <a:hlinkClick r:id="rId4"/>
              </a:rPr>
              <a:t>Business Plan PPTX Template</a:t>
            </a:r>
            <a:endParaRPr lang="en-US" sz="2000"/>
          </a:p>
          <a:p>
            <a:r>
              <a:rPr lang="en-US" sz="2000">
                <a:hlinkClick r:id="rId5"/>
              </a:rPr>
              <a:t>Business Plan and Financial Statements Template Gallery </a:t>
            </a:r>
            <a:endParaRPr lang="en-US" sz="2000"/>
          </a:p>
          <a:p>
            <a:r>
              <a:rPr lang="en-US" sz="2000">
                <a:hlinkClick r:id="rId6"/>
              </a:rPr>
              <a:t>Find a free SCORE mentor to review you business plan</a:t>
            </a:r>
            <a:endParaRPr lang="en-US" sz="2000"/>
          </a:p>
        </p:txBody>
      </p:sp>
      <p:sp>
        <p:nvSpPr>
          <p:cNvPr id="6" name="Content Placeholder 2">
            <a:extLst>
              <a:ext uri="{FF2B5EF4-FFF2-40B4-BE49-F238E27FC236}">
                <a16:creationId xmlns:a16="http://schemas.microsoft.com/office/drawing/2014/main" id="{01F09AEA-E3B9-4EDE-A4DA-6CF5E3A09A4D}"/>
              </a:ext>
            </a:extLst>
          </p:cNvPr>
          <p:cNvSpPr txBox="1">
            <a:spLocks/>
          </p:cNvSpPr>
          <p:nvPr/>
        </p:nvSpPr>
        <p:spPr>
          <a:xfrm>
            <a:off x="5786719" y="1762872"/>
            <a:ext cx="6324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000"/>
          </a:p>
        </p:txBody>
      </p:sp>
      <p:sp>
        <p:nvSpPr>
          <p:cNvPr id="7" name="Content Placeholder 2">
            <a:extLst>
              <a:ext uri="{FF2B5EF4-FFF2-40B4-BE49-F238E27FC236}">
                <a16:creationId xmlns:a16="http://schemas.microsoft.com/office/drawing/2014/main" id="{D11186FD-144A-4730-B7D8-B30A3A3EF4B9}"/>
              </a:ext>
            </a:extLst>
          </p:cNvPr>
          <p:cNvSpPr txBox="1">
            <a:spLocks/>
          </p:cNvSpPr>
          <p:nvPr/>
        </p:nvSpPr>
        <p:spPr>
          <a:xfrm>
            <a:off x="6096000" y="1690688"/>
            <a:ext cx="467509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a:t>Institutional Resources:</a:t>
            </a:r>
          </a:p>
          <a:p>
            <a:r>
              <a:rPr lang="en-US" sz="2000">
                <a:hlinkClick r:id="rId7"/>
              </a:rPr>
              <a:t>SBDC Business Plan Writing</a:t>
            </a:r>
          </a:p>
          <a:p>
            <a:r>
              <a:rPr lang="en-US" sz="2000">
                <a:hlinkClick r:id="rId8"/>
              </a:rPr>
              <a:t>SBA Guide </a:t>
            </a:r>
            <a:r>
              <a:rPr lang="en-US" sz="2000" err="1">
                <a:hlinkClick r:id="rId8"/>
              </a:rPr>
              <a:t>toLean</a:t>
            </a:r>
            <a:r>
              <a:rPr lang="en-US" sz="2000">
                <a:hlinkClick r:id="rId8"/>
              </a:rPr>
              <a:t> Business Plans</a:t>
            </a:r>
          </a:p>
          <a:p>
            <a:endParaRPr lang="en-US" sz="2000">
              <a:hlinkClick r:id="rId8"/>
            </a:endParaRPr>
          </a:p>
          <a:p>
            <a:pPr marL="0" indent="0">
              <a:buNone/>
            </a:pPr>
            <a:endParaRPr lang="en-US" sz="2000"/>
          </a:p>
          <a:p>
            <a:pPr marL="0" indent="0">
              <a:buNone/>
            </a:pPr>
            <a:r>
              <a:rPr lang="en-US" sz="2000"/>
              <a:t>PPTX Design Templates: </a:t>
            </a:r>
          </a:p>
          <a:p>
            <a:r>
              <a:rPr lang="en-US" sz="2000">
                <a:hlinkClick r:id="rId9"/>
              </a:rPr>
              <a:t>Microsoft </a:t>
            </a:r>
            <a:endParaRPr lang="en-US" sz="2000"/>
          </a:p>
          <a:p>
            <a:r>
              <a:rPr lang="en-US" sz="2000" err="1">
                <a:hlinkClick r:id="rId10"/>
              </a:rPr>
              <a:t>Visme</a:t>
            </a:r>
            <a:endParaRPr lang="en-US" sz="2000"/>
          </a:p>
          <a:p>
            <a:pPr marL="0" indent="0">
              <a:buNone/>
            </a:pPr>
            <a:r>
              <a:rPr lang="en-US" sz="2000">
                <a:hlinkClick r:id="rId8"/>
              </a:rPr>
              <a:t> </a:t>
            </a:r>
            <a:endParaRPr lang="en-US" sz="2000"/>
          </a:p>
        </p:txBody>
      </p:sp>
    </p:spTree>
    <p:extLst>
      <p:ext uri="{BB962C8B-B14F-4D97-AF65-F5344CB8AC3E}">
        <p14:creationId xmlns:p14="http://schemas.microsoft.com/office/powerpoint/2010/main" val="108556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B529F-5EAA-4B14-9350-24A45C5AD736}"/>
              </a:ext>
            </a:extLst>
          </p:cNvPr>
          <p:cNvSpPr>
            <a:spLocks noGrp="1"/>
          </p:cNvSpPr>
          <p:nvPr>
            <p:ph type="ctrTitle"/>
          </p:nvPr>
        </p:nvSpPr>
        <p:spPr>
          <a:xfrm>
            <a:off x="1594572" y="1793763"/>
            <a:ext cx="9144000" cy="2387600"/>
          </a:xfrm>
        </p:spPr>
        <p:txBody>
          <a:bodyPr/>
          <a:lstStyle/>
          <a:p>
            <a:r>
              <a:rPr lang="en-US" dirty="0"/>
              <a:t>[Company Name]</a:t>
            </a:r>
          </a:p>
        </p:txBody>
      </p:sp>
      <p:sp>
        <p:nvSpPr>
          <p:cNvPr id="3" name="Subtitle 2">
            <a:extLst>
              <a:ext uri="{FF2B5EF4-FFF2-40B4-BE49-F238E27FC236}">
                <a16:creationId xmlns:a16="http://schemas.microsoft.com/office/drawing/2014/main" id="{5E5FD56E-0A70-425F-B2BD-D8F049EB3ADE}"/>
              </a:ext>
            </a:extLst>
          </p:cNvPr>
          <p:cNvSpPr>
            <a:spLocks noGrp="1"/>
          </p:cNvSpPr>
          <p:nvPr>
            <p:ph type="subTitle" idx="1"/>
          </p:nvPr>
        </p:nvSpPr>
        <p:spPr>
          <a:xfrm>
            <a:off x="1444883" y="4578187"/>
            <a:ext cx="9144000" cy="1655762"/>
          </a:xfrm>
        </p:spPr>
        <p:txBody>
          <a:bodyPr/>
          <a:lstStyle/>
          <a:p>
            <a:r>
              <a:rPr lang="en-US"/>
              <a:t>Business Plan</a:t>
            </a:r>
          </a:p>
        </p:txBody>
      </p:sp>
      <p:sp>
        <p:nvSpPr>
          <p:cNvPr id="4" name="Subtitle 2">
            <a:extLst>
              <a:ext uri="{FF2B5EF4-FFF2-40B4-BE49-F238E27FC236}">
                <a16:creationId xmlns:a16="http://schemas.microsoft.com/office/drawing/2014/main" id="{79305428-555F-4A46-A96A-63EFA8FEA026}"/>
              </a:ext>
            </a:extLst>
          </p:cNvPr>
          <p:cNvSpPr txBox="1">
            <a:spLocks/>
          </p:cNvSpPr>
          <p:nvPr/>
        </p:nvSpPr>
        <p:spPr>
          <a:xfrm>
            <a:off x="6016883" y="624051"/>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t>[Company Logo]</a:t>
            </a:r>
          </a:p>
        </p:txBody>
      </p:sp>
    </p:spTree>
    <p:extLst>
      <p:ext uri="{BB962C8B-B14F-4D97-AF65-F5344CB8AC3E}">
        <p14:creationId xmlns:p14="http://schemas.microsoft.com/office/powerpoint/2010/main" val="36038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Mission Statement </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a:normAutofit lnSpcReduction="10000"/>
          </a:bodyPr>
          <a:lstStyle/>
          <a:p>
            <a:r>
              <a:rPr lang="en-US" dirty="0"/>
              <a:t>What is your company's long-term mission?</a:t>
            </a:r>
          </a:p>
          <a:p>
            <a:r>
              <a:rPr lang="en-US" dirty="0"/>
              <a:t>Where do you see your company’s growth going?</a:t>
            </a:r>
          </a:p>
          <a:p>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solidFill>
                  <a:srgbClr val="FF0000"/>
                </a:solidFill>
              </a:rPr>
              <a:t>Tip: Be as concise as possible!</a:t>
            </a:r>
          </a:p>
          <a:p>
            <a:pPr marL="0" indent="0">
              <a:buNone/>
            </a:pPr>
            <a:r>
              <a:rPr lang="en-US" b="1" dirty="0">
                <a:solidFill>
                  <a:srgbClr val="FF0000"/>
                </a:solidFill>
              </a:rPr>
              <a:t>Note that businesses must be within one of the EDA’s </a:t>
            </a:r>
            <a:r>
              <a:rPr lang="en-US" b="1" dirty="0">
                <a:solidFill>
                  <a:srgbClr val="C00000"/>
                </a:solidFill>
                <a:hlinkClick r:id="rId2">
                  <a:extLst>
                    <a:ext uri="{A12FA001-AC4F-418D-AE19-62706E023703}">
                      <ahyp:hlinkClr xmlns:ahyp="http://schemas.microsoft.com/office/drawing/2018/hyperlinkcolor" val="tx"/>
                    </a:ext>
                  </a:extLst>
                </a:hlinkClick>
              </a:rPr>
              <a:t>target industries </a:t>
            </a:r>
            <a:r>
              <a:rPr lang="en-US" b="1" dirty="0">
                <a:solidFill>
                  <a:srgbClr val="FF0000"/>
                </a:solidFill>
              </a:rPr>
              <a:t>to be eligible for this program. </a:t>
            </a:r>
          </a:p>
        </p:txBody>
      </p:sp>
    </p:spTree>
    <p:extLst>
      <p:ext uri="{BB962C8B-B14F-4D97-AF65-F5344CB8AC3E}">
        <p14:creationId xmlns:p14="http://schemas.microsoft.com/office/powerpoint/2010/main" val="3331257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Team</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vert="horz" lIns="91440" tIns="45720" rIns="91440" bIns="45720" rtlCol="0" anchor="t">
            <a:normAutofit fontScale="92500" lnSpcReduction="20000"/>
          </a:bodyPr>
          <a:lstStyle/>
          <a:p>
            <a:r>
              <a:rPr lang="en-US" dirty="0"/>
              <a:t>Who are your key managing members?</a:t>
            </a:r>
          </a:p>
          <a:p>
            <a:r>
              <a:rPr lang="en-US" dirty="0"/>
              <a:t>What previous accomplishments or experience do they have that is noteworthy and relevant?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b="1" dirty="0">
                <a:solidFill>
                  <a:srgbClr val="FF0000"/>
                </a:solidFill>
              </a:rPr>
              <a:t>Note that teams must be of at least three people with at least half being first time entrepreneurs. Teams may be awarded additional funds for having diverse members or members who have graduated from NJ universities. </a:t>
            </a:r>
          </a:p>
        </p:txBody>
      </p:sp>
    </p:spTree>
    <p:extLst>
      <p:ext uri="{BB962C8B-B14F-4D97-AF65-F5344CB8AC3E}">
        <p14:creationId xmlns:p14="http://schemas.microsoft.com/office/powerpoint/2010/main" val="1100079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Market Summary </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vert="horz" lIns="91440" tIns="45720" rIns="91440" bIns="45720" rtlCol="0" anchor="t">
            <a:normAutofit/>
          </a:bodyPr>
          <a:lstStyle/>
          <a:p>
            <a:r>
              <a:rPr lang="en-US" dirty="0"/>
              <a:t>Where is the market currently? Where was the market previously, and where is it going? </a:t>
            </a:r>
          </a:p>
          <a:p>
            <a:r>
              <a:rPr lang="en-US" dirty="0"/>
              <a:t>How large is your company’s Total Addressable Market (TAM)?</a:t>
            </a:r>
            <a:endParaRPr lang="en-US" dirty="0">
              <a:cs typeface="Calibri"/>
            </a:endParaRPr>
          </a:p>
          <a:p>
            <a:endParaRPr lang="en-US" dirty="0"/>
          </a:p>
          <a:p>
            <a:endParaRPr lang="en-US" dirty="0"/>
          </a:p>
          <a:p>
            <a:endParaRPr lang="en-US" dirty="0"/>
          </a:p>
          <a:p>
            <a:pPr marL="0" indent="0">
              <a:buNone/>
            </a:pPr>
            <a:r>
              <a:rPr lang="en-US" dirty="0">
                <a:solidFill>
                  <a:srgbClr val="FF0000"/>
                </a:solidFill>
              </a:rPr>
              <a:t>Tip: Highlight sources of data</a:t>
            </a:r>
          </a:p>
          <a:p>
            <a:endParaRPr lang="en-US" dirty="0"/>
          </a:p>
        </p:txBody>
      </p:sp>
    </p:spTree>
    <p:extLst>
      <p:ext uri="{BB962C8B-B14F-4D97-AF65-F5344CB8AC3E}">
        <p14:creationId xmlns:p14="http://schemas.microsoft.com/office/powerpoint/2010/main" val="4278836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Business Concept &amp; Structure</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vert="horz" lIns="91440" tIns="45720" rIns="91440" bIns="45720" rtlCol="0" anchor="t">
            <a:normAutofit/>
          </a:bodyPr>
          <a:lstStyle/>
          <a:p>
            <a:r>
              <a:rPr lang="en-US" dirty="0"/>
              <a:t>Summarize your business’ overall concept.</a:t>
            </a:r>
            <a:r>
              <a:rPr lang="en-US"/>
              <a:t> </a:t>
            </a:r>
            <a:endParaRPr lang="en-US" dirty="0"/>
          </a:p>
          <a:p>
            <a:r>
              <a:rPr lang="en-US" dirty="0"/>
              <a:t>What problem is it trying to solve?</a:t>
            </a:r>
            <a:endParaRPr lang="en-US" dirty="0">
              <a:cs typeface="Calibri"/>
            </a:endParaRPr>
          </a:p>
          <a:p>
            <a:r>
              <a:rPr lang="en-US"/>
              <a:t>What are your differentiators?</a:t>
            </a:r>
            <a:endParaRPr lang="en-US">
              <a:cs typeface="Calibri"/>
            </a:endParaRPr>
          </a:p>
          <a:p>
            <a:r>
              <a:rPr lang="en-US"/>
              <a:t>Is</a:t>
            </a:r>
            <a:r>
              <a:rPr lang="en-US" dirty="0"/>
              <a:t> your business a university spin-out?</a:t>
            </a:r>
            <a:endParaRPr lang="en-US">
              <a:cs typeface="Calibri" panose="020F0502020204030204"/>
            </a:endParaRPr>
          </a:p>
          <a:p>
            <a:r>
              <a:rPr lang="en-US" dirty="0"/>
              <a:t>On what IP/technology/strategy is your business based?</a:t>
            </a:r>
          </a:p>
        </p:txBody>
      </p:sp>
    </p:spTree>
    <p:extLst>
      <p:ext uri="{BB962C8B-B14F-4D97-AF65-F5344CB8AC3E}">
        <p14:creationId xmlns:p14="http://schemas.microsoft.com/office/powerpoint/2010/main" val="626641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SWOT Analysis</a:t>
            </a:r>
          </a:p>
        </p:txBody>
      </p:sp>
      <p:sp>
        <p:nvSpPr>
          <p:cNvPr id="4" name="Rectangle 3">
            <a:extLst>
              <a:ext uri="{FF2B5EF4-FFF2-40B4-BE49-F238E27FC236}">
                <a16:creationId xmlns:a16="http://schemas.microsoft.com/office/drawing/2014/main" id="{CE2BD0F6-A7E4-5EB9-27DA-008F27075A32}"/>
              </a:ext>
            </a:extLst>
          </p:cNvPr>
          <p:cNvSpPr/>
          <p:nvPr/>
        </p:nvSpPr>
        <p:spPr>
          <a:xfrm>
            <a:off x="1541929" y="1828799"/>
            <a:ext cx="3774141" cy="1649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6BAA8CC-6102-8811-1F58-76A81F42BD90}"/>
              </a:ext>
            </a:extLst>
          </p:cNvPr>
          <p:cNvSpPr/>
          <p:nvPr/>
        </p:nvSpPr>
        <p:spPr>
          <a:xfrm>
            <a:off x="1541929" y="3576916"/>
            <a:ext cx="3774141" cy="1649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D5D6A7C-69C1-727C-1C86-6BB6B84DEFA4}"/>
              </a:ext>
            </a:extLst>
          </p:cNvPr>
          <p:cNvSpPr/>
          <p:nvPr/>
        </p:nvSpPr>
        <p:spPr>
          <a:xfrm>
            <a:off x="5414681" y="3550022"/>
            <a:ext cx="3774141" cy="1649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6808599-5466-C22E-BCC8-90DF621E6FFA}"/>
              </a:ext>
            </a:extLst>
          </p:cNvPr>
          <p:cNvSpPr/>
          <p:nvPr/>
        </p:nvSpPr>
        <p:spPr>
          <a:xfrm>
            <a:off x="5414681" y="1828798"/>
            <a:ext cx="3774141" cy="1649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B6E5B10-F8B1-8AFD-CC7E-498EE6296989}"/>
              </a:ext>
            </a:extLst>
          </p:cNvPr>
          <p:cNvSpPr txBox="1"/>
          <p:nvPr/>
        </p:nvSpPr>
        <p:spPr>
          <a:xfrm>
            <a:off x="1613646" y="3173505"/>
            <a:ext cx="103990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solidFill>
                  <a:schemeClr val="bg1"/>
                </a:solidFill>
              </a:rPr>
              <a:t>Strengths</a:t>
            </a:r>
          </a:p>
        </p:txBody>
      </p:sp>
      <p:sp>
        <p:nvSpPr>
          <p:cNvPr id="9" name="TextBox 8">
            <a:extLst>
              <a:ext uri="{FF2B5EF4-FFF2-40B4-BE49-F238E27FC236}">
                <a16:creationId xmlns:a16="http://schemas.microsoft.com/office/drawing/2014/main" id="{AB7A7212-1D98-775D-512F-1ADE96889B74}"/>
              </a:ext>
            </a:extLst>
          </p:cNvPr>
          <p:cNvSpPr txBox="1"/>
          <p:nvPr/>
        </p:nvSpPr>
        <p:spPr>
          <a:xfrm>
            <a:off x="1613646" y="4939552"/>
            <a:ext cx="128195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solidFill>
                  <a:schemeClr val="bg1"/>
                </a:solidFill>
              </a:rPr>
              <a:t>Opportunities</a:t>
            </a:r>
          </a:p>
        </p:txBody>
      </p:sp>
      <p:sp>
        <p:nvSpPr>
          <p:cNvPr id="10" name="TextBox 9">
            <a:extLst>
              <a:ext uri="{FF2B5EF4-FFF2-40B4-BE49-F238E27FC236}">
                <a16:creationId xmlns:a16="http://schemas.microsoft.com/office/drawing/2014/main" id="{AFD60219-566E-8070-FE72-EFA15235B55C}"/>
              </a:ext>
            </a:extLst>
          </p:cNvPr>
          <p:cNvSpPr txBox="1"/>
          <p:nvPr/>
        </p:nvSpPr>
        <p:spPr>
          <a:xfrm>
            <a:off x="5450540" y="4903693"/>
            <a:ext cx="103990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solidFill>
                  <a:schemeClr val="bg1"/>
                </a:solidFill>
              </a:rPr>
              <a:t>Threats</a:t>
            </a:r>
          </a:p>
        </p:txBody>
      </p:sp>
      <p:sp>
        <p:nvSpPr>
          <p:cNvPr id="11" name="TextBox 10">
            <a:extLst>
              <a:ext uri="{FF2B5EF4-FFF2-40B4-BE49-F238E27FC236}">
                <a16:creationId xmlns:a16="http://schemas.microsoft.com/office/drawing/2014/main" id="{F79697D1-2B23-36B9-7D29-4D0DD8E8D336}"/>
              </a:ext>
            </a:extLst>
          </p:cNvPr>
          <p:cNvSpPr txBox="1"/>
          <p:nvPr/>
        </p:nvSpPr>
        <p:spPr>
          <a:xfrm>
            <a:off x="5450539" y="3173505"/>
            <a:ext cx="111162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solidFill>
                  <a:schemeClr val="bg1"/>
                </a:solidFill>
              </a:rPr>
              <a:t>Weaknesses</a:t>
            </a:r>
            <a:endParaRPr lang="en-US" sz="1400" b="1" err="1">
              <a:solidFill>
                <a:schemeClr val="bg1"/>
              </a:solidFill>
              <a:cs typeface="Calibri"/>
            </a:endParaRPr>
          </a:p>
        </p:txBody>
      </p:sp>
    </p:spTree>
    <p:extLst>
      <p:ext uri="{BB962C8B-B14F-4D97-AF65-F5344CB8AC3E}">
        <p14:creationId xmlns:p14="http://schemas.microsoft.com/office/powerpoint/2010/main" val="322673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a:xfrm>
            <a:off x="838200" y="681037"/>
            <a:ext cx="10515600" cy="1325563"/>
          </a:xfrm>
        </p:spPr>
        <p:txBody>
          <a:bodyPr/>
          <a:lstStyle/>
          <a:p>
            <a:r>
              <a:rPr lang="en-US"/>
              <a:t>Competitive Analysis</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a:xfrm>
            <a:off x="705465" y="1837762"/>
            <a:ext cx="10515600" cy="4351338"/>
          </a:xfrm>
        </p:spPr>
        <p:txBody>
          <a:bodyPr/>
          <a:lstStyle/>
          <a:p>
            <a:r>
              <a:rPr lang="en-US" dirty="0"/>
              <a:t>Summarize competition and outline your competitive advantage against your competitors.</a:t>
            </a:r>
          </a:p>
        </p:txBody>
      </p:sp>
    </p:spTree>
    <p:extLst>
      <p:ext uri="{BB962C8B-B14F-4D97-AF65-F5344CB8AC3E}">
        <p14:creationId xmlns:p14="http://schemas.microsoft.com/office/powerpoint/2010/main" val="1008831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33F-2BC1-44C2-94A9-D4FBFE0CDDF5}"/>
              </a:ext>
            </a:extLst>
          </p:cNvPr>
          <p:cNvSpPr>
            <a:spLocks noGrp="1"/>
          </p:cNvSpPr>
          <p:nvPr>
            <p:ph type="title"/>
          </p:nvPr>
        </p:nvSpPr>
        <p:spPr/>
        <p:txBody>
          <a:bodyPr/>
          <a:lstStyle/>
          <a:p>
            <a:r>
              <a:rPr lang="en-US"/>
              <a:t>Goals and Objectives</a:t>
            </a:r>
          </a:p>
        </p:txBody>
      </p:sp>
      <p:sp>
        <p:nvSpPr>
          <p:cNvPr id="3" name="Content Placeholder 2">
            <a:extLst>
              <a:ext uri="{FF2B5EF4-FFF2-40B4-BE49-F238E27FC236}">
                <a16:creationId xmlns:a16="http://schemas.microsoft.com/office/drawing/2014/main" id="{43BCFFA6-1F31-46B8-B77B-33D997F0A3A4}"/>
              </a:ext>
            </a:extLst>
          </p:cNvPr>
          <p:cNvSpPr>
            <a:spLocks noGrp="1"/>
          </p:cNvSpPr>
          <p:nvPr>
            <p:ph idx="1"/>
          </p:nvPr>
        </p:nvSpPr>
        <p:spPr/>
        <p:txBody>
          <a:bodyPr vert="horz" lIns="91440" tIns="45720" rIns="91440" bIns="45720" rtlCol="0" anchor="t">
            <a:normAutofit fontScale="92500" lnSpcReduction="10000"/>
          </a:bodyPr>
          <a:lstStyle/>
          <a:p>
            <a:r>
              <a:rPr lang="en-US" dirty="0"/>
              <a:t>What are your company’s goals over the next:</a:t>
            </a:r>
          </a:p>
          <a:p>
            <a:pPr lvl="1"/>
            <a:r>
              <a:rPr lang="en-US" dirty="0"/>
              <a:t>12 Months?</a:t>
            </a:r>
          </a:p>
          <a:p>
            <a:pPr lvl="1"/>
            <a:r>
              <a:rPr lang="en-US" dirty="0"/>
              <a:t>24 Months?</a:t>
            </a:r>
          </a:p>
          <a:p>
            <a:pPr lvl="1"/>
            <a:r>
              <a:rPr lang="en-US" dirty="0"/>
              <a:t> 5 years?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457200" lvl="1" indent="0">
              <a:buNone/>
            </a:pPr>
            <a:endParaRPr lang="en-US" dirty="0">
              <a:solidFill>
                <a:srgbClr val="FF0000"/>
              </a:solidFill>
            </a:endParaRPr>
          </a:p>
          <a:p>
            <a:pPr marL="457200" lvl="1" indent="0">
              <a:buNone/>
            </a:pPr>
            <a:r>
              <a:rPr lang="en-US" dirty="0">
                <a:solidFill>
                  <a:srgbClr val="FF0000"/>
                </a:solidFill>
              </a:rPr>
              <a:t>Tip: Be specific AND be measurable!</a:t>
            </a:r>
          </a:p>
        </p:txBody>
      </p:sp>
    </p:spTree>
    <p:extLst>
      <p:ext uri="{BB962C8B-B14F-4D97-AF65-F5344CB8AC3E}">
        <p14:creationId xmlns:p14="http://schemas.microsoft.com/office/powerpoint/2010/main" val="1799471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E4F48247542141AEF9F43A6BFEC171" ma:contentTypeVersion="12" ma:contentTypeDescription="Create a new document." ma:contentTypeScope="" ma:versionID="7399ddc460c8fca7be52b27988f5ab79">
  <xsd:schema xmlns:xsd="http://www.w3.org/2001/XMLSchema" xmlns:xs="http://www.w3.org/2001/XMLSchema" xmlns:p="http://schemas.microsoft.com/office/2006/metadata/properties" xmlns:ns2="fcd10cc4-eff9-4139-a528-089fb8d4c8c7" xmlns:ns3="5652fac5-c20f-4620-8a1a-4ec7599ed332" targetNamespace="http://schemas.microsoft.com/office/2006/metadata/properties" ma:root="true" ma:fieldsID="f145f6c4d38e546f27e4fe14c9379a30" ns2:_="" ns3:_="">
    <xsd:import namespace="fcd10cc4-eff9-4139-a528-089fb8d4c8c7"/>
    <xsd:import namespace="5652fac5-c20f-4620-8a1a-4ec7599ed33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d10cc4-eff9-4139-a528-089fb8d4c8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43866a5-a1f1-4687-bbc9-01e29c035190"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52fac5-c20f-4620-8a1a-4ec7599ed33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c3997de-a951-4596-84ab-dd00952da4a4}" ma:internalName="TaxCatchAll" ma:showField="CatchAllData" ma:web="5652fac5-c20f-4620-8a1a-4ec7599ed3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d10cc4-eff9-4139-a528-089fb8d4c8c7">
      <Terms xmlns="http://schemas.microsoft.com/office/infopath/2007/PartnerControls"/>
    </lcf76f155ced4ddcb4097134ff3c332f>
    <TaxCatchAll xmlns="5652fac5-c20f-4620-8a1a-4ec7599ed332" xsi:nil="true"/>
    <SharedWithUsers xmlns="5652fac5-c20f-4620-8a1a-4ec7599ed332">
      <UserInfo>
        <DisplayName>Shazmin Hirji</DisplayName>
        <AccountId>4973</AccountId>
        <AccountType/>
      </UserInfo>
      <UserInfo>
        <DisplayName>Emmanuel Esochaghi</DisplayName>
        <AccountId>2299</AccountId>
        <AccountType/>
      </UserInfo>
      <UserInfo>
        <DisplayName>Tim Rollender</DisplayName>
        <AccountId>436</AccountId>
        <AccountType/>
      </UserInfo>
      <UserInfo>
        <DisplayName>Michelle Martinez</DisplayName>
        <AccountId>6142</AccountId>
        <AccountType/>
      </UserInfo>
    </SharedWithUsers>
  </documentManagement>
</p:properties>
</file>

<file path=customXml/itemProps1.xml><?xml version="1.0" encoding="utf-8"?>
<ds:datastoreItem xmlns:ds="http://schemas.openxmlformats.org/officeDocument/2006/customXml" ds:itemID="{7C528D6D-E884-4AFA-A0EA-1ED96BD0C164}">
  <ds:schemaRefs>
    <ds:schemaRef ds:uri="http://schemas.microsoft.com/sharepoint/v3/contenttype/forms"/>
  </ds:schemaRefs>
</ds:datastoreItem>
</file>

<file path=customXml/itemProps2.xml><?xml version="1.0" encoding="utf-8"?>
<ds:datastoreItem xmlns:ds="http://schemas.openxmlformats.org/officeDocument/2006/customXml" ds:itemID="{C5A16F49-9DA6-4600-A6AE-7A3771270FC5}">
  <ds:schemaRefs>
    <ds:schemaRef ds:uri="5652fac5-c20f-4620-8a1a-4ec7599ed332"/>
    <ds:schemaRef ds:uri="fcd10cc4-eff9-4139-a528-089fb8d4c8c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5E5E450-6DF9-4BA7-9130-E713BE5EC595}">
  <ds:schemaRefs>
    <ds:schemaRef ds:uri="http://schemas.microsoft.com/office/2006/documentManagement/types"/>
    <ds:schemaRef ds:uri="fcd10cc4-eff9-4139-a528-089fb8d4c8c7"/>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purl.org/dc/terms/"/>
    <ds:schemaRef ds:uri="5652fac5-c20f-4620-8a1a-4ec7599ed33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12817</TotalTime>
  <Words>730</Words>
  <Application>Microsoft Office PowerPoint</Application>
  <PresentationFormat>Widescreen</PresentationFormat>
  <Paragraphs>120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Business Plan Template</vt:lpstr>
      <vt:lpstr>[Company Name]</vt:lpstr>
      <vt:lpstr>Mission Statement </vt:lpstr>
      <vt:lpstr>Team</vt:lpstr>
      <vt:lpstr>Market Summary </vt:lpstr>
      <vt:lpstr>Business Concept &amp; Structure</vt:lpstr>
      <vt:lpstr>SWOT Analysis</vt:lpstr>
      <vt:lpstr>Competitive Analysis</vt:lpstr>
      <vt:lpstr>Goals and Objectives</vt:lpstr>
      <vt:lpstr>Financial Plans</vt:lpstr>
      <vt:lpstr>Sources &amp; Uses of Cash</vt:lpstr>
      <vt:lpstr>Resource Requirements</vt:lpstr>
      <vt:lpstr>Key Issues</vt:lpstr>
      <vt:lpstr>Risks &amp; Rewards </vt:lpstr>
      <vt:lpstr>Design Tips</vt:lpstr>
      <vt:lpstr>Other Areas to Address</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[Company Name]</dc:title>
  <dc:creator>Grace Warner</dc:creator>
  <cp:lastModifiedBy>Shazmin Hirji</cp:lastModifiedBy>
  <cp:revision>7</cp:revision>
  <dcterms:created xsi:type="dcterms:W3CDTF">2022-11-16T20:43:27Z</dcterms:created>
  <dcterms:modified xsi:type="dcterms:W3CDTF">2023-02-02T16:30:13Z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0x0101003DE4F48247542141AEF9F43A6BFEC171</vt:lpwstr>
  </property>
  <property fmtid="{D5CDD505-2E9C-101B-9397-08002B2CF9AE}" pid="3" name="MediaServiceImageTags">
    <vt:lpwstr/>
  </property>
</Properties>
</file>