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2" r:id="rId4"/>
  </p:sldMasterIdLst>
  <p:notesMasterIdLst>
    <p:notesMasterId r:id="rId82"/>
  </p:notesMasterIdLst>
  <p:handoutMasterIdLst>
    <p:handoutMasterId r:id="rId83"/>
  </p:handoutMasterIdLst>
  <p:sldIdLst>
    <p:sldId id="10356" r:id="rId5"/>
    <p:sldId id="10414" r:id="rId6"/>
    <p:sldId id="382" r:id="rId7"/>
    <p:sldId id="10463" r:id="rId8"/>
    <p:sldId id="10458" r:id="rId9"/>
    <p:sldId id="10202" r:id="rId10"/>
    <p:sldId id="10477" r:id="rId11"/>
    <p:sldId id="10478" r:id="rId12"/>
    <p:sldId id="10469" r:id="rId13"/>
    <p:sldId id="10468" r:id="rId14"/>
    <p:sldId id="10251" r:id="rId15"/>
    <p:sldId id="10360" r:id="rId16"/>
    <p:sldId id="10480" r:id="rId17"/>
    <p:sldId id="10361" r:id="rId18"/>
    <p:sldId id="10363" r:id="rId19"/>
    <p:sldId id="10470" r:id="rId20"/>
    <p:sldId id="10456" r:id="rId21"/>
    <p:sldId id="10457" r:id="rId22"/>
    <p:sldId id="10471" r:id="rId23"/>
    <p:sldId id="10481" r:id="rId24"/>
    <p:sldId id="10455" r:id="rId25"/>
    <p:sldId id="10412" r:id="rId26"/>
    <p:sldId id="10413" r:id="rId27"/>
    <p:sldId id="10406" r:id="rId28"/>
    <p:sldId id="10411" r:id="rId29"/>
    <p:sldId id="10417" r:id="rId30"/>
    <p:sldId id="10482" r:id="rId31"/>
    <p:sldId id="10472" r:id="rId32"/>
    <p:sldId id="10416" r:id="rId33"/>
    <p:sldId id="10376" r:id="rId34"/>
    <p:sldId id="10402" r:id="rId35"/>
    <p:sldId id="10473" r:id="rId36"/>
    <p:sldId id="10377" r:id="rId37"/>
    <p:sldId id="256" r:id="rId38"/>
    <p:sldId id="271" r:id="rId39"/>
    <p:sldId id="272" r:id="rId40"/>
    <p:sldId id="258" r:id="rId41"/>
    <p:sldId id="10380" r:id="rId42"/>
    <p:sldId id="10397" r:id="rId43"/>
    <p:sldId id="10378" r:id="rId44"/>
    <p:sldId id="10421" r:id="rId45"/>
    <p:sldId id="10379" r:id="rId46"/>
    <p:sldId id="10422" r:id="rId47"/>
    <p:sldId id="10423" r:id="rId48"/>
    <p:sldId id="10383" r:id="rId49"/>
    <p:sldId id="10425" r:id="rId50"/>
    <p:sldId id="10426" r:id="rId51"/>
    <p:sldId id="10431" r:id="rId52"/>
    <p:sldId id="10430" r:id="rId53"/>
    <p:sldId id="10427" r:id="rId54"/>
    <p:sldId id="10447" r:id="rId55"/>
    <p:sldId id="10448" r:id="rId56"/>
    <p:sldId id="10428" r:id="rId57"/>
    <p:sldId id="10429" r:id="rId58"/>
    <p:sldId id="10449" r:id="rId59"/>
    <p:sldId id="10451" r:id="rId60"/>
    <p:sldId id="10452" r:id="rId61"/>
    <p:sldId id="10434" r:id="rId62"/>
    <p:sldId id="10479" r:id="rId63"/>
    <p:sldId id="10387" r:id="rId64"/>
    <p:sldId id="10399" r:id="rId65"/>
    <p:sldId id="10400" r:id="rId66"/>
    <p:sldId id="10398" r:id="rId67"/>
    <p:sldId id="10453" r:id="rId68"/>
    <p:sldId id="10454" r:id="rId69"/>
    <p:sldId id="10436" r:id="rId70"/>
    <p:sldId id="10437" r:id="rId71"/>
    <p:sldId id="10438" r:id="rId72"/>
    <p:sldId id="10439" r:id="rId73"/>
    <p:sldId id="10440" r:id="rId74"/>
    <p:sldId id="10441" r:id="rId75"/>
    <p:sldId id="10474" r:id="rId76"/>
    <p:sldId id="10396" r:id="rId77"/>
    <p:sldId id="10373" r:id="rId78"/>
    <p:sldId id="10475" r:id="rId79"/>
    <p:sldId id="10404" r:id="rId80"/>
    <p:sldId id="1045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7C"/>
    <a:srgbClr val="84BD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20" autoAdjust="0"/>
  </p:normalViewPr>
  <p:slideViewPr>
    <p:cSldViewPr snapToGrid="0">
      <p:cViewPr varScale="1">
        <p:scale>
          <a:sx n="76" d="100"/>
          <a:sy n="76" d="100"/>
        </p:scale>
        <p:origin x="1272" y="5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9B9B4B-56E1-B44E-A820-843F7FC0F6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E6AA7B-3250-0B45-8B3A-F8AE74EF5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5723B3-5676-8542-8E61-84D858D466B6}" type="datetimeFigureOut">
              <a:rPr lang="en-US" smtClean="0"/>
              <a:t>11/28/2022</a:t>
            </a:fld>
            <a:endParaRPr lang="en-US"/>
          </a:p>
        </p:txBody>
      </p:sp>
      <p:sp>
        <p:nvSpPr>
          <p:cNvPr id="4" name="Footer Placeholder 3">
            <a:extLst>
              <a:ext uri="{FF2B5EF4-FFF2-40B4-BE49-F238E27FC236}">
                <a16:creationId xmlns:a16="http://schemas.microsoft.com/office/drawing/2014/main" id="{2A79BF7F-53DB-4B43-9F36-F2E57B4B0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48126B-BD27-744F-83D8-EE04C1B1A2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F60411-0D25-8845-B376-9683694BE3F3}" type="slidenum">
              <a:rPr lang="en-US" smtClean="0"/>
              <a:t>‹#›</a:t>
            </a:fld>
            <a:endParaRPr lang="en-US"/>
          </a:p>
        </p:txBody>
      </p:sp>
    </p:spTree>
    <p:extLst>
      <p:ext uri="{BB962C8B-B14F-4D97-AF65-F5344CB8AC3E}">
        <p14:creationId xmlns:p14="http://schemas.microsoft.com/office/powerpoint/2010/main" val="14757332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B7D62-AC37-4EB1-BC1C-1D1B0151F01A}"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8391B-3023-4E9E-9F52-56487EDDE7E3}" type="slidenum">
              <a:rPr lang="en-US" smtClean="0"/>
              <a:t>‹#›</a:t>
            </a:fld>
            <a:endParaRPr lang="en-US"/>
          </a:p>
        </p:txBody>
      </p:sp>
    </p:spTree>
    <p:extLst>
      <p:ext uri="{BB962C8B-B14F-4D97-AF65-F5344CB8AC3E}">
        <p14:creationId xmlns:p14="http://schemas.microsoft.com/office/powerpoint/2010/main" val="33860158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hildcarenj.gov/Providers/Grants/ARPStabilizationGrant"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childcarenj.gov/Providers/Grants/HRGrant"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Tree>
    <p:extLst>
      <p:ext uri="{BB962C8B-B14F-4D97-AF65-F5344CB8AC3E}">
        <p14:creationId xmlns:p14="http://schemas.microsoft.com/office/powerpoint/2010/main" val="28926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a:lnSpc>
                <a:spcPct val="107000"/>
              </a:lnSpc>
              <a:spcBef>
                <a:spcPts val="0"/>
              </a:spcBef>
              <a:spcAft>
                <a:spcPts val="0"/>
              </a:spcAft>
              <a:buFont typeface="Arial" panose="020B0604020202020204" pitchFamily="34" charset="0"/>
              <a:buChar char="•"/>
            </a:pPr>
            <a:r>
              <a:rPr lang="en-US" sz="1800" i="0" dirty="0">
                <a:effectLst/>
                <a:latin typeface="Calibri" panose="020F0502020204030204" pitchFamily="34" charset="0"/>
                <a:ea typeface="Calibri" panose="020F0502020204030204" pitchFamily="34" charset="0"/>
                <a:cs typeface="Arial" panose="020B0604020202020204" pitchFamily="34" charset="0"/>
              </a:rPr>
              <a:t>Child care providers will be responsible for finding a registered contractor(s). The Department of Labor maintains a list of about 6000 active registered contractors.  A link to that list can be found on this slide.</a:t>
            </a:r>
          </a:p>
          <a:p>
            <a:pPr marL="285750" marR="0" indent="-285750" algn="just">
              <a:lnSpc>
                <a:spcPct val="107000"/>
              </a:lnSpc>
              <a:spcBef>
                <a:spcPts val="0"/>
              </a:spcBef>
              <a:spcAft>
                <a:spcPts val="0"/>
              </a:spcAft>
              <a:buFont typeface="Arial" panose="020B0604020202020204" pitchFamily="34" charset="0"/>
              <a:buChar char="•"/>
            </a:pPr>
            <a:endParaRPr lang="en-US" sz="1800" i="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i="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We also recognize that many child care providers may not feel comfortable cold calling a contractor. </a:t>
            </a:r>
            <a:r>
              <a:rPr lang="en-US" sz="1800" dirty="0">
                <a:effectLst/>
                <a:latin typeface="Calibri" panose="020F0502020204030204" pitchFamily="34" charset="0"/>
                <a:ea typeface="Calibri" panose="020F0502020204030204" pitchFamily="34" charset="0"/>
              </a:rPr>
              <a:t>To eliminate any barriers, NJEDA will post of a list of Public Works registered contractors who are interested in working on this grant and available to connect with providers.  The list will include the contractors’ areas of expertise and how to make contact.</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rPr>
              <a:t>Additional tips on finding a contractor are available in the resource described on this slide</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800" i="0" u="none"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Public Works Contractors are accustomed to responding to bids rather than developing quotes themselves, which is what they will be doing for you.  Some may have never worked with a child care facility before so we recommend you address this right away when contacting them. </a:t>
            </a:r>
            <a:endParaRPr lang="en-US" sz="1800" i="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gn="just">
              <a:lnSpc>
                <a:spcPct val="107000"/>
              </a:lnSpc>
              <a:spcBef>
                <a:spcPts val="0"/>
              </a:spcBef>
              <a:spcAft>
                <a:spcPts val="0"/>
              </a:spcAft>
              <a:buFont typeface="Arial" panose="020B0604020202020204" pitchFamily="34" charset="0"/>
              <a:buNone/>
            </a:pPr>
            <a:endParaRPr lang="en-US" sz="1800" i="0" u="none"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pPr>
            <a:endParaRPr lang="en-US" sz="1800" i="0" u="none"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pPr>
            <a:r>
              <a:rPr lang="en-US" sz="1800" i="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Whichever avenue you choose to connect with a registered contractor, it will be helpful to have some thoughts and ideas about the kinds of things you’d like to accomplish with this funding prior to talking to them.  In a moment we’ll share a resource we developed to help you gather your thoughts.</a:t>
            </a:r>
            <a:endParaRPr lang="en-US" sz="1800" i="0" u="none"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i="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endParaRPr lang="en-US" sz="1800" i="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5924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purpose of this “Idea Board” is to assist child care providers to make decisions about proposed facility improvement projects so they are aligned to the grant’s eligible uses, particularly those who are unsure of how to get started with your planning or are looking for help developing an improvement plan prior to speaking to a Department of Labor and Workforce Development (NJDOL) Public Works Registered Contractor.  Use this resource to observe and document the needs of your facility by reviewing the </a:t>
            </a:r>
            <a:r>
              <a:rPr lang="en-US" sz="1800" b="1" dirty="0">
                <a:effectLst/>
                <a:latin typeface="Calibri" panose="020F0502020204030204" pitchFamily="34" charset="0"/>
                <a:ea typeface="Calibri" panose="020F0502020204030204" pitchFamily="34" charset="0"/>
                <a:cs typeface="Arial" panose="020B0604020202020204" pitchFamily="34" charset="0"/>
              </a:rPr>
              <a:t>Project Prompt Questions</a:t>
            </a:r>
            <a:r>
              <a:rPr lang="en-US" sz="1800" dirty="0">
                <a:effectLst/>
                <a:latin typeface="Calibri" panose="020F0502020204030204" pitchFamily="34" charset="0"/>
                <a:ea typeface="Calibri" panose="020F0502020204030204" pitchFamily="34" charset="0"/>
                <a:cs typeface="Arial" panose="020B0604020202020204" pitchFamily="34" charset="0"/>
              </a:rPr>
              <a:t> and use the </a:t>
            </a:r>
            <a:r>
              <a:rPr lang="en-US" sz="1800" b="1" dirty="0">
                <a:effectLst/>
                <a:latin typeface="Calibri" panose="020F0502020204030204" pitchFamily="34" charset="0"/>
                <a:ea typeface="Calibri" panose="020F0502020204030204" pitchFamily="34" charset="0"/>
                <a:cs typeface="Arial" panose="020B0604020202020204" pitchFamily="34" charset="0"/>
              </a:rPr>
              <a:t>Notes </a:t>
            </a:r>
            <a:r>
              <a:rPr lang="en-US" sz="1800" dirty="0">
                <a:effectLst/>
                <a:latin typeface="Calibri" panose="020F0502020204030204" pitchFamily="34" charset="0"/>
                <a:ea typeface="Calibri" panose="020F0502020204030204" pitchFamily="34" charset="0"/>
                <a:cs typeface="Arial" panose="020B0604020202020204" pitchFamily="34" charset="0"/>
              </a:rPr>
              <a:t>section to write down ideas and questions.  </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Some high-level questions to consider are:</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What needs or areas for improvement were identified in any formal assessments like your last licensing report, Environmental Rating Scale (ECERS-3, FCCERS-3 or ITERS-3) results, and/or Grow NJ Kids assessment? Use these to help guide your decision-making process.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What ongoing health &amp; safety issues does your facility face?</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What security issues does your facility face?</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What are the opportunities to upgrade systems and address energy efficiency?</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questions are not inclusive of all the different work or improvements that could be completed, so working with a Public Works Contractor will be a vital step in your planning process.  You can consider using the information collected here to guide conversations with your Public Works Contractor to help make final decisions about your proposed project.</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these contractors are not used to defining the scope of a project quotes – usually they are bidding on a project proposed by local or state government without any input on what the project is. </a:t>
            </a:r>
          </a:p>
          <a:p>
            <a:endParaRPr lang="en-US" dirty="0"/>
          </a:p>
        </p:txBody>
      </p:sp>
    </p:spTree>
    <p:extLst>
      <p:ext uri="{BB962C8B-B14F-4D97-AF65-F5344CB8AC3E}">
        <p14:creationId xmlns:p14="http://schemas.microsoft.com/office/powerpoint/2010/main" val="419907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ea typeface="Calibri" panose="020F0502020204030204" pitchFamily="34" charset="0"/>
                <a:cs typeface="Arial" panose="020B0604020202020204" pitchFamily="34" charset="0"/>
              </a:rPr>
              <a:t>You will not be able to view the application until it is launched.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221F1F"/>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NJEDA will review applications on a first come, first served basis from when they are initially submitted, beginning from the date and time the program application is open to the public. </a:t>
            </a:r>
          </a:p>
          <a:p>
            <a:endParaRPr lang="en-US" dirty="0"/>
          </a:p>
        </p:txBody>
      </p:sp>
    </p:spTree>
    <p:extLst>
      <p:ext uri="{BB962C8B-B14F-4D97-AF65-F5344CB8AC3E}">
        <p14:creationId xmlns:p14="http://schemas.microsoft.com/office/powerpoint/2010/main" val="319214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60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 have to complete the full application in one attempt.  Portals will allow you to save your work and when you log back in, the system will pick up where you left off during your previous session.</a:t>
            </a:r>
          </a:p>
        </p:txBody>
      </p:sp>
    </p:spTree>
    <p:extLst>
      <p:ext uri="{BB962C8B-B14F-4D97-AF65-F5344CB8AC3E}">
        <p14:creationId xmlns:p14="http://schemas.microsoft.com/office/powerpoint/2010/main" val="85907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We know there is a lot of information required for this application and wanted to create a tool to help applicants track and organize themselves.</a:t>
            </a:r>
          </a:p>
          <a:p>
            <a:endParaRPr lang="en-US" dirty="0"/>
          </a:p>
        </p:txBody>
      </p:sp>
    </p:spTree>
    <p:extLst>
      <p:ext uri="{BB962C8B-B14F-4D97-AF65-F5344CB8AC3E}">
        <p14:creationId xmlns:p14="http://schemas.microsoft.com/office/powerpoint/2010/main" val="54459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DCF L</a:t>
            </a:r>
          </a:p>
        </p:txBody>
      </p:sp>
    </p:spTree>
    <p:extLst>
      <p:ext uri="{BB962C8B-B14F-4D97-AF65-F5344CB8AC3E}">
        <p14:creationId xmlns:p14="http://schemas.microsoft.com/office/powerpoint/2010/main" val="345330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It is highly recommended that the primary point of contact be the individual that is currently filling out this application. </a:t>
            </a:r>
          </a:p>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If the primary point of contact is different than the individual that is currently filling out the application, the primary point of contact should also create a user name and password on this application portal to receive all future correspondence.</a:t>
            </a:r>
            <a:endParaRPr lang="en-US" dirty="0"/>
          </a:p>
        </p:txBody>
      </p:sp>
    </p:spTree>
    <p:extLst>
      <p:ext uri="{BB962C8B-B14F-4D97-AF65-F5344CB8AC3E}">
        <p14:creationId xmlns:p14="http://schemas.microsoft.com/office/powerpoint/2010/main" val="187237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This application includes company representations and certification and must be submitted by an individual who is legally authorized to sign documents on behalf of the applicant company.</a:t>
            </a:r>
            <a:endParaRPr lang="en-US" dirty="0"/>
          </a:p>
        </p:txBody>
      </p:sp>
    </p:spTree>
    <p:extLst>
      <p:ext uri="{BB962C8B-B14F-4D97-AF65-F5344CB8AC3E}">
        <p14:creationId xmlns:p14="http://schemas.microsoft.com/office/powerpoint/2010/main" val="24183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0368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912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NJEDA often works with an applicant company’s public relations or media relations representatives on press releases and press inquiries regarding approved projects. If you would like, please provide the contact information for the applicant company’s media contact that will support on this project.</a:t>
            </a:r>
            <a:endParaRPr lang="en-US" sz="1800" dirty="0"/>
          </a:p>
        </p:txBody>
      </p:sp>
    </p:spTree>
    <p:extLst>
      <p:ext uri="{BB962C8B-B14F-4D97-AF65-F5344CB8AC3E}">
        <p14:creationId xmlns:p14="http://schemas.microsoft.com/office/powerpoint/2010/main" val="2635731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99728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30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8045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6008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Religiously affiliated providers are eligible to apply if they hold a DCF license and will need to complete this form.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They may be asked to submit additional information at the request of the NJEDA so that an eligibility determination can be made.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16771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NJEDA often works with an applicant company’s public relations or media relations representatives on press releases and press inquiries regarding approved projects. If you would like, please provide the contact information for the applicant company’s media contact that will support on this project.</a:t>
            </a:r>
            <a:endParaRPr lang="en-US" sz="1800" dirty="0"/>
          </a:p>
        </p:txBody>
      </p:sp>
    </p:spTree>
    <p:extLst>
      <p:ext uri="{BB962C8B-B14F-4D97-AF65-F5344CB8AC3E}">
        <p14:creationId xmlns:p14="http://schemas.microsoft.com/office/powerpoint/2010/main" val="240325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NJEDA often works with an applicant company’s public relations or media relations representatives on press releases and press inquiries regarding approved projects. If you would like, please provide the contact information for the applicant company’s media contact that will support on this project.</a:t>
            </a:r>
            <a:endParaRPr lang="en-US" sz="1800" dirty="0"/>
          </a:p>
        </p:txBody>
      </p:sp>
    </p:spTree>
    <p:extLst>
      <p:ext uri="{BB962C8B-B14F-4D97-AF65-F5344CB8AC3E}">
        <p14:creationId xmlns:p14="http://schemas.microsoft.com/office/powerpoint/2010/main" val="104875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NJEDA often works with an applicant company’s public relations or media relations representatives on press releases and press inquiries regarding approved projects. If you would like, please provide the contact information for the applicant company’s media contact that will support on this project.</a:t>
            </a:r>
            <a:endParaRPr lang="en-US" sz="1800" dirty="0"/>
          </a:p>
        </p:txBody>
      </p:sp>
    </p:spTree>
    <p:extLst>
      <p:ext uri="{BB962C8B-B14F-4D97-AF65-F5344CB8AC3E}">
        <p14:creationId xmlns:p14="http://schemas.microsoft.com/office/powerpoint/2010/main" val="3703834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5941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PROGRAM GOALS</a:t>
            </a:r>
          </a:p>
          <a:p>
            <a:pPr marL="342900" marR="0" lvl="0" indent="-342900" algn="just">
              <a:lnSpc>
                <a:spcPct val="107000"/>
              </a:lnSpc>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Calibri" panose="020F0502020204030204" pitchFamily="34" charset="0"/>
                <a:cs typeface="Arial" panose="020B0604020202020204" pitchFamily="34" charset="0"/>
              </a:rPr>
              <a:t>Support businesses – including many minority- and women-owned businesses and those in Opportunity Zone eligible census tracts – that normally don’t have access to fund facility improvements.</a:t>
            </a:r>
          </a:p>
          <a:p>
            <a:pPr marL="342900" marR="0" lvl="0" indent="-342900" algn="just">
              <a:lnSpc>
                <a:spcPct val="107000"/>
              </a:lnSpc>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Calibri" panose="020F0502020204030204" pitchFamily="34" charset="0"/>
                <a:cs typeface="Arial" panose="020B0604020202020204" pitchFamily="34" charset="0"/>
              </a:rPr>
              <a:t>Promote child care developmentally and age appropriate environments and support providers impacted by the COVID-19 pandemic to remain viable and available to service families and children</a:t>
            </a:r>
          </a:p>
          <a:p>
            <a:pPr marL="342900" marR="0" lvl="0" indent="-342900" algn="just">
              <a:lnSpc>
                <a:spcPct val="107000"/>
              </a:lnSpc>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Calibri" panose="020F0502020204030204" pitchFamily="34" charset="0"/>
                <a:cs typeface="Arial" panose="020B0604020202020204" pitchFamily="34" charset="0"/>
              </a:rPr>
              <a:t>Support childcare providers to provide infant-toddler care along with the expansion of Universal Pre-K (UPK).</a:t>
            </a:r>
          </a:p>
          <a:p>
            <a:pPr marL="342900" marR="0" lvl="0" indent="-342900" algn="just">
              <a:lnSpc>
                <a:spcPct val="107000"/>
              </a:lnSpc>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Calibri" panose="020F0502020204030204" pitchFamily="34" charset="0"/>
                <a:cs typeface="Arial" panose="020B0604020202020204" pitchFamily="34" charset="0"/>
              </a:rPr>
              <a:t>Engage providers to participate in Grow NJ Kids (GNJK), New Jersey’s Quality Rating and Improvement System (QRIS).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Calibri" panose="020F0502020204030204" pitchFamily="34" charset="0"/>
                <a:ea typeface="Calibri" panose="020F0502020204030204" pitchFamily="34" charset="0"/>
                <a:cs typeface="Arial" panose="020B0604020202020204" pitchFamily="34" charset="0"/>
              </a:rPr>
              <a:t>Target resources in communities of greater need – sometimes called Opportunity Zones – and serve children receiving Child Care Assistance from the New Jersey Department of Human Services (NJDHS) Child Care Assistance Program.</a:t>
            </a:r>
          </a:p>
          <a:p>
            <a:endParaRPr lang="en-US" i="0" dirty="0"/>
          </a:p>
          <a:p>
            <a:r>
              <a:rPr lang="en-US" sz="1800" i="0" dirty="0">
                <a:effectLst/>
                <a:latin typeface="Calibri" panose="020F0502020204030204" pitchFamily="34" charset="0"/>
                <a:ea typeface="Calibri" panose="020F0502020204030204" pitchFamily="34" charset="0"/>
                <a:cs typeface="Arial" panose="020B0604020202020204" pitchFamily="34" charset="0"/>
              </a:rPr>
              <a:t>The grants are to help child care providers create high quality learning environments by covering the costs of interior or exterior improvements. </a:t>
            </a:r>
          </a:p>
          <a:p>
            <a:r>
              <a:rPr lang="en-US" sz="1800" i="0" dirty="0">
                <a:effectLst/>
                <a:latin typeface="Calibri" panose="020F0502020204030204" pitchFamily="34" charset="0"/>
                <a:cs typeface="Arial" panose="020B0604020202020204" pitchFamily="34" charset="0"/>
              </a:rPr>
              <a:t>Funding is to cover the full costs of the improvement project.  We will dive into the eligible projects in just a little bit.</a:t>
            </a:r>
            <a:endParaRPr lang="en-US" i="0" dirty="0"/>
          </a:p>
        </p:txBody>
      </p:sp>
    </p:spTree>
    <p:extLst>
      <p:ext uri="{BB962C8B-B14F-4D97-AF65-F5344CB8AC3E}">
        <p14:creationId xmlns:p14="http://schemas.microsoft.com/office/powerpoint/2010/main" val="133953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837569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65833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663285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590238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078310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984332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125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Budgets must be between $50,000 and $200,000 for all project cost</a:t>
            </a:r>
          </a:p>
          <a:p>
            <a:pPr marL="342900" marR="0" lvl="0" indent="-34290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Consult and work with your Public Works Registered Contractor(s) to develop this budget accounting for everything needed to complete your project.  Do not forget to include installation fees if this kind of work is required.</a:t>
            </a:r>
          </a:p>
          <a:p>
            <a:pPr marL="342900" marR="0" lvl="0" indent="-34290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Make sure your budget accounts for New Jersey prevailing wage labor costs based on the County where the project is located. Consult and work with your Public Works Registered Contractor(s) to ensure this is factored into any project estimates offered. </a:t>
            </a:r>
            <a:endParaRPr lang="en-US" dirty="0"/>
          </a:p>
        </p:txBody>
      </p:sp>
    </p:spTree>
    <p:extLst>
      <p:ext uri="{BB962C8B-B14F-4D97-AF65-F5344CB8AC3E}">
        <p14:creationId xmlns:p14="http://schemas.microsoft.com/office/powerpoint/2010/main" val="2270537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834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Consult and work with your Public Works Registered Contractor to develop this timeline for everything needed to complete your project.  </a:t>
            </a:r>
          </a:p>
          <a:p>
            <a:endParaRPr lang="en-US" dirty="0"/>
          </a:p>
        </p:txBody>
      </p:sp>
    </p:spTree>
    <p:extLst>
      <p:ext uri="{BB962C8B-B14F-4D97-AF65-F5344CB8AC3E}">
        <p14:creationId xmlns:p14="http://schemas.microsoft.com/office/powerpoint/2010/main" val="415667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75225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4455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7924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440633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143790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Previously receiving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DHS ARP Stabilization Grants</a:t>
            </a:r>
            <a:r>
              <a:rPr lang="en-US" sz="1800" dirty="0">
                <a:effectLst/>
                <a:latin typeface="Calibri" panose="020F0502020204030204" pitchFamily="34" charset="0"/>
                <a:ea typeface="Calibri" panose="020F0502020204030204" pitchFamily="34" charset="0"/>
                <a:cs typeface="Arial" panose="020B0604020202020204" pitchFamily="34" charset="0"/>
              </a:rPr>
              <a:t> or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DHS ARP Hiring and Retention Bonus Grants</a:t>
            </a:r>
            <a:r>
              <a:rPr lang="en-US" sz="1800" dirty="0">
                <a:effectLst/>
                <a:latin typeface="Calibri" panose="020F0502020204030204" pitchFamily="34" charset="0"/>
                <a:ea typeface="Calibri" panose="020F0502020204030204" pitchFamily="34" charset="0"/>
                <a:cs typeface="Arial" panose="020B0604020202020204" pitchFamily="34" charset="0"/>
              </a:rPr>
              <a:t> administered by the NJ DHS Division of Family Development does not impact your eligibility as an applicant for this grant. Remember any future funds you receive through NJ DHS </a:t>
            </a:r>
            <a:r>
              <a:rPr lang="en-US" sz="1800" u="sng" dirty="0">
                <a:effectLst/>
                <a:latin typeface="Calibri" panose="020F0502020204030204" pitchFamily="34" charset="0"/>
                <a:ea typeface="Calibri" panose="020F0502020204030204" pitchFamily="34" charset="0"/>
                <a:cs typeface="Arial" panose="020B0604020202020204" pitchFamily="34" charset="0"/>
              </a:rPr>
              <a:t>cannot</a:t>
            </a:r>
            <a:r>
              <a:rPr lang="en-US" sz="1800" dirty="0">
                <a:effectLst/>
                <a:latin typeface="Calibri" panose="020F0502020204030204" pitchFamily="34" charset="0"/>
                <a:ea typeface="Calibri" panose="020F0502020204030204" pitchFamily="34" charset="0"/>
                <a:cs typeface="Arial" panose="020B0604020202020204" pitchFamily="34" charset="0"/>
              </a:rPr>
              <a:t> be combined with or used to support the same costs that NJEDA is paying for. </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.Receiving prior grants from the NJEDA does not impact your eligibility as an applicant for this grant. </a:t>
            </a:r>
            <a:endParaRPr lang="en-US" sz="1800" dirty="0"/>
          </a:p>
        </p:txBody>
      </p:sp>
    </p:spTree>
    <p:extLst>
      <p:ext uri="{BB962C8B-B14F-4D97-AF65-F5344CB8AC3E}">
        <p14:creationId xmlns:p14="http://schemas.microsoft.com/office/powerpoint/2010/main" val="3170904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Documentation to submit with your application must include:</a:t>
            </a:r>
          </a:p>
          <a:p>
            <a:pPr marL="342900" marR="0" lvl="0"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The case name and court/administrative agency (including jurisdiction and venue) in which such matters were tried or are pending;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The charges or claims adjudicated or alleged; and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rPr>
              <a:t>Final</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resolution</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(e.g.,</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final</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judgments,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verdicts, plea bargains, consent orders, administrative findings, or settlement agreements).</a:t>
            </a:r>
            <a:endParaRPr lang="en-US" sz="1800" dirty="0"/>
          </a:p>
        </p:txBody>
      </p:sp>
    </p:spTree>
    <p:extLst>
      <p:ext uri="{BB962C8B-B14F-4D97-AF65-F5344CB8AC3E}">
        <p14:creationId xmlns:p14="http://schemas.microsoft.com/office/powerpoint/2010/main" val="4293433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p>
        </p:txBody>
      </p:sp>
    </p:spTree>
    <p:extLst>
      <p:ext uri="{BB962C8B-B14F-4D97-AF65-F5344CB8AC3E}">
        <p14:creationId xmlns:p14="http://schemas.microsoft.com/office/powerpoint/2010/main" val="3335671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814577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928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18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65025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49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The intent of the NJ Child Care Facilities Improvement Program is to give child care providers funding to make facility improvements and minor renovations to their centers and this kind of funding isn’t normally available to the field</a:t>
            </a:r>
          </a:p>
          <a:p>
            <a:pPr marL="285750" indent="-285750">
              <a:buFont typeface="Arial" panose="020B0604020202020204" pitchFamily="34" charset="0"/>
              <a:buChar char="•"/>
            </a:pPr>
            <a:endParaRPr lang="en-US" sz="180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Applicants should carefully consider their options to support the various elements of their proposed project, specifically as it relates to options for purchase of Furniture, Fixtures and Equipment (FFE)</a:t>
            </a:r>
          </a:p>
          <a:p>
            <a:pPr marL="285750" indent="-285750">
              <a:buFont typeface="Arial" panose="020B0604020202020204" pitchFamily="34" charset="0"/>
              <a:buChar char="•"/>
            </a:pPr>
            <a:endParaRPr lang="en-US" sz="180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Any funding for FFE purchases will be paid to child care providers on a reimbursement basis, unlike the other costs </a:t>
            </a:r>
          </a:p>
          <a:p>
            <a:pPr marL="285750" indent="-285750">
              <a:buFont typeface="Arial" panose="020B0604020202020204" pitchFamily="34" charset="0"/>
              <a:buChar char="•"/>
            </a:pPr>
            <a:endParaRPr lang="en-US" sz="180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There may be other funding sources that you can use to pay for FFE purchases, which may allow you to then use a larger share of the NJEDA funding for direct facility improvements like the DHS ARP Stabilization Grants or EDA’s Small Business Improvement grant</a:t>
            </a:r>
          </a:p>
          <a:p>
            <a:pPr marL="285750" indent="-285750">
              <a:buFont typeface="Arial" panose="020B0604020202020204" pitchFamily="34" charset="0"/>
              <a:buChar char="•"/>
            </a:pPr>
            <a:endParaRPr lang="en-US" sz="180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If you do purchase FFE, you will be required to certify that there is no ‘Duplication of Benefits’ and that no other government funds were used on the same expense. Sometimes this is referred as “double dipping” and is not allowed. For example, if you buy a $500 bookcase, you cannot use DHS ARP Stabilization funds to cover the $500 cost and then request reimbursement for $500 from NJEDA.</a:t>
            </a:r>
            <a:endParaRPr lang="en-US" dirty="0"/>
          </a:p>
        </p:txBody>
      </p:sp>
    </p:spTree>
    <p:extLst>
      <p:ext uri="{BB962C8B-B14F-4D97-AF65-F5344CB8AC3E}">
        <p14:creationId xmlns:p14="http://schemas.microsoft.com/office/powerpoint/2010/main" val="230500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i="0" dirty="0">
                <a:effectLst/>
                <a:latin typeface="Calibri" panose="020F0502020204030204" pitchFamily="34" charset="0"/>
                <a:ea typeface="Calibri" panose="020F0502020204030204" pitchFamily="34" charset="0"/>
                <a:cs typeface="Arial" panose="020B0604020202020204" pitchFamily="34" charset="0"/>
              </a:rPr>
              <a:t>The New Jersey Prevailing Wage Act is a law that sets a minimum pay rate to laborers, craftspeople, and apprentices working on public works projects for each county in the state. All NJEDA projects are subject to this requirement. </a:t>
            </a:r>
          </a:p>
          <a:p>
            <a:pPr marL="285750" indent="-285750">
              <a:buFont typeface="Arial" panose="020B0604020202020204" pitchFamily="34" charset="0"/>
              <a:buChar char="•"/>
            </a:pPr>
            <a:endParaRPr lang="en-US" sz="1800" i="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Calibri" panose="020F0502020204030204" pitchFamily="34" charset="0"/>
                <a:ea typeface="Calibri" panose="020F0502020204030204" pitchFamily="34" charset="0"/>
                <a:cs typeface="Arial" panose="020B0604020202020204" pitchFamily="34" charset="0"/>
              </a:rPr>
              <a:t>Prevailing wage is required for any other construction contracts at this facility for the two years after an agreement is signed with NJEDA.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Calibri" panose="020F0502020204030204" pitchFamily="34" charset="0"/>
                <a:ea typeface="Calibri" panose="020F0502020204030204" pitchFamily="34" charset="0"/>
                <a:cs typeface="Arial" panose="020B0604020202020204" pitchFamily="34" charset="0"/>
              </a:rPr>
              <a:t>If the contractor(s) are no longer available to work on the project after a project is approved, the child care providers are required to notify NJEDA and must find a new Public Works Registered Contractor(s). New contractor(s) will be required to submit a valid Public Works Certification to NJEDA.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NJEDA reserves the right to also conduct site visits during construction to confirm that work is being completed in accordance with eligible uses for the Program, federal guidelines, and all prevailing wage and affirmative action requirements.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i="1" dirty="0">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3245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png"/><Relationship Id="rId2"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4.png"/><Relationship Id="rId2" Type="http://schemas.openxmlformats.org/officeDocument/2006/relationships/tags" Target="../tags/tag32.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EC5093-76F8-49DE-8F33-6006C2E33452}"/>
              </a:ext>
            </a:extLst>
          </p:cNvPr>
          <p:cNvGraphicFramePr>
            <a:graphicFrameLocks noChangeAspect="1"/>
          </p:cNvGraphicFramePr>
          <p:nvPr userDrawn="1">
            <p:custDataLst>
              <p:tags r:id="rId2"/>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2053"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08EC5093-76F8-49DE-8F33-6006C2E33452}"/>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3A1F52B-61DC-4324-A077-C37EB74DAA7A}"/>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1" i="0" baseline="0">
              <a:solidFill>
                <a:schemeClr val="tx1"/>
              </a:solidFill>
              <a:latin typeface="Franklin Gothic Demi Cond" panose="020B0706030402020204" pitchFamily="34" charset="0"/>
              <a:ea typeface="+mj-ea"/>
              <a:cs typeface="+mj-cs"/>
              <a:sym typeface="Franklin Gothic Demi Cond" panose="020B0706030402020204" pitchFamily="34" charset="0"/>
            </a:endParaRPr>
          </a:p>
        </p:txBody>
      </p:sp>
      <p:sp>
        <p:nvSpPr>
          <p:cNvPr id="7" name="Title 1"/>
          <p:cNvSpPr>
            <a:spLocks noGrp="1"/>
          </p:cNvSpPr>
          <p:nvPr>
            <p:ph type="title" hasCustomPrompt="1"/>
          </p:nvPr>
        </p:nvSpPr>
        <p:spPr>
          <a:xfrm>
            <a:off x="1984074" y="2514600"/>
            <a:ext cx="5441740" cy="2006600"/>
          </a:xfrm>
          <a:prstGeom prst="rect">
            <a:avLst/>
          </a:prstGeom>
        </p:spPr>
        <p:txBody>
          <a:bodyPr lIns="0" tIns="0" rIns="0" bIns="0" anchor="ctr">
            <a:noAutofit/>
          </a:bodyPr>
          <a:lstStyle>
            <a:lvl1pPr algn="l">
              <a:defRPr sz="4400" b="1" i="0" cap="none">
                <a:solidFill>
                  <a:schemeClr val="bg1"/>
                </a:solidFill>
                <a:latin typeface="+mj-lt"/>
              </a:defRPr>
            </a:lvl1pPr>
          </a:lstStyle>
          <a:p>
            <a:r>
              <a:rPr lang="en-US"/>
              <a:t>CLICK TO EDIT MASTER TITLE STYLE</a:t>
            </a:r>
          </a:p>
        </p:txBody>
      </p:sp>
      <p:sp>
        <p:nvSpPr>
          <p:cNvPr id="8" name="Text Placeholder 2"/>
          <p:cNvSpPr>
            <a:spLocks noGrp="1"/>
          </p:cNvSpPr>
          <p:nvPr>
            <p:ph type="body" idx="1" hasCustomPrompt="1"/>
          </p:nvPr>
        </p:nvSpPr>
        <p:spPr>
          <a:xfrm>
            <a:off x="1984073" y="4546601"/>
            <a:ext cx="5441740" cy="292100"/>
          </a:xfrm>
          <a:prstGeom prst="rect">
            <a:avLst/>
          </a:prstGeom>
        </p:spPr>
        <p:txBody>
          <a:bodyPr lIns="0" tIns="0" rIns="0" bIns="0">
            <a:noAutofit/>
          </a:bodyPr>
          <a:lstStyle>
            <a:lvl1pPr marL="0" indent="0" algn="l">
              <a:buNone/>
              <a:defRPr sz="1800" b="1">
                <a:solidFill>
                  <a:schemeClr val="bg1"/>
                </a:solidFill>
              </a:defRPr>
            </a:lvl1pPr>
            <a:lvl2pPr marL="457198" indent="0">
              <a:buNone/>
              <a:defRPr sz="1800">
                <a:solidFill>
                  <a:schemeClr val="tx1">
                    <a:tint val="75000"/>
                  </a:schemeClr>
                </a:solidFill>
              </a:defRPr>
            </a:lvl2pPr>
            <a:lvl3pPr marL="914396" indent="0">
              <a:buNone/>
              <a:defRPr sz="1600">
                <a:solidFill>
                  <a:schemeClr val="tx1">
                    <a:tint val="75000"/>
                  </a:schemeClr>
                </a:solidFill>
              </a:defRPr>
            </a:lvl3pPr>
            <a:lvl4pPr marL="1371594" indent="0">
              <a:buNone/>
              <a:defRPr sz="1400">
                <a:solidFill>
                  <a:schemeClr val="tx1">
                    <a:tint val="75000"/>
                  </a:schemeClr>
                </a:solidFill>
              </a:defRPr>
            </a:lvl4pPr>
            <a:lvl5pPr marL="1828793" indent="0">
              <a:buNone/>
              <a:defRPr sz="1400">
                <a:solidFill>
                  <a:schemeClr val="tx1">
                    <a:tint val="75000"/>
                  </a:schemeClr>
                </a:solidFill>
              </a:defRPr>
            </a:lvl5pPr>
            <a:lvl6pPr marL="2285991" indent="0">
              <a:buNone/>
              <a:defRPr sz="1400">
                <a:solidFill>
                  <a:schemeClr val="tx1">
                    <a:tint val="75000"/>
                  </a:schemeClr>
                </a:solidFill>
              </a:defRPr>
            </a:lvl6pPr>
            <a:lvl7pPr marL="2743189" indent="0">
              <a:buNone/>
              <a:defRPr sz="1400">
                <a:solidFill>
                  <a:schemeClr val="tx1">
                    <a:tint val="75000"/>
                  </a:schemeClr>
                </a:solidFill>
              </a:defRPr>
            </a:lvl7pPr>
            <a:lvl8pPr marL="3200387" indent="0">
              <a:buNone/>
              <a:defRPr sz="1400">
                <a:solidFill>
                  <a:schemeClr val="tx1">
                    <a:tint val="75000"/>
                  </a:schemeClr>
                </a:solidFill>
              </a:defRPr>
            </a:lvl8pPr>
            <a:lvl9pPr marL="3657586" indent="0">
              <a:buNone/>
              <a:defRPr sz="1400">
                <a:solidFill>
                  <a:schemeClr val="tx1">
                    <a:tint val="75000"/>
                  </a:schemeClr>
                </a:solidFill>
              </a:defRPr>
            </a:lvl9pPr>
          </a:lstStyle>
          <a:p>
            <a:pPr lvl="0"/>
            <a:r>
              <a:rPr lang="en-US"/>
              <a:t>Click to edit Master text styles</a:t>
            </a:r>
          </a:p>
        </p:txBody>
      </p:sp>
      <p:sp>
        <p:nvSpPr>
          <p:cNvPr id="12" name="Right Triangle 11">
            <a:extLst>
              <a:ext uri="{FF2B5EF4-FFF2-40B4-BE49-F238E27FC236}">
                <a16:creationId xmlns:a16="http://schemas.microsoft.com/office/drawing/2014/main" id="{55EB5704-3C92-4CFB-9F02-9B3474CC089E}"/>
              </a:ext>
            </a:extLst>
          </p:cNvPr>
          <p:cNvSpPr/>
          <p:nvPr userDrawn="1"/>
        </p:nvSpPr>
        <p:spPr>
          <a:xfrm rot="13500000">
            <a:off x="-1265973" y="2256305"/>
            <a:ext cx="2531946" cy="2531984"/>
          </a:xfrm>
          <a:prstGeom prst="r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pic>
        <p:nvPicPr>
          <p:cNvPr id="10" name="Picture 9">
            <a:extLst>
              <a:ext uri="{FF2B5EF4-FFF2-40B4-BE49-F238E27FC236}">
                <a16:creationId xmlns:a16="http://schemas.microsoft.com/office/drawing/2014/main" id="{4934592E-265C-2F4A-A52E-58213B45538C}"/>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Tree>
    <p:extLst>
      <p:ext uri="{BB962C8B-B14F-4D97-AF65-F5344CB8AC3E}">
        <p14:creationId xmlns:p14="http://schemas.microsoft.com/office/powerpoint/2010/main" val="87010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bg1"/>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8" name="Triangle 3">
            <a:extLst>
              <a:ext uri="{FF2B5EF4-FFF2-40B4-BE49-F238E27FC236}">
                <a16:creationId xmlns:a16="http://schemas.microsoft.com/office/drawing/2014/main" id="{91FF00CB-4C16-4E4D-A210-5430E99CC01D}"/>
              </a:ext>
            </a:extLst>
          </p:cNvPr>
          <p:cNvSpPr/>
          <p:nvPr userDrawn="1"/>
        </p:nvSpPr>
        <p:spPr>
          <a:xfrm rot="5400000">
            <a:off x="7732466" y="-3180345"/>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3">
            <a:extLst>
              <a:ext uri="{FF2B5EF4-FFF2-40B4-BE49-F238E27FC236}">
                <a16:creationId xmlns:a16="http://schemas.microsoft.com/office/drawing/2014/main" id="{2BCB9C62-8D47-3A43-8E9E-96102264727E}"/>
              </a:ext>
            </a:extLst>
          </p:cNvPr>
          <p:cNvSpPr/>
          <p:nvPr userDrawn="1"/>
        </p:nvSpPr>
        <p:spPr>
          <a:xfrm rot="16200000">
            <a:off x="3140589" y="2398468"/>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9">
            <a:extLst>
              <a:ext uri="{FF2B5EF4-FFF2-40B4-BE49-F238E27FC236}">
                <a16:creationId xmlns:a16="http://schemas.microsoft.com/office/drawing/2014/main" id="{AEF283BE-109D-B14D-94A5-77E8E82524AA}"/>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29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accent3"/>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8" name="Triangle 3">
            <a:extLst>
              <a:ext uri="{FF2B5EF4-FFF2-40B4-BE49-F238E27FC236}">
                <a16:creationId xmlns:a16="http://schemas.microsoft.com/office/drawing/2014/main" id="{CE82098A-0C7D-2347-9D2C-A44AB29ADE36}"/>
              </a:ext>
            </a:extLst>
          </p:cNvPr>
          <p:cNvSpPr/>
          <p:nvPr userDrawn="1"/>
        </p:nvSpPr>
        <p:spPr>
          <a:xfrm rot="5400000">
            <a:off x="7732466" y="-3180345"/>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3">
            <a:extLst>
              <a:ext uri="{FF2B5EF4-FFF2-40B4-BE49-F238E27FC236}">
                <a16:creationId xmlns:a16="http://schemas.microsoft.com/office/drawing/2014/main" id="{C7BD600C-8B08-3B48-832A-7C4E4370616A}"/>
              </a:ext>
            </a:extLst>
          </p:cNvPr>
          <p:cNvSpPr/>
          <p:nvPr userDrawn="1"/>
        </p:nvSpPr>
        <p:spPr>
          <a:xfrm rot="16200000">
            <a:off x="3140589" y="2398468"/>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9">
            <a:extLst>
              <a:ext uri="{FF2B5EF4-FFF2-40B4-BE49-F238E27FC236}">
                <a16:creationId xmlns:a16="http://schemas.microsoft.com/office/drawing/2014/main" id="{0480E5B2-20FB-6646-82B2-A68B2A10F6D5}"/>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2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bg1"/>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8" name="Text Placeholder 29">
            <a:extLst>
              <a:ext uri="{FF2B5EF4-FFF2-40B4-BE49-F238E27FC236}">
                <a16:creationId xmlns:a16="http://schemas.microsoft.com/office/drawing/2014/main" id="{473CB0D4-3E52-774D-947F-B4B3D310B6F3}"/>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47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bg1"/>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8" name="Text Placeholder 29">
            <a:extLst>
              <a:ext uri="{FF2B5EF4-FFF2-40B4-BE49-F238E27FC236}">
                <a16:creationId xmlns:a16="http://schemas.microsoft.com/office/drawing/2014/main" id="{BA4A290A-0B1B-1B41-B64D-A2ACD9FC3A8E}"/>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0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accent3"/>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8" name="Text Placeholder 29">
            <a:extLst>
              <a:ext uri="{FF2B5EF4-FFF2-40B4-BE49-F238E27FC236}">
                <a16:creationId xmlns:a16="http://schemas.microsoft.com/office/drawing/2014/main" id="{E87DEB99-99D6-B24A-AEB3-6412F8F356E9}"/>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05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2"/>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6149"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860C9AF-AEE9-44CC-BA6A-A3C6CF5AFD68}"/>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1"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691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CDA6-3A63-4EF9-90A8-3F248CC7EA93}"/>
              </a:ext>
            </a:extLst>
          </p:cNvPr>
          <p:cNvSpPr>
            <a:spLocks noGrp="1"/>
          </p:cNvSpPr>
          <p:nvPr>
            <p:ph type="ctrTitle"/>
          </p:nvPr>
        </p:nvSpPr>
        <p:spPr>
          <a:xfrm>
            <a:off x="838200" y="868362"/>
            <a:ext cx="5690616"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67AA0ADA-DA76-4DE0-BB33-B60AF7A4D7DD}"/>
              </a:ext>
            </a:extLst>
          </p:cNvPr>
          <p:cNvSpPr>
            <a:spLocks noGrp="1"/>
          </p:cNvSpPr>
          <p:nvPr>
            <p:ph type="subTitle" idx="1"/>
          </p:nvPr>
        </p:nvSpPr>
        <p:spPr>
          <a:xfrm>
            <a:off x="838200" y="3602038"/>
            <a:ext cx="7610856" cy="134556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1C5D77B-454D-416B-A3A7-1A57D54B1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F7B26-CD02-463C-9DF2-A15349D292C0}"/>
              </a:ext>
            </a:extLst>
          </p:cNvPr>
          <p:cNvSpPr>
            <a:spLocks noGrp="1"/>
          </p:cNvSpPr>
          <p:nvPr>
            <p:ph type="sldNum" sz="quarter" idx="12"/>
          </p:nvPr>
        </p:nvSpPr>
        <p:spPr/>
        <p:txBody>
          <a:bodyPr/>
          <a:lstStyle/>
          <a:p>
            <a:fld id="{6358EE78-369A-4A83-91BE-CE1CDBA0BAF0}" type="slidenum">
              <a:rPr lang="en-US" smtClean="0"/>
              <a:t>‹#›</a:t>
            </a:fld>
            <a:endParaRPr lang="en-US"/>
          </a:p>
        </p:txBody>
      </p:sp>
    </p:spTree>
    <p:extLst>
      <p:ext uri="{BB962C8B-B14F-4D97-AF65-F5344CB8AC3E}">
        <p14:creationId xmlns:p14="http://schemas.microsoft.com/office/powerpoint/2010/main" val="3561633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67E1-FC1F-4096-98B1-ABAF1F474CA7}"/>
              </a:ext>
            </a:extLst>
          </p:cNvPr>
          <p:cNvSpPr>
            <a:spLocks noGrp="1"/>
          </p:cNvSpPr>
          <p:nvPr>
            <p:ph type="title"/>
          </p:nvPr>
        </p:nvSpPr>
        <p:spPr>
          <a:xfrm>
            <a:off x="625763" y="32032"/>
            <a:ext cx="10515600" cy="1325563"/>
          </a:xfrm>
        </p:spPr>
        <p:txBody>
          <a:bodyPr>
            <a:normAutofit/>
          </a:bodyPr>
          <a:lstStyle>
            <a:lvl1pPr>
              <a:defRPr sz="3600" b="1"/>
            </a:lvl1pPr>
          </a:lstStyle>
          <a:p>
            <a:r>
              <a:rPr lang="en-US" dirty="0"/>
              <a:t>Click to edit Master title style</a:t>
            </a:r>
          </a:p>
        </p:txBody>
      </p:sp>
      <p:pic>
        <p:nvPicPr>
          <p:cNvPr id="6" name="Picture 5">
            <a:extLst>
              <a:ext uri="{FF2B5EF4-FFF2-40B4-BE49-F238E27FC236}">
                <a16:creationId xmlns:a16="http://schemas.microsoft.com/office/drawing/2014/main" id="{5EC5DEC1-C63A-487A-A33C-B34699C74D9B}"/>
              </a:ext>
            </a:extLst>
          </p:cNvPr>
          <p:cNvPicPr>
            <a:picLocks noChangeAspect="1"/>
          </p:cNvPicPr>
          <p:nvPr userDrawn="1"/>
        </p:nvPicPr>
        <p:blipFill rotWithShape="1">
          <a:blip r:embed="rId2"/>
          <a:srcRect l="3467" t="16775" r="2903" b="15986"/>
          <a:stretch/>
        </p:blipFill>
        <p:spPr>
          <a:xfrm>
            <a:off x="10307783" y="6279058"/>
            <a:ext cx="1262403" cy="509963"/>
          </a:xfrm>
          <a:prstGeom prst="rect">
            <a:avLst/>
          </a:prstGeom>
        </p:spPr>
      </p:pic>
      <p:sp>
        <p:nvSpPr>
          <p:cNvPr id="7" name="Triangle 10">
            <a:extLst>
              <a:ext uri="{FF2B5EF4-FFF2-40B4-BE49-F238E27FC236}">
                <a16:creationId xmlns:a16="http://schemas.microsoft.com/office/drawing/2014/main" id="{C7140550-95EF-4E69-95B0-3411FDE3F223}"/>
              </a:ext>
            </a:extLst>
          </p:cNvPr>
          <p:cNvSpPr/>
          <p:nvPr userDrawn="1"/>
        </p:nvSpPr>
        <p:spPr>
          <a:xfrm rot="16200000">
            <a:off x="8882225" y="-2130961"/>
            <a:ext cx="1201729" cy="5417820"/>
          </a:xfrm>
          <a:prstGeom prst="triangle">
            <a:avLst>
              <a:gd name="adj" fmla="val 100000"/>
            </a:avLst>
          </a:prstGeom>
          <a:solidFill>
            <a:srgbClr val="84BD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318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DA0B20-6EEF-4523-9EB5-B0625BB16E67}"/>
              </a:ext>
            </a:extLst>
          </p:cNvPr>
          <p:cNvSpPr/>
          <p:nvPr userDrawn="1"/>
        </p:nvSpPr>
        <p:spPr>
          <a:xfrm>
            <a:off x="-10961" y="-11152"/>
            <a:ext cx="2181039"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7">
            <a:extLst>
              <a:ext uri="{FF2B5EF4-FFF2-40B4-BE49-F238E27FC236}">
                <a16:creationId xmlns:a16="http://schemas.microsoft.com/office/drawing/2014/main" id="{4ABC92BF-AB47-4D9C-B1E8-613E059CCEAF}"/>
              </a:ext>
            </a:extLst>
          </p:cNvPr>
          <p:cNvSpPr/>
          <p:nvPr/>
        </p:nvSpPr>
        <p:spPr>
          <a:xfrm flipV="1">
            <a:off x="-3341" y="3895338"/>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a:extLst>
              <a:ext uri="{FF2B5EF4-FFF2-40B4-BE49-F238E27FC236}">
                <a16:creationId xmlns:a16="http://schemas.microsoft.com/office/drawing/2014/main" id="{92D2433A-7DF2-41CF-A206-BFF0BD246219}"/>
              </a:ext>
            </a:extLst>
          </p:cNvPr>
          <p:cNvSpPr/>
          <p:nvPr/>
        </p:nvSpPr>
        <p:spPr>
          <a:xfrm flipV="1">
            <a:off x="-10961" y="445984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7">
            <a:extLst>
              <a:ext uri="{FF2B5EF4-FFF2-40B4-BE49-F238E27FC236}">
                <a16:creationId xmlns:a16="http://schemas.microsoft.com/office/drawing/2014/main" id="{8D08C80A-3BFF-41DB-B8D3-2502F9256241}"/>
              </a:ext>
            </a:extLst>
          </p:cNvPr>
          <p:cNvSpPr/>
          <p:nvPr/>
        </p:nvSpPr>
        <p:spPr>
          <a:xfrm flipV="1">
            <a:off x="-10961" y="5535786"/>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7">
            <a:extLst>
              <a:ext uri="{FF2B5EF4-FFF2-40B4-BE49-F238E27FC236}">
                <a16:creationId xmlns:a16="http://schemas.microsoft.com/office/drawing/2014/main" id="{BE921251-B24C-4752-A9A9-901E3FFD27D7}"/>
              </a:ext>
            </a:extLst>
          </p:cNvPr>
          <p:cNvSpPr/>
          <p:nvPr/>
        </p:nvSpPr>
        <p:spPr>
          <a:xfrm flipV="1">
            <a:off x="-10961" y="607917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49E4-9EF9-4CF5-94FF-8C842216715C}"/>
              </a:ext>
            </a:extLst>
          </p:cNvPr>
          <p:cNvSpPr>
            <a:spLocks noGrp="1"/>
          </p:cNvSpPr>
          <p:nvPr userDrawn="1">
            <p:ph type="title"/>
          </p:nvPr>
        </p:nvSpPr>
        <p:spPr>
          <a:xfrm>
            <a:off x="2420141" y="548005"/>
            <a:ext cx="7832569" cy="800735"/>
          </a:xfrm>
          <a:prstGeom prst="rect">
            <a:avLst/>
          </a:prstGeom>
        </p:spPr>
        <p:txBody>
          <a:bodyPr>
            <a:noAutofit/>
          </a:bodyPr>
          <a:lstStyle>
            <a:lvl1pPr>
              <a:defRPr sz="4000">
                <a:solidFill>
                  <a:schemeClr val="accent3"/>
                </a:solidFill>
                <a:latin typeface="+mn-lt"/>
              </a:defRPr>
            </a:lvl1pPr>
          </a:lstStyle>
          <a:p>
            <a:r>
              <a:rPr lang="en-US"/>
              <a:t>Click to edit Master title style</a:t>
            </a:r>
          </a:p>
        </p:txBody>
      </p:sp>
      <p:sp>
        <p:nvSpPr>
          <p:cNvPr id="38" name="Text Placeholder 37">
            <a:extLst>
              <a:ext uri="{FF2B5EF4-FFF2-40B4-BE49-F238E27FC236}">
                <a16:creationId xmlns:a16="http://schemas.microsoft.com/office/drawing/2014/main" id="{B84C4AD5-CF21-49D1-B332-39ADB2355455}"/>
              </a:ext>
            </a:extLst>
          </p:cNvPr>
          <p:cNvSpPr>
            <a:spLocks noGrp="1"/>
          </p:cNvSpPr>
          <p:nvPr>
            <p:ph type="body" sz="quarter" idx="17" hasCustomPrompt="1"/>
          </p:nvPr>
        </p:nvSpPr>
        <p:spPr>
          <a:xfrm>
            <a:off x="283482" y="3938324"/>
            <a:ext cx="1642167" cy="350256"/>
          </a:xfrm>
          <a:prstGeom prst="rect">
            <a:avLst/>
          </a:prstGeom>
        </p:spPr>
        <p:txBody>
          <a:bodyPr/>
          <a:lstStyle>
            <a:lvl1pPr>
              <a:defRPr sz="1100" b="1">
                <a:solidFill>
                  <a:schemeClr val="bg1">
                    <a:alpha val="79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39" name="Text Placeholder 37">
            <a:extLst>
              <a:ext uri="{FF2B5EF4-FFF2-40B4-BE49-F238E27FC236}">
                <a16:creationId xmlns:a16="http://schemas.microsoft.com/office/drawing/2014/main" id="{058DB115-C1F3-4600-AAC1-46ED9BB73002}"/>
              </a:ext>
            </a:extLst>
          </p:cNvPr>
          <p:cNvSpPr>
            <a:spLocks noGrp="1"/>
          </p:cNvSpPr>
          <p:nvPr>
            <p:ph type="body" sz="quarter" idx="18" hasCustomPrompt="1"/>
          </p:nvPr>
        </p:nvSpPr>
        <p:spPr>
          <a:xfrm>
            <a:off x="275862" y="4493324"/>
            <a:ext cx="1642167" cy="350256"/>
          </a:xfrm>
          <a:prstGeom prst="rect">
            <a:avLst/>
          </a:prstGeom>
        </p:spPr>
        <p:txBody>
          <a:bodyPr/>
          <a:lstStyle>
            <a:lvl1pPr>
              <a:defRPr sz="1100" b="1">
                <a:solidFill>
                  <a:schemeClr val="bg1">
                    <a:alpha val="79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0" name="Text Placeholder 37">
            <a:extLst>
              <a:ext uri="{FF2B5EF4-FFF2-40B4-BE49-F238E27FC236}">
                <a16:creationId xmlns:a16="http://schemas.microsoft.com/office/drawing/2014/main" id="{EE241DF4-5E88-40C1-A24C-8AD329780248}"/>
              </a:ext>
            </a:extLst>
          </p:cNvPr>
          <p:cNvSpPr>
            <a:spLocks noGrp="1"/>
          </p:cNvSpPr>
          <p:nvPr>
            <p:ph type="body" sz="quarter" idx="19" hasCustomPrompt="1"/>
          </p:nvPr>
        </p:nvSpPr>
        <p:spPr>
          <a:xfrm>
            <a:off x="275862" y="6138488"/>
            <a:ext cx="1642167" cy="350256"/>
          </a:xfrm>
          <a:prstGeom prst="rect">
            <a:avLst/>
          </a:prstGeom>
        </p:spPr>
        <p:txBody>
          <a:bodyPr/>
          <a:lstStyle>
            <a:lvl1pPr>
              <a:defRPr sz="1100" b="1">
                <a:solidFill>
                  <a:schemeClr val="bg1">
                    <a:alpha val="79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1" name="Text Placeholder 37">
            <a:extLst>
              <a:ext uri="{FF2B5EF4-FFF2-40B4-BE49-F238E27FC236}">
                <a16:creationId xmlns:a16="http://schemas.microsoft.com/office/drawing/2014/main" id="{BCCA1351-A586-46AA-B279-C22D6BCFEE85}"/>
              </a:ext>
            </a:extLst>
          </p:cNvPr>
          <p:cNvSpPr>
            <a:spLocks noGrp="1"/>
          </p:cNvSpPr>
          <p:nvPr>
            <p:ph type="body" sz="quarter" idx="20" hasCustomPrompt="1"/>
          </p:nvPr>
        </p:nvSpPr>
        <p:spPr>
          <a:xfrm>
            <a:off x="275862" y="5590100"/>
            <a:ext cx="1642167" cy="350256"/>
          </a:xfrm>
          <a:prstGeom prst="rect">
            <a:avLst/>
          </a:prstGeom>
        </p:spPr>
        <p:txBody>
          <a:bodyPr/>
          <a:lstStyle>
            <a:lvl1pPr>
              <a:defRPr sz="1100" b="1">
                <a:solidFill>
                  <a:schemeClr val="bg1">
                    <a:alpha val="79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42" name="Text Placeholder 37">
            <a:extLst>
              <a:ext uri="{FF2B5EF4-FFF2-40B4-BE49-F238E27FC236}">
                <a16:creationId xmlns:a16="http://schemas.microsoft.com/office/drawing/2014/main" id="{AF12B77E-60DC-426F-964F-03091F195B6D}"/>
              </a:ext>
            </a:extLst>
          </p:cNvPr>
          <p:cNvSpPr>
            <a:spLocks noGrp="1"/>
          </p:cNvSpPr>
          <p:nvPr>
            <p:ph type="body" sz="quarter" idx="21" hasCustomPrompt="1"/>
          </p:nvPr>
        </p:nvSpPr>
        <p:spPr>
          <a:xfrm>
            <a:off x="283482" y="5038406"/>
            <a:ext cx="1642167" cy="350256"/>
          </a:xfrm>
          <a:prstGeom prst="rect">
            <a:avLst/>
          </a:prstGeom>
        </p:spPr>
        <p:txBody>
          <a:bodyPr/>
          <a:lstStyle>
            <a:lvl1pPr>
              <a:defRPr sz="1100" b="1">
                <a:solidFill>
                  <a:schemeClr val="bg1"/>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sp>
        <p:nvSpPr>
          <p:cNvPr id="29" name="Rectangle 7">
            <a:extLst>
              <a:ext uri="{FF2B5EF4-FFF2-40B4-BE49-F238E27FC236}">
                <a16:creationId xmlns:a16="http://schemas.microsoft.com/office/drawing/2014/main" id="{921E2046-5BA7-493A-A308-B6E8FC3A46E1}"/>
              </a:ext>
            </a:extLst>
          </p:cNvPr>
          <p:cNvSpPr/>
          <p:nvPr userDrawn="1"/>
        </p:nvSpPr>
        <p:spPr>
          <a:xfrm flipV="1">
            <a:off x="-10961" y="4989432"/>
            <a:ext cx="2173419" cy="737535"/>
          </a:xfrm>
          <a:custGeom>
            <a:avLst/>
            <a:gdLst>
              <a:gd name="connsiteX0" fmla="*/ 0 w 3080751"/>
              <a:gd name="connsiteY0" fmla="*/ 0 h 689822"/>
              <a:gd name="connsiteX1" fmla="*/ 344911 w 3080751"/>
              <a:gd name="connsiteY1" fmla="*/ 0 h 689822"/>
              <a:gd name="connsiteX2" fmla="*/ 344911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0 w 3080751"/>
              <a:gd name="connsiteY5" fmla="*/ 689822 h 689822"/>
              <a:gd name="connsiteX6" fmla="*/ 0 w 3080751"/>
              <a:gd name="connsiteY6" fmla="*/ 0 h 689822"/>
              <a:gd name="connsiteX0" fmla="*/ 0 w 3080751"/>
              <a:gd name="connsiteY0" fmla="*/ 0 h 689822"/>
              <a:gd name="connsiteX1" fmla="*/ 344911 w 3080751"/>
              <a:gd name="connsiteY1" fmla="*/ 0 h 689822"/>
              <a:gd name="connsiteX2" fmla="*/ 778665 w 3080751"/>
              <a:gd name="connsiteY2" fmla="*/ 344911 h 689822"/>
              <a:gd name="connsiteX3" fmla="*/ 3080751 w 3080751"/>
              <a:gd name="connsiteY3" fmla="*/ 344911 h 689822"/>
              <a:gd name="connsiteX4" fmla="*/ 3080751 w 3080751"/>
              <a:gd name="connsiteY4" fmla="*/ 689822 h 689822"/>
              <a:gd name="connsiteX5" fmla="*/ 785446 w 3080751"/>
              <a:gd name="connsiteY5" fmla="*/ 689822 h 689822"/>
              <a:gd name="connsiteX6" fmla="*/ 0 w 3080751"/>
              <a:gd name="connsiteY6" fmla="*/ 0 h 689822"/>
              <a:gd name="connsiteX0" fmla="*/ 0 w 3069028"/>
              <a:gd name="connsiteY0" fmla="*/ 304800 h 689822"/>
              <a:gd name="connsiteX1" fmla="*/ 333188 w 3069028"/>
              <a:gd name="connsiteY1" fmla="*/ 0 h 689822"/>
              <a:gd name="connsiteX2" fmla="*/ 766942 w 3069028"/>
              <a:gd name="connsiteY2" fmla="*/ 344911 h 689822"/>
              <a:gd name="connsiteX3" fmla="*/ 3069028 w 3069028"/>
              <a:gd name="connsiteY3" fmla="*/ 344911 h 689822"/>
              <a:gd name="connsiteX4" fmla="*/ 3069028 w 3069028"/>
              <a:gd name="connsiteY4" fmla="*/ 689822 h 689822"/>
              <a:gd name="connsiteX5" fmla="*/ 773723 w 3069028"/>
              <a:gd name="connsiteY5" fmla="*/ 689822 h 689822"/>
              <a:gd name="connsiteX6" fmla="*/ 0 w 3069028"/>
              <a:gd name="connsiteY6" fmla="*/ 304800 h 689822"/>
              <a:gd name="connsiteX0" fmla="*/ 18504 w 3087532"/>
              <a:gd name="connsiteY0" fmla="*/ 398585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98585 h 783607"/>
              <a:gd name="connsiteX0" fmla="*/ 18504 w 3087532"/>
              <a:gd name="connsiteY0" fmla="*/ 339970 h 783607"/>
              <a:gd name="connsiteX1" fmla="*/ 0 w 3087532"/>
              <a:gd name="connsiteY1" fmla="*/ 0 h 783607"/>
              <a:gd name="connsiteX2" fmla="*/ 785446 w 3087532"/>
              <a:gd name="connsiteY2" fmla="*/ 438696 h 783607"/>
              <a:gd name="connsiteX3" fmla="*/ 3087532 w 3087532"/>
              <a:gd name="connsiteY3" fmla="*/ 438696 h 783607"/>
              <a:gd name="connsiteX4" fmla="*/ 3087532 w 3087532"/>
              <a:gd name="connsiteY4" fmla="*/ 783607 h 783607"/>
              <a:gd name="connsiteX5" fmla="*/ 792227 w 3087532"/>
              <a:gd name="connsiteY5" fmla="*/ 783607 h 783607"/>
              <a:gd name="connsiteX6" fmla="*/ 18504 w 3087532"/>
              <a:gd name="connsiteY6" fmla="*/ 339970 h 783607"/>
              <a:gd name="connsiteX0" fmla="*/ 18504 w 3087532"/>
              <a:gd name="connsiteY0" fmla="*/ 339970 h 795330"/>
              <a:gd name="connsiteX1" fmla="*/ 0 w 3087532"/>
              <a:gd name="connsiteY1" fmla="*/ 0 h 795330"/>
              <a:gd name="connsiteX2" fmla="*/ 785446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95330"/>
              <a:gd name="connsiteX1" fmla="*/ 0 w 3087532"/>
              <a:gd name="connsiteY1" fmla="*/ 0 h 795330"/>
              <a:gd name="connsiteX2" fmla="*/ 468923 w 3087532"/>
              <a:gd name="connsiteY2" fmla="*/ 438696 h 795330"/>
              <a:gd name="connsiteX3" fmla="*/ 3087532 w 3087532"/>
              <a:gd name="connsiteY3" fmla="*/ 438696 h 795330"/>
              <a:gd name="connsiteX4" fmla="*/ 3087532 w 3087532"/>
              <a:gd name="connsiteY4" fmla="*/ 783607 h 795330"/>
              <a:gd name="connsiteX5" fmla="*/ 346750 w 3087532"/>
              <a:gd name="connsiteY5" fmla="*/ 795330 h 795330"/>
              <a:gd name="connsiteX6" fmla="*/ 18504 w 3087532"/>
              <a:gd name="connsiteY6" fmla="*/ 339970 h 795330"/>
              <a:gd name="connsiteX0" fmla="*/ 18504 w 3087532"/>
              <a:gd name="connsiteY0" fmla="*/ 339970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18504 w 3087532"/>
              <a:gd name="connsiteY6" fmla="*/ 339970 h 783607"/>
              <a:gd name="connsiteX0" fmla="*/ 6781 w 3087532"/>
              <a:gd name="connsiteY0" fmla="*/ 504093 h 783607"/>
              <a:gd name="connsiteX1" fmla="*/ 0 w 3087532"/>
              <a:gd name="connsiteY1" fmla="*/ 0 h 783607"/>
              <a:gd name="connsiteX2" fmla="*/ 468923 w 3087532"/>
              <a:gd name="connsiteY2" fmla="*/ 438696 h 783607"/>
              <a:gd name="connsiteX3" fmla="*/ 3087532 w 3087532"/>
              <a:gd name="connsiteY3" fmla="*/ 438696 h 783607"/>
              <a:gd name="connsiteX4" fmla="*/ 3087532 w 3087532"/>
              <a:gd name="connsiteY4" fmla="*/ 783607 h 783607"/>
              <a:gd name="connsiteX5" fmla="*/ 335027 w 3087532"/>
              <a:gd name="connsiteY5" fmla="*/ 783607 h 783607"/>
              <a:gd name="connsiteX6" fmla="*/ 6781 w 3087532"/>
              <a:gd name="connsiteY6" fmla="*/ 504093 h 783607"/>
              <a:gd name="connsiteX0" fmla="*/ 41950 w 3122701"/>
              <a:gd name="connsiteY0" fmla="*/ 468924 h 748438"/>
              <a:gd name="connsiteX1" fmla="*/ 0 w 3122701"/>
              <a:gd name="connsiteY1" fmla="*/ 0 h 748438"/>
              <a:gd name="connsiteX2" fmla="*/ 504092 w 3122701"/>
              <a:gd name="connsiteY2" fmla="*/ 403527 h 748438"/>
              <a:gd name="connsiteX3" fmla="*/ 3122701 w 3122701"/>
              <a:gd name="connsiteY3" fmla="*/ 403527 h 748438"/>
              <a:gd name="connsiteX4" fmla="*/ 3122701 w 3122701"/>
              <a:gd name="connsiteY4" fmla="*/ 748438 h 748438"/>
              <a:gd name="connsiteX5" fmla="*/ 370196 w 3122701"/>
              <a:gd name="connsiteY5" fmla="*/ 748438 h 748438"/>
              <a:gd name="connsiteX6" fmla="*/ 41950 w 3122701"/>
              <a:gd name="connsiteY6" fmla="*/ 468924 h 748438"/>
              <a:gd name="connsiteX0" fmla="*/ 18504 w 3099255"/>
              <a:gd name="connsiteY0" fmla="*/ 468924 h 748438"/>
              <a:gd name="connsiteX1" fmla="*/ 0 w 3099255"/>
              <a:gd name="connsiteY1" fmla="*/ 0 h 748438"/>
              <a:gd name="connsiteX2" fmla="*/ 480646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63415 w 3099255"/>
              <a:gd name="connsiteY2" fmla="*/ 380081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33754 w 3099255"/>
              <a:gd name="connsiteY2" fmla="*/ 403527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380385 w 3099255"/>
              <a:gd name="connsiteY2" fmla="*/ 392853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46750 w 3099255"/>
              <a:gd name="connsiteY5" fmla="*/ 748438 h 748438"/>
              <a:gd name="connsiteX6" fmla="*/ 18504 w 3099255"/>
              <a:gd name="connsiteY6" fmla="*/ 468924 h 748438"/>
              <a:gd name="connsiteX0" fmla="*/ 18504 w 3099255"/>
              <a:gd name="connsiteY0" fmla="*/ 468924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8504 w 3099255"/>
              <a:gd name="connsiteY6" fmla="*/ 468924 h 748438"/>
              <a:gd name="connsiteX0" fmla="*/ 11388 w 3099255"/>
              <a:gd name="connsiteY0" fmla="*/ 422670 h 748438"/>
              <a:gd name="connsiteX1" fmla="*/ 0 w 3099255"/>
              <a:gd name="connsiteY1" fmla="*/ 0 h 748438"/>
              <a:gd name="connsiteX2" fmla="*/ 405290 w 3099255"/>
              <a:gd name="connsiteY2" fmla="*/ 389295 h 748438"/>
              <a:gd name="connsiteX3" fmla="*/ 3099255 w 3099255"/>
              <a:gd name="connsiteY3" fmla="*/ 403527 h 748438"/>
              <a:gd name="connsiteX4" fmla="*/ 3099255 w 3099255"/>
              <a:gd name="connsiteY4" fmla="*/ 748438 h 748438"/>
              <a:gd name="connsiteX5" fmla="*/ 389446 w 3099255"/>
              <a:gd name="connsiteY5" fmla="*/ 748438 h 748438"/>
              <a:gd name="connsiteX6" fmla="*/ 11388 w 3099255"/>
              <a:gd name="connsiteY6" fmla="*/ 422670 h 748438"/>
              <a:gd name="connsiteX0" fmla="*/ 7830 w 3095697"/>
              <a:gd name="connsiteY0" fmla="*/ 415554 h 741322"/>
              <a:gd name="connsiteX1" fmla="*/ 0 w 3095697"/>
              <a:gd name="connsiteY1" fmla="*/ 0 h 741322"/>
              <a:gd name="connsiteX2" fmla="*/ 401732 w 3095697"/>
              <a:gd name="connsiteY2" fmla="*/ 382179 h 741322"/>
              <a:gd name="connsiteX3" fmla="*/ 3095697 w 3095697"/>
              <a:gd name="connsiteY3" fmla="*/ 396411 h 741322"/>
              <a:gd name="connsiteX4" fmla="*/ 3095697 w 3095697"/>
              <a:gd name="connsiteY4" fmla="*/ 741322 h 741322"/>
              <a:gd name="connsiteX5" fmla="*/ 385888 w 3095697"/>
              <a:gd name="connsiteY5" fmla="*/ 741322 h 741322"/>
              <a:gd name="connsiteX6" fmla="*/ 7830 w 3095697"/>
              <a:gd name="connsiteY6" fmla="*/ 415554 h 741322"/>
              <a:gd name="connsiteX0" fmla="*/ 748 w 3088615"/>
              <a:gd name="connsiteY0" fmla="*/ 390648 h 716416"/>
              <a:gd name="connsiteX1" fmla="*/ 34 w 3088615"/>
              <a:gd name="connsiteY1" fmla="*/ 0 h 716416"/>
              <a:gd name="connsiteX2" fmla="*/ 394650 w 3088615"/>
              <a:gd name="connsiteY2" fmla="*/ 357273 h 716416"/>
              <a:gd name="connsiteX3" fmla="*/ 3088615 w 3088615"/>
              <a:gd name="connsiteY3" fmla="*/ 371505 h 716416"/>
              <a:gd name="connsiteX4" fmla="*/ 3088615 w 3088615"/>
              <a:gd name="connsiteY4" fmla="*/ 716416 h 716416"/>
              <a:gd name="connsiteX5" fmla="*/ 378806 w 3088615"/>
              <a:gd name="connsiteY5" fmla="*/ 716416 h 716416"/>
              <a:gd name="connsiteX6" fmla="*/ 748 w 3088615"/>
              <a:gd name="connsiteY6" fmla="*/ 390648 h 716416"/>
              <a:gd name="connsiteX0" fmla="*/ 4272 w 3092139"/>
              <a:gd name="connsiteY0" fmla="*/ 372858 h 698626"/>
              <a:gd name="connsiteX1" fmla="*/ 0 w 3092139"/>
              <a:gd name="connsiteY1" fmla="*/ 0 h 698626"/>
              <a:gd name="connsiteX2" fmla="*/ 398174 w 3092139"/>
              <a:gd name="connsiteY2" fmla="*/ 339483 h 698626"/>
              <a:gd name="connsiteX3" fmla="*/ 3092139 w 3092139"/>
              <a:gd name="connsiteY3" fmla="*/ 353715 h 698626"/>
              <a:gd name="connsiteX4" fmla="*/ 3092139 w 3092139"/>
              <a:gd name="connsiteY4" fmla="*/ 698626 h 698626"/>
              <a:gd name="connsiteX5" fmla="*/ 382330 w 3092139"/>
              <a:gd name="connsiteY5" fmla="*/ 698626 h 698626"/>
              <a:gd name="connsiteX6" fmla="*/ 4272 w 3092139"/>
              <a:gd name="connsiteY6" fmla="*/ 372858 h 698626"/>
              <a:gd name="connsiteX0" fmla="*/ 4272 w 3092139"/>
              <a:gd name="connsiteY0" fmla="*/ 390648 h 716416"/>
              <a:gd name="connsiteX1" fmla="*/ 0 w 3092139"/>
              <a:gd name="connsiteY1" fmla="*/ 0 h 716416"/>
              <a:gd name="connsiteX2" fmla="*/ 398174 w 3092139"/>
              <a:gd name="connsiteY2" fmla="*/ 357273 h 716416"/>
              <a:gd name="connsiteX3" fmla="*/ 3092139 w 3092139"/>
              <a:gd name="connsiteY3" fmla="*/ 371505 h 716416"/>
              <a:gd name="connsiteX4" fmla="*/ 3092139 w 3092139"/>
              <a:gd name="connsiteY4" fmla="*/ 716416 h 716416"/>
              <a:gd name="connsiteX5" fmla="*/ 382330 w 3092139"/>
              <a:gd name="connsiteY5" fmla="*/ 716416 h 716416"/>
              <a:gd name="connsiteX6" fmla="*/ 4272 w 3092139"/>
              <a:gd name="connsiteY6" fmla="*/ 390648 h 716416"/>
              <a:gd name="connsiteX0" fmla="*/ 44 w 3087911"/>
              <a:gd name="connsiteY0" fmla="*/ 255566 h 581334"/>
              <a:gd name="connsiteX1" fmla="*/ 81192 w 3087911"/>
              <a:gd name="connsiteY1" fmla="*/ 0 h 581334"/>
              <a:gd name="connsiteX2" fmla="*/ 393946 w 3087911"/>
              <a:gd name="connsiteY2" fmla="*/ 222191 h 581334"/>
              <a:gd name="connsiteX3" fmla="*/ 3087911 w 3087911"/>
              <a:gd name="connsiteY3" fmla="*/ 236423 h 581334"/>
              <a:gd name="connsiteX4" fmla="*/ 3087911 w 3087911"/>
              <a:gd name="connsiteY4" fmla="*/ 581334 h 581334"/>
              <a:gd name="connsiteX5" fmla="*/ 378102 w 3087911"/>
              <a:gd name="connsiteY5" fmla="*/ 581334 h 581334"/>
              <a:gd name="connsiteX6" fmla="*/ 44 w 3087911"/>
              <a:gd name="connsiteY6" fmla="*/ 255566 h 581334"/>
              <a:gd name="connsiteX0" fmla="*/ 8153 w 3006719"/>
              <a:gd name="connsiteY0" fmla="*/ 343889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43889 h 581334"/>
              <a:gd name="connsiteX0" fmla="*/ 8153 w 3006719"/>
              <a:gd name="connsiteY0" fmla="*/ 380257 h 581334"/>
              <a:gd name="connsiteX1" fmla="*/ 0 w 3006719"/>
              <a:gd name="connsiteY1" fmla="*/ 0 h 581334"/>
              <a:gd name="connsiteX2" fmla="*/ 312754 w 3006719"/>
              <a:gd name="connsiteY2" fmla="*/ 222191 h 581334"/>
              <a:gd name="connsiteX3" fmla="*/ 3006719 w 3006719"/>
              <a:gd name="connsiteY3" fmla="*/ 236423 h 581334"/>
              <a:gd name="connsiteX4" fmla="*/ 3006719 w 3006719"/>
              <a:gd name="connsiteY4" fmla="*/ 581334 h 581334"/>
              <a:gd name="connsiteX5" fmla="*/ 296910 w 3006719"/>
              <a:gd name="connsiteY5" fmla="*/ 581334 h 581334"/>
              <a:gd name="connsiteX6" fmla="*/ 8153 w 3006719"/>
              <a:gd name="connsiteY6" fmla="*/ 380257 h 581334"/>
              <a:gd name="connsiteX0" fmla="*/ 4270 w 3002836"/>
              <a:gd name="connsiteY0" fmla="*/ 362073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62073 h 563150"/>
              <a:gd name="connsiteX0" fmla="*/ 4270 w 3002836"/>
              <a:gd name="connsiteY0" fmla="*/ 351682 h 563150"/>
              <a:gd name="connsiteX1" fmla="*/ 0 w 3002836"/>
              <a:gd name="connsiteY1" fmla="*/ 0 h 563150"/>
              <a:gd name="connsiteX2" fmla="*/ 308871 w 3002836"/>
              <a:gd name="connsiteY2" fmla="*/ 204007 h 563150"/>
              <a:gd name="connsiteX3" fmla="*/ 3002836 w 3002836"/>
              <a:gd name="connsiteY3" fmla="*/ 218239 h 563150"/>
              <a:gd name="connsiteX4" fmla="*/ 3002836 w 3002836"/>
              <a:gd name="connsiteY4" fmla="*/ 563150 h 563150"/>
              <a:gd name="connsiteX5" fmla="*/ 293027 w 3002836"/>
              <a:gd name="connsiteY5" fmla="*/ 563150 h 563150"/>
              <a:gd name="connsiteX6" fmla="*/ 4270 w 3002836"/>
              <a:gd name="connsiteY6" fmla="*/ 351682 h 563150"/>
              <a:gd name="connsiteX0" fmla="*/ 700 w 3003147"/>
              <a:gd name="connsiteY0" fmla="*/ 341291 h 563150"/>
              <a:gd name="connsiteX1" fmla="*/ 311 w 3003147"/>
              <a:gd name="connsiteY1" fmla="*/ 0 h 563150"/>
              <a:gd name="connsiteX2" fmla="*/ 309182 w 3003147"/>
              <a:gd name="connsiteY2" fmla="*/ 204007 h 563150"/>
              <a:gd name="connsiteX3" fmla="*/ 3003147 w 3003147"/>
              <a:gd name="connsiteY3" fmla="*/ 218239 h 563150"/>
              <a:gd name="connsiteX4" fmla="*/ 3003147 w 3003147"/>
              <a:gd name="connsiteY4" fmla="*/ 563150 h 563150"/>
              <a:gd name="connsiteX5" fmla="*/ 293338 w 3003147"/>
              <a:gd name="connsiteY5" fmla="*/ 563150 h 563150"/>
              <a:gd name="connsiteX6" fmla="*/ 700 w 3003147"/>
              <a:gd name="connsiteY6" fmla="*/ 341291 h 563150"/>
              <a:gd name="connsiteX0" fmla="*/ 406 w 3006737"/>
              <a:gd name="connsiteY0" fmla="*/ 351682 h 563150"/>
              <a:gd name="connsiteX1" fmla="*/ 3901 w 3006737"/>
              <a:gd name="connsiteY1" fmla="*/ 0 h 563150"/>
              <a:gd name="connsiteX2" fmla="*/ 312772 w 3006737"/>
              <a:gd name="connsiteY2" fmla="*/ 204007 h 563150"/>
              <a:gd name="connsiteX3" fmla="*/ 3006737 w 3006737"/>
              <a:gd name="connsiteY3" fmla="*/ 218239 h 563150"/>
              <a:gd name="connsiteX4" fmla="*/ 3006737 w 3006737"/>
              <a:gd name="connsiteY4" fmla="*/ 563150 h 563150"/>
              <a:gd name="connsiteX5" fmla="*/ 296928 w 3006737"/>
              <a:gd name="connsiteY5" fmla="*/ 563150 h 563150"/>
              <a:gd name="connsiteX6" fmla="*/ 406 w 3006737"/>
              <a:gd name="connsiteY6" fmla="*/ 351682 h 563150"/>
              <a:gd name="connsiteX0" fmla="*/ 4271 w 3010602"/>
              <a:gd name="connsiteY0" fmla="*/ 343888 h 555356"/>
              <a:gd name="connsiteX1" fmla="*/ 0 w 3010602"/>
              <a:gd name="connsiteY1" fmla="*/ 0 h 555356"/>
              <a:gd name="connsiteX2" fmla="*/ 316637 w 3010602"/>
              <a:gd name="connsiteY2" fmla="*/ 196213 h 555356"/>
              <a:gd name="connsiteX3" fmla="*/ 3010602 w 3010602"/>
              <a:gd name="connsiteY3" fmla="*/ 210445 h 555356"/>
              <a:gd name="connsiteX4" fmla="*/ 3010602 w 3010602"/>
              <a:gd name="connsiteY4" fmla="*/ 555356 h 555356"/>
              <a:gd name="connsiteX5" fmla="*/ 300793 w 3010602"/>
              <a:gd name="connsiteY5" fmla="*/ 555356 h 555356"/>
              <a:gd name="connsiteX6" fmla="*/ 4271 w 3010602"/>
              <a:gd name="connsiteY6" fmla="*/ 343888 h 555356"/>
              <a:gd name="connsiteX0" fmla="*/ 407 w 3006738"/>
              <a:gd name="connsiteY0" fmla="*/ 356876 h 568344"/>
              <a:gd name="connsiteX1" fmla="*/ 3902 w 3006738"/>
              <a:gd name="connsiteY1" fmla="*/ 0 h 568344"/>
              <a:gd name="connsiteX2" fmla="*/ 312773 w 3006738"/>
              <a:gd name="connsiteY2" fmla="*/ 209201 h 568344"/>
              <a:gd name="connsiteX3" fmla="*/ 3006738 w 3006738"/>
              <a:gd name="connsiteY3" fmla="*/ 223433 h 568344"/>
              <a:gd name="connsiteX4" fmla="*/ 3006738 w 3006738"/>
              <a:gd name="connsiteY4" fmla="*/ 568344 h 568344"/>
              <a:gd name="connsiteX5" fmla="*/ 296929 w 3006738"/>
              <a:gd name="connsiteY5" fmla="*/ 568344 h 568344"/>
              <a:gd name="connsiteX6" fmla="*/ 407 w 3006738"/>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8344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10602 w 3010602"/>
              <a:gd name="connsiteY3" fmla="*/ 223433 h 568344"/>
              <a:gd name="connsiteX4" fmla="*/ 3010602 w 3010602"/>
              <a:gd name="connsiteY4" fmla="*/ 568344 h 568344"/>
              <a:gd name="connsiteX5" fmla="*/ 300793 w 3010602"/>
              <a:gd name="connsiteY5" fmla="*/ 563149 h 568344"/>
              <a:gd name="connsiteX6" fmla="*/ 4271 w 3010602"/>
              <a:gd name="connsiteY6" fmla="*/ 356876 h 568344"/>
              <a:gd name="connsiteX0" fmla="*/ 4271 w 3010602"/>
              <a:gd name="connsiteY0" fmla="*/ 356876 h 568344"/>
              <a:gd name="connsiteX1" fmla="*/ 0 w 3010602"/>
              <a:gd name="connsiteY1" fmla="*/ 0 h 568344"/>
              <a:gd name="connsiteX2" fmla="*/ 316637 w 3010602"/>
              <a:gd name="connsiteY2" fmla="*/ 209201 h 568344"/>
              <a:gd name="connsiteX3" fmla="*/ 3006719 w 3010602"/>
              <a:gd name="connsiteY3" fmla="*/ 218237 h 568344"/>
              <a:gd name="connsiteX4" fmla="*/ 3010602 w 3010602"/>
              <a:gd name="connsiteY4" fmla="*/ 568344 h 568344"/>
              <a:gd name="connsiteX5" fmla="*/ 300793 w 3010602"/>
              <a:gd name="connsiteY5" fmla="*/ 563149 h 568344"/>
              <a:gd name="connsiteX6" fmla="*/ 4271 w 3010602"/>
              <a:gd name="connsiteY6" fmla="*/ 356876 h 568344"/>
              <a:gd name="connsiteX0" fmla="*/ 457 w 3006788"/>
              <a:gd name="connsiteY0" fmla="*/ 367937 h 579405"/>
              <a:gd name="connsiteX1" fmla="*/ 2918 w 3006788"/>
              <a:gd name="connsiteY1" fmla="*/ 0 h 579405"/>
              <a:gd name="connsiteX2" fmla="*/ 312823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5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06788"/>
              <a:gd name="connsiteY0" fmla="*/ 367937 h 579405"/>
              <a:gd name="connsiteX1" fmla="*/ 2918 w 3006788"/>
              <a:gd name="connsiteY1" fmla="*/ 0 h 579405"/>
              <a:gd name="connsiteX2" fmla="*/ 326287 w 3006788"/>
              <a:gd name="connsiteY2" fmla="*/ 220262 h 579405"/>
              <a:gd name="connsiteX3" fmla="*/ 3002906 w 3006788"/>
              <a:gd name="connsiteY3" fmla="*/ 229298 h 579405"/>
              <a:gd name="connsiteX4" fmla="*/ 3006788 w 3006788"/>
              <a:gd name="connsiteY4" fmla="*/ 579405 h 579405"/>
              <a:gd name="connsiteX5" fmla="*/ 296979 w 3006788"/>
              <a:gd name="connsiteY5" fmla="*/ 574210 h 579405"/>
              <a:gd name="connsiteX6" fmla="*/ 457 w 3006788"/>
              <a:gd name="connsiteY6" fmla="*/ 367937 h 579405"/>
              <a:gd name="connsiteX0" fmla="*/ 457 w 3013004"/>
              <a:gd name="connsiteY0" fmla="*/ 367937 h 579405"/>
              <a:gd name="connsiteX1" fmla="*/ 2918 w 3013004"/>
              <a:gd name="connsiteY1" fmla="*/ 0 h 579405"/>
              <a:gd name="connsiteX2" fmla="*/ 326287 w 3013004"/>
              <a:gd name="connsiteY2" fmla="*/ 220262 h 579405"/>
              <a:gd name="connsiteX3" fmla="*/ 3013004 w 3013004"/>
              <a:gd name="connsiteY3" fmla="*/ 232064 h 579405"/>
              <a:gd name="connsiteX4" fmla="*/ 3006788 w 3013004"/>
              <a:gd name="connsiteY4" fmla="*/ 579405 h 579405"/>
              <a:gd name="connsiteX5" fmla="*/ 296979 w 3013004"/>
              <a:gd name="connsiteY5" fmla="*/ 574210 h 579405"/>
              <a:gd name="connsiteX6" fmla="*/ 457 w 3013004"/>
              <a:gd name="connsiteY6" fmla="*/ 367937 h 579405"/>
              <a:gd name="connsiteX0" fmla="*/ 457 w 3009638"/>
              <a:gd name="connsiteY0" fmla="*/ 367937 h 579405"/>
              <a:gd name="connsiteX1" fmla="*/ 2918 w 3009638"/>
              <a:gd name="connsiteY1" fmla="*/ 0 h 579405"/>
              <a:gd name="connsiteX2" fmla="*/ 326287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296979 w 3009638"/>
              <a:gd name="connsiteY5" fmla="*/ 574210 h 579405"/>
              <a:gd name="connsiteX6" fmla="*/ 457 w 3009638"/>
              <a:gd name="connsiteY6" fmla="*/ 367937 h 579405"/>
              <a:gd name="connsiteX0" fmla="*/ 457 w 3009638"/>
              <a:gd name="connsiteY0" fmla="*/ 367937 h 579405"/>
              <a:gd name="connsiteX1" fmla="*/ 2918 w 3009638"/>
              <a:gd name="connsiteY1" fmla="*/ 0 h 579405"/>
              <a:gd name="connsiteX2" fmla="*/ 329654 w 3009638"/>
              <a:gd name="connsiteY2" fmla="*/ 220262 h 579405"/>
              <a:gd name="connsiteX3" fmla="*/ 3009638 w 3009638"/>
              <a:gd name="connsiteY3" fmla="*/ 232064 h 579405"/>
              <a:gd name="connsiteX4" fmla="*/ 3006788 w 3009638"/>
              <a:gd name="connsiteY4" fmla="*/ 579405 h 579405"/>
              <a:gd name="connsiteX5" fmla="*/ 310444 w 3009638"/>
              <a:gd name="connsiteY5" fmla="*/ 574210 h 579405"/>
              <a:gd name="connsiteX6" fmla="*/ 457 w 3009638"/>
              <a:gd name="connsiteY6" fmla="*/ 367937 h 579405"/>
              <a:gd name="connsiteX0" fmla="*/ 457 w 3009638"/>
              <a:gd name="connsiteY0" fmla="*/ 367937 h 582506"/>
              <a:gd name="connsiteX1" fmla="*/ 2918 w 3009638"/>
              <a:gd name="connsiteY1" fmla="*/ 0 h 582506"/>
              <a:gd name="connsiteX2" fmla="*/ 329654 w 3009638"/>
              <a:gd name="connsiteY2" fmla="*/ 220262 h 582506"/>
              <a:gd name="connsiteX3" fmla="*/ 3009638 w 3009638"/>
              <a:gd name="connsiteY3" fmla="*/ 232064 h 582506"/>
              <a:gd name="connsiteX4" fmla="*/ 3006788 w 3009638"/>
              <a:gd name="connsiteY4" fmla="*/ 579405 h 582506"/>
              <a:gd name="connsiteX5" fmla="*/ 310444 w 3009638"/>
              <a:gd name="connsiteY5" fmla="*/ 582506 h 582506"/>
              <a:gd name="connsiteX6" fmla="*/ 457 w 3009638"/>
              <a:gd name="connsiteY6" fmla="*/ 367937 h 582506"/>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0444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29654 w 3009638"/>
              <a:gd name="connsiteY2" fmla="*/ 220262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79740"/>
              <a:gd name="connsiteX1" fmla="*/ 2918 w 3009638"/>
              <a:gd name="connsiteY1" fmla="*/ 0 h 579740"/>
              <a:gd name="connsiteX2" fmla="*/ 336387 w 3009638"/>
              <a:gd name="connsiteY2" fmla="*/ 223028 h 579740"/>
              <a:gd name="connsiteX3" fmla="*/ 3009638 w 3009638"/>
              <a:gd name="connsiteY3" fmla="*/ 232064 h 579740"/>
              <a:gd name="connsiteX4" fmla="*/ 3006788 w 3009638"/>
              <a:gd name="connsiteY4" fmla="*/ 579405 h 579740"/>
              <a:gd name="connsiteX5" fmla="*/ 313810 w 3009638"/>
              <a:gd name="connsiteY5" fmla="*/ 579740 h 579740"/>
              <a:gd name="connsiteX6" fmla="*/ 457 w 3009638"/>
              <a:gd name="connsiteY6" fmla="*/ 367937 h 579740"/>
              <a:gd name="connsiteX0" fmla="*/ 457 w 3009638"/>
              <a:gd name="connsiteY0" fmla="*/ 367937 h 589872"/>
              <a:gd name="connsiteX1" fmla="*/ 2918 w 3009638"/>
              <a:gd name="connsiteY1" fmla="*/ 0 h 589872"/>
              <a:gd name="connsiteX2" fmla="*/ 336387 w 3009638"/>
              <a:gd name="connsiteY2" fmla="*/ 223028 h 589872"/>
              <a:gd name="connsiteX3" fmla="*/ 3009638 w 3009638"/>
              <a:gd name="connsiteY3" fmla="*/ 232064 h 589872"/>
              <a:gd name="connsiteX4" fmla="*/ 2573608 w 3009638"/>
              <a:gd name="connsiteY4" fmla="*/ 589872 h 589872"/>
              <a:gd name="connsiteX5" fmla="*/ 313810 w 3009638"/>
              <a:gd name="connsiteY5" fmla="*/ 579740 h 589872"/>
              <a:gd name="connsiteX6" fmla="*/ 457 w 3009638"/>
              <a:gd name="connsiteY6" fmla="*/ 367937 h 589872"/>
              <a:gd name="connsiteX0" fmla="*/ 457 w 2589199"/>
              <a:gd name="connsiteY0" fmla="*/ 367937 h 589872"/>
              <a:gd name="connsiteX1" fmla="*/ 2918 w 2589199"/>
              <a:gd name="connsiteY1" fmla="*/ 0 h 589872"/>
              <a:gd name="connsiteX2" fmla="*/ 336387 w 2589199"/>
              <a:gd name="connsiteY2" fmla="*/ 223028 h 589872"/>
              <a:gd name="connsiteX3" fmla="*/ 2589199 w 2589199"/>
              <a:gd name="connsiteY3" fmla="*/ 232064 h 589872"/>
              <a:gd name="connsiteX4" fmla="*/ 2573608 w 2589199"/>
              <a:gd name="connsiteY4" fmla="*/ 589872 h 589872"/>
              <a:gd name="connsiteX5" fmla="*/ 313810 w 2589199"/>
              <a:gd name="connsiteY5" fmla="*/ 579740 h 589872"/>
              <a:gd name="connsiteX6" fmla="*/ 457 w 2589199"/>
              <a:gd name="connsiteY6" fmla="*/ 367937 h 589872"/>
              <a:gd name="connsiteX0" fmla="*/ 457 w 2598746"/>
              <a:gd name="connsiteY0" fmla="*/ 367937 h 589872"/>
              <a:gd name="connsiteX1" fmla="*/ 2918 w 2598746"/>
              <a:gd name="connsiteY1" fmla="*/ 0 h 589872"/>
              <a:gd name="connsiteX2" fmla="*/ 336387 w 2598746"/>
              <a:gd name="connsiteY2" fmla="*/ 223028 h 589872"/>
              <a:gd name="connsiteX3" fmla="*/ 2589199 w 2598746"/>
              <a:gd name="connsiteY3" fmla="*/ 232064 h 589872"/>
              <a:gd name="connsiteX4" fmla="*/ 2598746 w 2598746"/>
              <a:gd name="connsiteY4" fmla="*/ 589872 h 589872"/>
              <a:gd name="connsiteX5" fmla="*/ 313810 w 2598746"/>
              <a:gd name="connsiteY5" fmla="*/ 579740 h 589872"/>
              <a:gd name="connsiteX6" fmla="*/ 457 w 2598746"/>
              <a:gd name="connsiteY6" fmla="*/ 367937 h 589872"/>
              <a:gd name="connsiteX0" fmla="*/ 457 w 2591580"/>
              <a:gd name="connsiteY0" fmla="*/ 367937 h 593080"/>
              <a:gd name="connsiteX1" fmla="*/ 2918 w 2591580"/>
              <a:gd name="connsiteY1" fmla="*/ 0 h 593080"/>
              <a:gd name="connsiteX2" fmla="*/ 336387 w 2591580"/>
              <a:gd name="connsiteY2" fmla="*/ 223028 h 593080"/>
              <a:gd name="connsiteX3" fmla="*/ 258919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91580"/>
              <a:gd name="connsiteY0" fmla="*/ 367937 h 593080"/>
              <a:gd name="connsiteX1" fmla="*/ 2918 w 2591580"/>
              <a:gd name="connsiteY1" fmla="*/ 0 h 593080"/>
              <a:gd name="connsiteX2" fmla="*/ 336387 w 2591580"/>
              <a:gd name="connsiteY2" fmla="*/ 223028 h 593080"/>
              <a:gd name="connsiteX3" fmla="*/ 2586809 w 2591580"/>
              <a:gd name="connsiteY3" fmla="*/ 232064 h 593080"/>
              <a:gd name="connsiteX4" fmla="*/ 2591580 w 2591580"/>
              <a:gd name="connsiteY4" fmla="*/ 593080 h 593080"/>
              <a:gd name="connsiteX5" fmla="*/ 313810 w 2591580"/>
              <a:gd name="connsiteY5" fmla="*/ 579740 h 593080"/>
              <a:gd name="connsiteX6" fmla="*/ 457 w 2591580"/>
              <a:gd name="connsiteY6" fmla="*/ 367937 h 593080"/>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4 w 2586914"/>
              <a:gd name="connsiteY4" fmla="*/ 591476 h 591476"/>
              <a:gd name="connsiteX5" fmla="*/ 313810 w 2586914"/>
              <a:gd name="connsiteY5" fmla="*/ 579740 h 591476"/>
              <a:gd name="connsiteX6" fmla="*/ 457 w 2586914"/>
              <a:gd name="connsiteY6" fmla="*/ 367937 h 591476"/>
              <a:gd name="connsiteX0" fmla="*/ 457 w 2586914"/>
              <a:gd name="connsiteY0" fmla="*/ 367937 h 591476"/>
              <a:gd name="connsiteX1" fmla="*/ 2918 w 2586914"/>
              <a:gd name="connsiteY1" fmla="*/ 0 h 591476"/>
              <a:gd name="connsiteX2" fmla="*/ 336387 w 2586914"/>
              <a:gd name="connsiteY2" fmla="*/ 223028 h 591476"/>
              <a:gd name="connsiteX3" fmla="*/ 2586809 w 2586914"/>
              <a:gd name="connsiteY3" fmla="*/ 232064 h 591476"/>
              <a:gd name="connsiteX4" fmla="*/ 2584415 w 2586914"/>
              <a:gd name="connsiteY4" fmla="*/ 591476 h 591476"/>
              <a:gd name="connsiteX5" fmla="*/ 313810 w 2586914"/>
              <a:gd name="connsiteY5" fmla="*/ 579740 h 591476"/>
              <a:gd name="connsiteX6" fmla="*/ 457 w 2586914"/>
              <a:gd name="connsiteY6" fmla="*/ 367937 h 591476"/>
              <a:gd name="connsiteX0" fmla="*/ 457 w 2589192"/>
              <a:gd name="connsiteY0" fmla="*/ 367937 h 589872"/>
              <a:gd name="connsiteX1" fmla="*/ 2918 w 2589192"/>
              <a:gd name="connsiteY1" fmla="*/ 0 h 589872"/>
              <a:gd name="connsiteX2" fmla="*/ 336387 w 2589192"/>
              <a:gd name="connsiteY2" fmla="*/ 223028 h 589872"/>
              <a:gd name="connsiteX3" fmla="*/ 2586809 w 2589192"/>
              <a:gd name="connsiteY3" fmla="*/ 232064 h 589872"/>
              <a:gd name="connsiteX4" fmla="*/ 2589192 w 2589192"/>
              <a:gd name="connsiteY4" fmla="*/ 589872 h 589872"/>
              <a:gd name="connsiteX5" fmla="*/ 313810 w 2589192"/>
              <a:gd name="connsiteY5" fmla="*/ 579740 h 589872"/>
              <a:gd name="connsiteX6" fmla="*/ 457 w 2589192"/>
              <a:gd name="connsiteY6" fmla="*/ 367937 h 58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192" h="589872">
                <a:moveTo>
                  <a:pt x="457" y="367937"/>
                </a:moveTo>
                <a:cubicBezTo>
                  <a:pt x="-1803" y="199906"/>
                  <a:pt x="5178" y="168031"/>
                  <a:pt x="2918" y="0"/>
                </a:cubicBezTo>
                <a:lnTo>
                  <a:pt x="336387" y="223028"/>
                </a:lnTo>
                <a:lnTo>
                  <a:pt x="2586809" y="232064"/>
                </a:lnTo>
                <a:cubicBezTo>
                  <a:pt x="2587603" y="352403"/>
                  <a:pt x="2588398" y="469533"/>
                  <a:pt x="2589192" y="589872"/>
                </a:cubicBezTo>
                <a:lnTo>
                  <a:pt x="313810" y="579740"/>
                </a:lnTo>
                <a:lnTo>
                  <a:pt x="457" y="3679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7">
            <a:extLst>
              <a:ext uri="{FF2B5EF4-FFF2-40B4-BE49-F238E27FC236}">
                <a16:creationId xmlns:a16="http://schemas.microsoft.com/office/drawing/2014/main" id="{C4101E70-D351-40B4-A2D6-0DD6B91839A6}"/>
              </a:ext>
            </a:extLst>
          </p:cNvPr>
          <p:cNvSpPr>
            <a:spLocks noGrp="1"/>
          </p:cNvSpPr>
          <p:nvPr>
            <p:ph type="body" sz="quarter" idx="24" hasCustomPrompt="1"/>
          </p:nvPr>
        </p:nvSpPr>
        <p:spPr>
          <a:xfrm>
            <a:off x="275862" y="5041712"/>
            <a:ext cx="1642167" cy="350256"/>
          </a:xfrm>
          <a:prstGeom prst="rect">
            <a:avLst/>
          </a:prstGeom>
        </p:spPr>
        <p:txBody>
          <a:bodyPr/>
          <a:lstStyle>
            <a:lvl1pPr>
              <a:defRPr sz="1100" b="1">
                <a:solidFill>
                  <a:schemeClr val="bg1">
                    <a:alpha val="79000"/>
                  </a:schemeClr>
                </a:solidFill>
              </a:defRPr>
            </a:lvl1pPr>
            <a:lvl2pPr>
              <a:defRPr sz="1050">
                <a:solidFill>
                  <a:schemeClr val="bg1">
                    <a:alpha val="40000"/>
                  </a:schemeClr>
                </a:solidFill>
              </a:defRPr>
            </a:lvl2pPr>
            <a:lvl3pPr>
              <a:defRPr sz="1000">
                <a:solidFill>
                  <a:schemeClr val="bg1">
                    <a:alpha val="40000"/>
                  </a:schemeClr>
                </a:solidFill>
              </a:defRPr>
            </a:lvl3pPr>
            <a:lvl4pPr>
              <a:defRPr sz="900">
                <a:solidFill>
                  <a:schemeClr val="bg1">
                    <a:alpha val="40000"/>
                  </a:schemeClr>
                </a:solidFill>
              </a:defRPr>
            </a:lvl4pPr>
            <a:lvl5pPr>
              <a:defRPr sz="900">
                <a:solidFill>
                  <a:schemeClr val="bg1">
                    <a:alpha val="40000"/>
                  </a:schemeClr>
                </a:solidFill>
              </a:defRPr>
            </a:lvl5pPr>
          </a:lstStyle>
          <a:p>
            <a:pPr lvl="0"/>
            <a:r>
              <a:rPr lang="en-US"/>
              <a:t>Click to edit master text styles</a:t>
            </a:r>
          </a:p>
        </p:txBody>
      </p:sp>
      <p:pic>
        <p:nvPicPr>
          <p:cNvPr id="22" name="Picture 21">
            <a:extLst>
              <a:ext uri="{FF2B5EF4-FFF2-40B4-BE49-F238E27FC236}">
                <a16:creationId xmlns:a16="http://schemas.microsoft.com/office/drawing/2014/main" id="{823EDDE4-E252-404B-A7D0-20EC745606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4755" y="6266328"/>
            <a:ext cx="1098346" cy="461090"/>
          </a:xfrm>
          <a:prstGeom prst="rect">
            <a:avLst/>
          </a:prstGeom>
        </p:spPr>
      </p:pic>
      <p:sp>
        <p:nvSpPr>
          <p:cNvPr id="17" name="Text Placeholder 29">
            <a:extLst>
              <a:ext uri="{FF2B5EF4-FFF2-40B4-BE49-F238E27FC236}">
                <a16:creationId xmlns:a16="http://schemas.microsoft.com/office/drawing/2014/main" id="{33B46B43-032D-B54B-A978-857468597FF4}"/>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accent6">
                    <a:lumMod val="85000"/>
                    <a:lumOff val="15000"/>
                  </a:schemeClr>
                </a:solidFill>
              </a:defRPr>
            </a:lvl1pPr>
            <a:lvl2pPr marL="193655" indent="-192067" algn="l">
              <a:buClr>
                <a:schemeClr val="accent2"/>
              </a:buClr>
              <a:buFont typeface=".Lucida Grande UI Regular"/>
              <a:buChar char="►"/>
              <a:defRPr sz="2000">
                <a:solidFill>
                  <a:schemeClr val="accent6">
                    <a:lumMod val="85000"/>
                    <a:lumOff val="15000"/>
                  </a:schemeClr>
                </a:solidFill>
              </a:defRPr>
            </a:lvl2pPr>
            <a:lvl3pPr marL="457152" indent="-261910" algn="l">
              <a:buClr>
                <a:schemeClr val="accent2"/>
              </a:buClr>
              <a:buFont typeface="Arial" panose="020B0604020202020204" pitchFamily="34" charset="0"/>
              <a:buChar char="•"/>
              <a:defRPr sz="2000">
                <a:solidFill>
                  <a:schemeClr val="accent6">
                    <a:lumMod val="85000"/>
                    <a:lumOff val="15000"/>
                  </a:schemeClr>
                </a:solidFill>
              </a:defRPr>
            </a:lvl3pPr>
            <a:lvl4pPr marL="614298" indent="-155559" algn="l">
              <a:buClr>
                <a:schemeClr val="accent2"/>
              </a:buClr>
              <a:buFont typeface=".PingFang SC Regular"/>
              <a:buChar char="・"/>
              <a:defRPr sz="1600">
                <a:solidFill>
                  <a:schemeClr val="accent6">
                    <a:lumMod val="85000"/>
                    <a:lumOff val="15000"/>
                  </a:schemeClr>
                </a:solidFill>
              </a:defRPr>
            </a:lvl4pPr>
            <a:lvl5pPr algn="l">
              <a:buClr>
                <a:schemeClr val="accent2"/>
              </a:buClr>
              <a:defRPr sz="1600">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765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50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EC5093-76F8-49DE-8F33-6006C2E33452}"/>
              </a:ext>
            </a:extLst>
          </p:cNvPr>
          <p:cNvGraphicFramePr>
            <a:graphicFrameLocks noChangeAspect="1"/>
          </p:cNvGraphicFramePr>
          <p:nvPr userDrawn="1">
            <p:custDataLst>
              <p:tags r:id="rId2"/>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3077"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08EC5093-76F8-49DE-8F33-6006C2E33452}"/>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3A1F52B-61DC-4324-A077-C37EB74DAA7A}"/>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1" i="0" baseline="0">
              <a:solidFill>
                <a:schemeClr val="tx1"/>
              </a:solidFill>
              <a:latin typeface="Franklin Gothic Demi Cond" panose="020B0706030402020204" pitchFamily="34" charset="0"/>
              <a:ea typeface="+mj-ea"/>
              <a:cs typeface="+mj-cs"/>
              <a:sym typeface="Franklin Gothic Demi Cond" panose="020B0706030402020204" pitchFamily="34" charset="0"/>
            </a:endParaRPr>
          </a:p>
        </p:txBody>
      </p:sp>
      <p:sp>
        <p:nvSpPr>
          <p:cNvPr id="7" name="Title 1"/>
          <p:cNvSpPr>
            <a:spLocks noGrp="1"/>
          </p:cNvSpPr>
          <p:nvPr>
            <p:ph type="title" hasCustomPrompt="1"/>
          </p:nvPr>
        </p:nvSpPr>
        <p:spPr>
          <a:xfrm>
            <a:off x="1984074" y="2514600"/>
            <a:ext cx="5441740" cy="2006600"/>
          </a:xfrm>
          <a:prstGeom prst="rect">
            <a:avLst/>
          </a:prstGeom>
        </p:spPr>
        <p:txBody>
          <a:bodyPr lIns="0" tIns="0" rIns="0" bIns="0" anchor="ctr">
            <a:noAutofit/>
          </a:bodyPr>
          <a:lstStyle>
            <a:lvl1pPr algn="l">
              <a:defRPr sz="4400" b="1" i="0" cap="none">
                <a:solidFill>
                  <a:schemeClr val="tx1"/>
                </a:solidFill>
                <a:latin typeface="+mj-lt"/>
              </a:defRPr>
            </a:lvl1pPr>
          </a:lstStyle>
          <a:p>
            <a:r>
              <a:rPr lang="en-US"/>
              <a:t>CLICK TO EDIT MASTER TITLE STYLE</a:t>
            </a:r>
          </a:p>
        </p:txBody>
      </p:sp>
      <p:sp>
        <p:nvSpPr>
          <p:cNvPr id="8" name="Text Placeholder 2"/>
          <p:cNvSpPr>
            <a:spLocks noGrp="1"/>
          </p:cNvSpPr>
          <p:nvPr>
            <p:ph type="body" idx="1" hasCustomPrompt="1"/>
          </p:nvPr>
        </p:nvSpPr>
        <p:spPr>
          <a:xfrm>
            <a:off x="1984073" y="4546601"/>
            <a:ext cx="5441740" cy="292100"/>
          </a:xfrm>
          <a:prstGeom prst="rect">
            <a:avLst/>
          </a:prstGeom>
        </p:spPr>
        <p:txBody>
          <a:bodyPr lIns="0" tIns="0" rIns="0" bIns="0">
            <a:noAutofit/>
          </a:bodyPr>
          <a:lstStyle>
            <a:lvl1pPr marL="0" indent="0" algn="l">
              <a:buNone/>
              <a:defRPr sz="1800" b="1">
                <a:solidFill>
                  <a:schemeClr val="tx1"/>
                </a:solidFill>
              </a:defRPr>
            </a:lvl1pPr>
            <a:lvl2pPr marL="457198" indent="0">
              <a:buNone/>
              <a:defRPr sz="1800">
                <a:solidFill>
                  <a:schemeClr val="tx1">
                    <a:tint val="75000"/>
                  </a:schemeClr>
                </a:solidFill>
              </a:defRPr>
            </a:lvl2pPr>
            <a:lvl3pPr marL="914396" indent="0">
              <a:buNone/>
              <a:defRPr sz="1600">
                <a:solidFill>
                  <a:schemeClr val="tx1">
                    <a:tint val="75000"/>
                  </a:schemeClr>
                </a:solidFill>
              </a:defRPr>
            </a:lvl3pPr>
            <a:lvl4pPr marL="1371594" indent="0">
              <a:buNone/>
              <a:defRPr sz="1400">
                <a:solidFill>
                  <a:schemeClr val="tx1">
                    <a:tint val="75000"/>
                  </a:schemeClr>
                </a:solidFill>
              </a:defRPr>
            </a:lvl4pPr>
            <a:lvl5pPr marL="1828793" indent="0">
              <a:buNone/>
              <a:defRPr sz="1400">
                <a:solidFill>
                  <a:schemeClr val="tx1">
                    <a:tint val="75000"/>
                  </a:schemeClr>
                </a:solidFill>
              </a:defRPr>
            </a:lvl5pPr>
            <a:lvl6pPr marL="2285991" indent="0">
              <a:buNone/>
              <a:defRPr sz="1400">
                <a:solidFill>
                  <a:schemeClr val="tx1">
                    <a:tint val="75000"/>
                  </a:schemeClr>
                </a:solidFill>
              </a:defRPr>
            </a:lvl6pPr>
            <a:lvl7pPr marL="2743189" indent="0">
              <a:buNone/>
              <a:defRPr sz="1400">
                <a:solidFill>
                  <a:schemeClr val="tx1">
                    <a:tint val="75000"/>
                  </a:schemeClr>
                </a:solidFill>
              </a:defRPr>
            </a:lvl7pPr>
            <a:lvl8pPr marL="3200387" indent="0">
              <a:buNone/>
              <a:defRPr sz="1400">
                <a:solidFill>
                  <a:schemeClr val="tx1">
                    <a:tint val="75000"/>
                  </a:schemeClr>
                </a:solidFill>
              </a:defRPr>
            </a:lvl8pPr>
            <a:lvl9pPr marL="3657586" indent="0">
              <a:buNone/>
              <a:defRPr sz="1400">
                <a:solidFill>
                  <a:schemeClr val="tx1">
                    <a:tint val="75000"/>
                  </a:schemeClr>
                </a:solidFill>
              </a:defRPr>
            </a:lvl9pPr>
          </a:lstStyle>
          <a:p>
            <a:pPr lvl="0"/>
            <a:r>
              <a:rPr lang="en-US"/>
              <a:t>Click to edit Master text styles</a:t>
            </a:r>
          </a:p>
        </p:txBody>
      </p:sp>
      <p:sp>
        <p:nvSpPr>
          <p:cNvPr id="12" name="Right Triangle 11">
            <a:extLst>
              <a:ext uri="{FF2B5EF4-FFF2-40B4-BE49-F238E27FC236}">
                <a16:creationId xmlns:a16="http://schemas.microsoft.com/office/drawing/2014/main" id="{55EB5704-3C92-4CFB-9F02-9B3474CC089E}"/>
              </a:ext>
            </a:extLst>
          </p:cNvPr>
          <p:cNvSpPr/>
          <p:nvPr userDrawn="1"/>
        </p:nvSpPr>
        <p:spPr>
          <a:xfrm rot="13500000">
            <a:off x="-1265973" y="2256305"/>
            <a:ext cx="2531946" cy="2531984"/>
          </a:xfrm>
          <a:prstGeom prst="r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pic>
        <p:nvPicPr>
          <p:cNvPr id="13" name="Picture 12">
            <a:extLst>
              <a:ext uri="{FF2B5EF4-FFF2-40B4-BE49-F238E27FC236}">
                <a16:creationId xmlns:a16="http://schemas.microsoft.com/office/drawing/2014/main" id="{05065A28-90A9-C146-9E04-1106F8FAE2E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04755" y="6266328"/>
            <a:ext cx="1098346" cy="461090"/>
          </a:xfrm>
          <a:prstGeom prst="rect">
            <a:avLst/>
          </a:prstGeom>
        </p:spPr>
      </p:pic>
    </p:spTree>
    <p:extLst>
      <p:ext uri="{BB962C8B-B14F-4D97-AF65-F5344CB8AC3E}">
        <p14:creationId xmlns:p14="http://schemas.microsoft.com/office/powerpoint/2010/main" val="38267980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nding Slide">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410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1" y="1622"/>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54AC5AB-9D5A-4E12-952B-CAA102317B4D}"/>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65" b="0" i="0" baseline="0" err="1">
              <a:solidFill>
                <a:schemeClr val="tx1"/>
              </a:solidFill>
              <a:latin typeface="Franklin Gothic Demi Cond" panose="020B0706030402020204" pitchFamily="34" charset="0"/>
              <a:ea typeface="+mj-ea"/>
              <a:cs typeface="Calibri" panose="020F0502020204030204" pitchFamily="34" charset="0"/>
              <a:sym typeface="Franklin Gothic Demi Cond" panose="020B0706030402020204" pitchFamily="34" charset="0"/>
            </a:endParaRPr>
          </a:p>
        </p:txBody>
      </p:sp>
      <p:sp>
        <p:nvSpPr>
          <p:cNvPr id="5" name="doc id" hidden="1"/>
          <p:cNvSpPr txBox="1">
            <a:spLocks noChangeArrowheads="1"/>
          </p:cNvSpPr>
          <p:nvPr userDrawn="1"/>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32962" rtl="0" eaLnBrk="1" fontAlgn="base" latinLnBrk="0" hangingPunct="1">
              <a:lnSpc>
                <a:spcPct val="100000"/>
              </a:lnSpc>
              <a:spcBef>
                <a:spcPct val="0"/>
              </a:spcBef>
              <a:spcAft>
                <a:spcPct val="0"/>
              </a:spcAft>
              <a:buClrTx/>
              <a:buSzTx/>
              <a:buFontTx/>
              <a:buNone/>
              <a:tabLst/>
              <a:defRPr/>
            </a:pPr>
            <a:endParaRPr kumimoji="0" lang="en-US" sz="1089" b="0" i="0" u="none" strike="noStrike" kern="1200" cap="none" spc="0" normalizeH="0" baseline="0" noProof="0">
              <a:ln>
                <a:noFill/>
              </a:ln>
              <a:solidFill>
                <a:srgbClr val="FFFFFF"/>
              </a:solidFill>
              <a:effectLst/>
              <a:uLnTx/>
              <a:uFillTx/>
              <a:latin typeface="Arial"/>
              <a:ea typeface="+mn-ea"/>
              <a:cs typeface="+mn-cs"/>
            </a:endParaRPr>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428" b="0" i="0" u="none" strike="noStrike" kern="1200" cap="none" spc="0" normalizeH="0" baseline="0" noProof="0">
                <a:ln>
                  <a:noFill/>
                </a:ln>
                <a:solidFill>
                  <a:srgbClr val="FFFFFF"/>
                </a:solidFill>
                <a:effectLst/>
                <a:uLnTx/>
                <a:uFillTx/>
                <a:latin typeface="Arial"/>
                <a:ea typeface="+mn-ea"/>
                <a:cs typeface="+mn-cs"/>
              </a:rPr>
              <a:t>Document type | Date</a:t>
            </a:r>
          </a:p>
        </p:txBody>
      </p:sp>
      <p:sp>
        <p:nvSpPr>
          <p:cNvPr id="26" name="Disclaimer-English (United States)" hidden="1"/>
          <p:cNvSpPr>
            <a:spLocks noChangeArrowheads="1"/>
          </p:cNvSpPr>
          <p:nvPr userDrawn="1"/>
        </p:nvSpPr>
        <p:spPr bwMode="black">
          <a:xfrm>
            <a:off x="2837961" y="6381112"/>
            <a:ext cx="5224600" cy="3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marL="0" marR="0" lvl="0" indent="0" algn="l" defTabSz="1094990" rtl="0" eaLnBrk="0" fontAlgn="base" latinLnBrk="0" hangingPunct="0">
              <a:lnSpc>
                <a:spcPct val="100000"/>
              </a:lnSpc>
              <a:spcBef>
                <a:spcPct val="0"/>
              </a:spcBef>
              <a:spcAft>
                <a:spcPct val="0"/>
              </a:spcAft>
              <a:buClrTx/>
              <a:buSzTx/>
              <a:buFontTx/>
              <a:buNone/>
              <a:tabLst/>
              <a:defRPr/>
            </a:pPr>
            <a:r>
              <a:rPr kumimoji="0" lang="en-US" sz="816" b="0" i="0" u="none" strike="noStrike" kern="1200" cap="none" spc="0" normalizeH="0" baseline="0" noProof="0">
                <a:ln>
                  <a:noFill/>
                </a:ln>
                <a:solidFill>
                  <a:srgbClr val="FFFFFF"/>
                </a:solidFill>
                <a:effectLst/>
                <a:uLnTx/>
                <a:uFillTx/>
                <a:latin typeface="Arial"/>
                <a:ea typeface="+mn-ea"/>
                <a:cs typeface="+mn-cs"/>
              </a:rPr>
              <a:t>CONFIDENTIAL AND PROPRIETARY</a:t>
            </a:r>
          </a:p>
          <a:p>
            <a:pPr marL="0" marR="0" lvl="0" indent="0" algn="l" defTabSz="1094990" rtl="0" eaLnBrk="0" fontAlgn="base" latinLnBrk="0" hangingPunct="0">
              <a:lnSpc>
                <a:spcPct val="100000"/>
              </a:lnSpc>
              <a:spcBef>
                <a:spcPct val="0"/>
              </a:spcBef>
              <a:spcAft>
                <a:spcPct val="0"/>
              </a:spcAft>
              <a:buClrTx/>
              <a:buSzTx/>
              <a:buFontTx/>
              <a:buNone/>
              <a:tabLst/>
              <a:defRPr/>
            </a:pPr>
            <a:r>
              <a:rPr kumimoji="0" lang="en-US" sz="816" b="0" i="0" u="none" strike="noStrike" kern="1200" cap="none" spc="0" normalizeH="0" baseline="0" noProof="0">
                <a:ln>
                  <a:noFill/>
                </a:ln>
                <a:solidFill>
                  <a:srgbClr val="FFFFFF"/>
                </a:solidFill>
                <a:effectLst/>
                <a:uLnTx/>
                <a:uFillTx/>
                <a:latin typeface="Arial"/>
                <a:ea typeface="+mn-ea"/>
                <a:cs typeface="+mn-cs"/>
              </a:rPr>
              <a:t>Any use of this material without specific permission of McKinsey &amp; Company is strictly prohibited</a:t>
            </a:r>
          </a:p>
        </p:txBody>
      </p:sp>
      <p:sp>
        <p:nvSpPr>
          <p:cNvPr id="11" name="Title 10">
            <a:extLst>
              <a:ext uri="{FF2B5EF4-FFF2-40B4-BE49-F238E27FC236}">
                <a16:creationId xmlns:a16="http://schemas.microsoft.com/office/drawing/2014/main" id="{9D6C37E6-066A-43B8-BCBB-885C4C9BD9EC}"/>
              </a:ext>
            </a:extLst>
          </p:cNvPr>
          <p:cNvSpPr>
            <a:spLocks noGrp="1"/>
          </p:cNvSpPr>
          <p:nvPr>
            <p:ph type="title" hasCustomPrompt="1"/>
          </p:nvPr>
        </p:nvSpPr>
        <p:spPr>
          <a:xfrm>
            <a:off x="1394556" y="3013503"/>
            <a:ext cx="10098505" cy="830997"/>
          </a:xfrm>
          <a:prstGeom prst="rect">
            <a:avLst/>
          </a:prstGeom>
        </p:spPr>
        <p:txBody>
          <a:bodyPr wrap="square" anchor="ctr">
            <a:spAutoFit/>
          </a:bodyPr>
          <a:lstStyle>
            <a:lvl1pPr>
              <a:defRPr sz="4800" b="1">
                <a:solidFill>
                  <a:schemeClr val="bg1"/>
                </a:solidFill>
                <a:latin typeface="+mj-lt"/>
              </a:defRPr>
            </a:lvl1pPr>
          </a:lstStyle>
          <a:p>
            <a:r>
              <a:rPr lang="en-US"/>
              <a:t>CLICK TO EDIT MASTER TITLE STYLE</a:t>
            </a:r>
          </a:p>
        </p:txBody>
      </p:sp>
      <p:sp>
        <p:nvSpPr>
          <p:cNvPr id="15" name="Right Triangle 14">
            <a:extLst>
              <a:ext uri="{FF2B5EF4-FFF2-40B4-BE49-F238E27FC236}">
                <a16:creationId xmlns:a16="http://schemas.microsoft.com/office/drawing/2014/main" id="{3BA80537-E1FD-43A7-B1F7-B96B274FF2EA}"/>
              </a:ext>
            </a:extLst>
          </p:cNvPr>
          <p:cNvSpPr/>
          <p:nvPr userDrawn="1"/>
        </p:nvSpPr>
        <p:spPr>
          <a:xfrm rot="13500000">
            <a:off x="-865672" y="2563315"/>
            <a:ext cx="1731346" cy="1731371"/>
          </a:xfrm>
          <a:prstGeom prst="r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pic>
        <p:nvPicPr>
          <p:cNvPr id="4" name="Picture 3">
            <a:extLst>
              <a:ext uri="{FF2B5EF4-FFF2-40B4-BE49-F238E27FC236}">
                <a16:creationId xmlns:a16="http://schemas.microsoft.com/office/drawing/2014/main" id="{1E57166B-24F5-4204-9224-B066CC9B56B4}"/>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Tree>
    <p:extLst>
      <p:ext uri="{BB962C8B-B14F-4D97-AF65-F5344CB8AC3E}">
        <p14:creationId xmlns:p14="http://schemas.microsoft.com/office/powerpoint/2010/main" val="314937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anding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spid="_x0000_s5125"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1" y="1622"/>
                        <a:ext cx="2159" cy="161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54AC5AB-9D5A-4E12-952B-CAA102317B4D}"/>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65" b="0" i="0" baseline="0" err="1">
              <a:solidFill>
                <a:schemeClr val="tx1"/>
              </a:solidFill>
              <a:latin typeface="Franklin Gothic Demi Cond" panose="020B0706030402020204" pitchFamily="34" charset="0"/>
              <a:ea typeface="+mj-ea"/>
              <a:cs typeface="Calibri" panose="020F0502020204030204" pitchFamily="34" charset="0"/>
              <a:sym typeface="Franklin Gothic Demi Cond" panose="020B0706030402020204" pitchFamily="34" charset="0"/>
            </a:endParaRPr>
          </a:p>
        </p:txBody>
      </p:sp>
      <p:sp>
        <p:nvSpPr>
          <p:cNvPr id="5" name="doc id" hidden="1"/>
          <p:cNvSpPr txBox="1">
            <a:spLocks noChangeArrowheads="1"/>
          </p:cNvSpPr>
          <p:nvPr userDrawn="1"/>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32962" rtl="0" eaLnBrk="1" fontAlgn="base" latinLnBrk="0" hangingPunct="1">
              <a:lnSpc>
                <a:spcPct val="100000"/>
              </a:lnSpc>
              <a:spcBef>
                <a:spcPct val="0"/>
              </a:spcBef>
              <a:spcAft>
                <a:spcPct val="0"/>
              </a:spcAft>
              <a:buClrTx/>
              <a:buSzTx/>
              <a:buFontTx/>
              <a:buNone/>
              <a:tabLst/>
              <a:defRPr/>
            </a:pPr>
            <a:endParaRPr kumimoji="0" lang="en-US" sz="1089" b="0" i="0" u="none" strike="noStrike" kern="1200" cap="none" spc="0" normalizeH="0" baseline="0" noProof="0">
              <a:ln>
                <a:noFill/>
              </a:ln>
              <a:solidFill>
                <a:srgbClr val="FFFFFF"/>
              </a:solidFill>
              <a:effectLst/>
              <a:uLnTx/>
              <a:uFillTx/>
              <a:latin typeface="Arial"/>
              <a:ea typeface="+mn-ea"/>
              <a:cs typeface="+mn-cs"/>
            </a:endParaRPr>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1428" b="0" i="0" u="none" strike="noStrike" kern="1200" cap="none" spc="0" normalizeH="0" baseline="0" noProof="0">
                <a:ln>
                  <a:noFill/>
                </a:ln>
                <a:solidFill>
                  <a:srgbClr val="FFFFFF"/>
                </a:solidFill>
                <a:effectLst/>
                <a:uLnTx/>
                <a:uFillTx/>
                <a:latin typeface="Arial"/>
                <a:ea typeface="+mn-ea"/>
                <a:cs typeface="+mn-cs"/>
              </a:rPr>
              <a:t>Document type | Date</a:t>
            </a:r>
          </a:p>
        </p:txBody>
      </p:sp>
      <p:sp>
        <p:nvSpPr>
          <p:cNvPr id="26" name="Disclaimer-English (United States)" hidden="1"/>
          <p:cNvSpPr>
            <a:spLocks noChangeArrowheads="1"/>
          </p:cNvSpPr>
          <p:nvPr userDrawn="1"/>
        </p:nvSpPr>
        <p:spPr bwMode="black">
          <a:xfrm>
            <a:off x="2837961" y="6381112"/>
            <a:ext cx="5224600" cy="3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marL="0" marR="0" lvl="0" indent="0" algn="l" defTabSz="1094990" rtl="0" eaLnBrk="0" fontAlgn="base" latinLnBrk="0" hangingPunct="0">
              <a:lnSpc>
                <a:spcPct val="100000"/>
              </a:lnSpc>
              <a:spcBef>
                <a:spcPct val="0"/>
              </a:spcBef>
              <a:spcAft>
                <a:spcPct val="0"/>
              </a:spcAft>
              <a:buClrTx/>
              <a:buSzTx/>
              <a:buFontTx/>
              <a:buNone/>
              <a:tabLst/>
              <a:defRPr/>
            </a:pPr>
            <a:r>
              <a:rPr kumimoji="0" lang="en-US" sz="816" b="0" i="0" u="none" strike="noStrike" kern="1200" cap="none" spc="0" normalizeH="0" baseline="0" noProof="0">
                <a:ln>
                  <a:noFill/>
                </a:ln>
                <a:solidFill>
                  <a:srgbClr val="FFFFFF"/>
                </a:solidFill>
                <a:effectLst/>
                <a:uLnTx/>
                <a:uFillTx/>
                <a:latin typeface="Arial"/>
                <a:ea typeface="+mn-ea"/>
                <a:cs typeface="+mn-cs"/>
              </a:rPr>
              <a:t>CONFIDENTIAL AND PROPRIETARY</a:t>
            </a:r>
          </a:p>
          <a:p>
            <a:pPr marL="0" marR="0" lvl="0" indent="0" algn="l" defTabSz="1094990" rtl="0" eaLnBrk="0" fontAlgn="base" latinLnBrk="0" hangingPunct="0">
              <a:lnSpc>
                <a:spcPct val="100000"/>
              </a:lnSpc>
              <a:spcBef>
                <a:spcPct val="0"/>
              </a:spcBef>
              <a:spcAft>
                <a:spcPct val="0"/>
              </a:spcAft>
              <a:buClrTx/>
              <a:buSzTx/>
              <a:buFontTx/>
              <a:buNone/>
              <a:tabLst/>
              <a:defRPr/>
            </a:pPr>
            <a:r>
              <a:rPr kumimoji="0" lang="en-US" sz="816" b="0" i="0" u="none" strike="noStrike" kern="1200" cap="none" spc="0" normalizeH="0" baseline="0" noProof="0">
                <a:ln>
                  <a:noFill/>
                </a:ln>
                <a:solidFill>
                  <a:srgbClr val="FFFFFF"/>
                </a:solidFill>
                <a:effectLst/>
                <a:uLnTx/>
                <a:uFillTx/>
                <a:latin typeface="Arial"/>
                <a:ea typeface="+mn-ea"/>
                <a:cs typeface="+mn-cs"/>
              </a:rPr>
              <a:t>Any use of this material without specific permission of McKinsey &amp; Company is strictly prohibited</a:t>
            </a:r>
          </a:p>
        </p:txBody>
      </p:sp>
      <p:sp>
        <p:nvSpPr>
          <p:cNvPr id="11" name="Title 10">
            <a:extLst>
              <a:ext uri="{FF2B5EF4-FFF2-40B4-BE49-F238E27FC236}">
                <a16:creationId xmlns:a16="http://schemas.microsoft.com/office/drawing/2014/main" id="{9D6C37E6-066A-43B8-BCBB-885C4C9BD9EC}"/>
              </a:ext>
            </a:extLst>
          </p:cNvPr>
          <p:cNvSpPr>
            <a:spLocks noGrp="1"/>
          </p:cNvSpPr>
          <p:nvPr>
            <p:ph type="title" hasCustomPrompt="1"/>
          </p:nvPr>
        </p:nvSpPr>
        <p:spPr>
          <a:xfrm>
            <a:off x="1394556" y="3059669"/>
            <a:ext cx="9519287" cy="738664"/>
          </a:xfrm>
          <a:prstGeom prst="rect">
            <a:avLst/>
          </a:prstGeom>
        </p:spPr>
        <p:txBody>
          <a:bodyPr wrap="square" anchor="ctr">
            <a:spAutoFit/>
          </a:bodyPr>
          <a:lstStyle>
            <a:lvl1pPr>
              <a:defRPr sz="4800" b="1">
                <a:solidFill>
                  <a:schemeClr val="tx1"/>
                </a:solidFill>
                <a:latin typeface="+mn-lt"/>
              </a:defRPr>
            </a:lvl1pPr>
          </a:lstStyle>
          <a:p>
            <a:r>
              <a:rPr lang="en-US"/>
              <a:t>CLICK TO EDIT MASTER TITLE STYLE</a:t>
            </a:r>
          </a:p>
        </p:txBody>
      </p:sp>
      <p:sp>
        <p:nvSpPr>
          <p:cNvPr id="15" name="Right Triangle 14">
            <a:extLst>
              <a:ext uri="{FF2B5EF4-FFF2-40B4-BE49-F238E27FC236}">
                <a16:creationId xmlns:a16="http://schemas.microsoft.com/office/drawing/2014/main" id="{3BA80537-E1FD-43A7-B1F7-B96B274FF2EA}"/>
              </a:ext>
            </a:extLst>
          </p:cNvPr>
          <p:cNvSpPr/>
          <p:nvPr userDrawn="1"/>
        </p:nvSpPr>
        <p:spPr>
          <a:xfrm rot="13500000">
            <a:off x="-865672" y="2563315"/>
            <a:ext cx="1731346" cy="1731371"/>
          </a:xfrm>
          <a:prstGeom prst="r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pic>
        <p:nvPicPr>
          <p:cNvPr id="4" name="Picture 3">
            <a:extLst>
              <a:ext uri="{FF2B5EF4-FFF2-40B4-BE49-F238E27FC236}">
                <a16:creationId xmlns:a16="http://schemas.microsoft.com/office/drawing/2014/main" id="{1E57166B-24F5-4204-9224-B066CC9B56B4}"/>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10913844" y="6310038"/>
            <a:ext cx="1010736" cy="338371"/>
          </a:xfrm>
          <a:prstGeom prst="rect">
            <a:avLst/>
          </a:prstGeom>
        </p:spPr>
      </p:pic>
      <p:pic>
        <p:nvPicPr>
          <p:cNvPr id="12" name="Picture 11">
            <a:extLst>
              <a:ext uri="{FF2B5EF4-FFF2-40B4-BE49-F238E27FC236}">
                <a16:creationId xmlns:a16="http://schemas.microsoft.com/office/drawing/2014/main" id="{9F9D4B74-8915-D746-84F7-3711388416C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04755" y="6266328"/>
            <a:ext cx="1098346" cy="461090"/>
          </a:xfrm>
          <a:prstGeom prst="rect">
            <a:avLst/>
          </a:prstGeom>
        </p:spPr>
      </p:pic>
    </p:spTree>
    <p:extLst>
      <p:ext uri="{BB962C8B-B14F-4D97-AF65-F5344CB8AC3E}">
        <p14:creationId xmlns:p14="http://schemas.microsoft.com/office/powerpoint/2010/main" val="88495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64163" y="810751"/>
            <a:ext cx="11365688" cy="680198"/>
          </a:xfrm>
          <a:prstGeom prst="rect">
            <a:avLst/>
          </a:prstGeom>
        </p:spPr>
        <p:txBody>
          <a:bodyPr vert="horz" lIns="91440" tIns="45720" rIns="91440" bIns="45720" rtlCol="0" anchor="ctr">
            <a:noAutofit/>
          </a:bodyPr>
          <a:lstStyle>
            <a:lvl1pPr>
              <a:defRPr lang="en-US" sz="4000" b="1">
                <a:solidFill>
                  <a:schemeClr val="tx1"/>
                </a:solidFill>
                <a:latin typeface="+mn-lt"/>
              </a:defRPr>
            </a:lvl1pPr>
          </a:lstStyle>
          <a:p>
            <a:pPr marL="0" lvl="0"/>
            <a:r>
              <a:rPr lang="en-US"/>
              <a:t>Click to edit Master title style</a:t>
            </a:r>
          </a:p>
        </p:txBody>
      </p:sp>
      <p:sp>
        <p:nvSpPr>
          <p:cNvPr id="4" name="Triangle 3">
            <a:extLst>
              <a:ext uri="{FF2B5EF4-FFF2-40B4-BE49-F238E27FC236}">
                <a16:creationId xmlns:a16="http://schemas.microsoft.com/office/drawing/2014/main" id="{F5E6F0E6-329E-504D-BE1D-490C7D9DDDA9}"/>
              </a:ext>
            </a:extLst>
          </p:cNvPr>
          <p:cNvSpPr/>
          <p:nvPr userDrawn="1"/>
        </p:nvSpPr>
        <p:spPr>
          <a:xfrm rot="5400000">
            <a:off x="7732466" y="-3180345"/>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3">
            <a:extLst>
              <a:ext uri="{FF2B5EF4-FFF2-40B4-BE49-F238E27FC236}">
                <a16:creationId xmlns:a16="http://schemas.microsoft.com/office/drawing/2014/main" id="{1DBB3EA4-6323-2C48-983C-11D4FA942BC5}"/>
              </a:ext>
            </a:extLst>
          </p:cNvPr>
          <p:cNvSpPr/>
          <p:nvPr userDrawn="1"/>
        </p:nvSpPr>
        <p:spPr>
          <a:xfrm rot="16200000">
            <a:off x="3140589" y="2398468"/>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D3F951-DDD1-3646-B8B1-1F7ADFAF7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4755" y="6266328"/>
            <a:ext cx="1098346" cy="461090"/>
          </a:xfrm>
          <a:prstGeom prst="rect">
            <a:avLst/>
          </a:prstGeom>
        </p:spPr>
      </p:pic>
      <p:sp>
        <p:nvSpPr>
          <p:cNvPr id="7" name="Text Placeholder 29">
            <a:extLst>
              <a:ext uri="{FF2B5EF4-FFF2-40B4-BE49-F238E27FC236}">
                <a16:creationId xmlns:a16="http://schemas.microsoft.com/office/drawing/2014/main" id="{51CB258D-E52B-0641-BB93-DE3C11B272B5}"/>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accent6">
                    <a:lumMod val="85000"/>
                    <a:lumOff val="15000"/>
                  </a:schemeClr>
                </a:solidFill>
              </a:defRPr>
            </a:lvl1pPr>
            <a:lvl2pPr marL="193655" indent="-192067" algn="l">
              <a:buClr>
                <a:schemeClr val="accent2"/>
              </a:buClr>
              <a:buFont typeface=".Lucida Grande UI Regular"/>
              <a:buChar char="►"/>
              <a:defRPr sz="2000">
                <a:solidFill>
                  <a:schemeClr val="accent6">
                    <a:lumMod val="85000"/>
                    <a:lumOff val="15000"/>
                  </a:schemeClr>
                </a:solidFill>
              </a:defRPr>
            </a:lvl2pPr>
            <a:lvl3pPr marL="457152" indent="-261910" algn="l">
              <a:buClr>
                <a:schemeClr val="accent2"/>
              </a:buClr>
              <a:buFont typeface="Arial" panose="020B0604020202020204" pitchFamily="34" charset="0"/>
              <a:buChar char="•"/>
              <a:defRPr sz="2000">
                <a:solidFill>
                  <a:schemeClr val="accent6">
                    <a:lumMod val="85000"/>
                    <a:lumOff val="15000"/>
                  </a:schemeClr>
                </a:solidFill>
              </a:defRPr>
            </a:lvl3pPr>
            <a:lvl4pPr marL="614298" indent="-155559" algn="l">
              <a:buClr>
                <a:schemeClr val="accent2"/>
              </a:buClr>
              <a:buFont typeface=".PingFang SC Regular"/>
              <a:buChar char="・"/>
              <a:defRPr sz="1600">
                <a:solidFill>
                  <a:schemeClr val="accent6">
                    <a:lumMod val="85000"/>
                    <a:lumOff val="15000"/>
                  </a:schemeClr>
                </a:solidFill>
              </a:defRPr>
            </a:lvl4pPr>
            <a:lvl5pPr algn="l">
              <a:buClr>
                <a:schemeClr val="accent2"/>
              </a:buClr>
              <a:defRPr sz="1600">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14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64163" y="810751"/>
            <a:ext cx="11039258" cy="680198"/>
          </a:xfrm>
          <a:prstGeom prst="rect">
            <a:avLst/>
          </a:prstGeom>
        </p:spPr>
        <p:txBody>
          <a:bodyPr vert="horz" lIns="91440" tIns="45720" rIns="91440" bIns="45720" rtlCol="0" anchor="ctr">
            <a:noAutofit/>
          </a:bodyPr>
          <a:lstStyle>
            <a:lvl1pPr>
              <a:defRPr lang="en-US" sz="4000" b="1">
                <a:solidFill>
                  <a:schemeClr val="tx1"/>
                </a:solidFill>
                <a:latin typeface="+mn-lt"/>
              </a:defRPr>
            </a:lvl1pPr>
          </a:lstStyle>
          <a:p>
            <a:pPr marL="0" lvl="0"/>
            <a:r>
              <a:rPr lang="en-US"/>
              <a:t>Click to edit Master title style</a:t>
            </a:r>
          </a:p>
        </p:txBody>
      </p:sp>
      <p:sp>
        <p:nvSpPr>
          <p:cNvPr id="4" name="Triangle 3">
            <a:extLst>
              <a:ext uri="{FF2B5EF4-FFF2-40B4-BE49-F238E27FC236}">
                <a16:creationId xmlns:a16="http://schemas.microsoft.com/office/drawing/2014/main" id="{F5E6F0E6-329E-504D-BE1D-490C7D9DDDA9}"/>
              </a:ext>
            </a:extLst>
          </p:cNvPr>
          <p:cNvSpPr/>
          <p:nvPr userDrawn="1"/>
        </p:nvSpPr>
        <p:spPr>
          <a:xfrm rot="5400000">
            <a:off x="7732466" y="-3180345"/>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4859B0-2726-A045-A762-E164DDA1D9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4755" y="6266328"/>
            <a:ext cx="1098346" cy="461090"/>
          </a:xfrm>
          <a:prstGeom prst="rect">
            <a:avLst/>
          </a:prstGeom>
        </p:spPr>
      </p:pic>
      <p:sp>
        <p:nvSpPr>
          <p:cNvPr id="6" name="Text Placeholder 29">
            <a:extLst>
              <a:ext uri="{FF2B5EF4-FFF2-40B4-BE49-F238E27FC236}">
                <a16:creationId xmlns:a16="http://schemas.microsoft.com/office/drawing/2014/main" id="{443048C2-68E7-5643-B55B-3F47D9F553E6}"/>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accent6">
                    <a:lumMod val="85000"/>
                    <a:lumOff val="15000"/>
                  </a:schemeClr>
                </a:solidFill>
              </a:defRPr>
            </a:lvl1pPr>
            <a:lvl2pPr marL="193655" indent="-192067" algn="l">
              <a:buClr>
                <a:schemeClr val="accent2"/>
              </a:buClr>
              <a:buFont typeface=".Lucida Grande UI Regular"/>
              <a:buChar char="►"/>
              <a:defRPr sz="2000">
                <a:solidFill>
                  <a:schemeClr val="accent6">
                    <a:lumMod val="85000"/>
                    <a:lumOff val="15000"/>
                  </a:schemeClr>
                </a:solidFill>
              </a:defRPr>
            </a:lvl2pPr>
            <a:lvl3pPr marL="457152" indent="-261910" algn="l">
              <a:buClr>
                <a:schemeClr val="accent2"/>
              </a:buClr>
              <a:buFont typeface="Arial" panose="020B0604020202020204" pitchFamily="34" charset="0"/>
              <a:buChar char="•"/>
              <a:defRPr sz="2000">
                <a:solidFill>
                  <a:schemeClr val="accent6">
                    <a:lumMod val="85000"/>
                    <a:lumOff val="15000"/>
                  </a:schemeClr>
                </a:solidFill>
              </a:defRPr>
            </a:lvl3pPr>
            <a:lvl4pPr marL="614298" indent="-155559" algn="l">
              <a:buClr>
                <a:schemeClr val="accent2"/>
              </a:buClr>
              <a:buFont typeface=".PingFang SC Regular"/>
              <a:buChar char="・"/>
              <a:defRPr sz="1600">
                <a:solidFill>
                  <a:schemeClr val="accent6">
                    <a:lumMod val="85000"/>
                    <a:lumOff val="15000"/>
                  </a:schemeClr>
                </a:solidFill>
              </a:defRPr>
            </a:lvl4pPr>
            <a:lvl5pPr algn="l">
              <a:buClr>
                <a:schemeClr val="accent2"/>
              </a:buClr>
              <a:defRPr sz="1600">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19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2" name="Title 29">
            <a:extLst>
              <a:ext uri="{FF2B5EF4-FFF2-40B4-BE49-F238E27FC236}">
                <a16:creationId xmlns:a16="http://schemas.microsoft.com/office/drawing/2014/main" id="{FFD095AB-E691-40C1-B921-3ADDD0516CF4}"/>
              </a:ext>
            </a:extLst>
          </p:cNvPr>
          <p:cNvSpPr>
            <a:spLocks noGrp="1"/>
          </p:cNvSpPr>
          <p:nvPr>
            <p:ph type="title"/>
          </p:nvPr>
        </p:nvSpPr>
        <p:spPr>
          <a:xfrm>
            <a:off x="564163" y="810751"/>
            <a:ext cx="11039258" cy="680198"/>
          </a:xfrm>
          <a:prstGeom prst="rect">
            <a:avLst/>
          </a:prstGeom>
        </p:spPr>
        <p:txBody>
          <a:bodyPr vert="horz" lIns="91440" tIns="45720" rIns="91440" bIns="45720" rtlCol="0" anchor="ctr">
            <a:noAutofit/>
          </a:bodyPr>
          <a:lstStyle>
            <a:lvl1pPr>
              <a:defRPr lang="en-US" sz="4000" b="1">
                <a:solidFill>
                  <a:schemeClr val="tx1"/>
                </a:solidFill>
                <a:latin typeface="+mn-lt"/>
              </a:defRPr>
            </a:lvl1pPr>
          </a:lstStyle>
          <a:p>
            <a:pPr marL="0" lvl="0"/>
            <a:r>
              <a:rPr lang="en-US"/>
              <a:t>Click to edit Master title style</a:t>
            </a:r>
          </a:p>
        </p:txBody>
      </p:sp>
      <p:pic>
        <p:nvPicPr>
          <p:cNvPr id="5" name="Picture 4">
            <a:extLst>
              <a:ext uri="{FF2B5EF4-FFF2-40B4-BE49-F238E27FC236}">
                <a16:creationId xmlns:a16="http://schemas.microsoft.com/office/drawing/2014/main" id="{FB4859B0-2726-A045-A762-E164DDA1D9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4755" y="6266328"/>
            <a:ext cx="1098346" cy="461090"/>
          </a:xfrm>
          <a:prstGeom prst="rect">
            <a:avLst/>
          </a:prstGeom>
        </p:spPr>
      </p:pic>
      <p:sp>
        <p:nvSpPr>
          <p:cNvPr id="7" name="Text Placeholder 29">
            <a:extLst>
              <a:ext uri="{FF2B5EF4-FFF2-40B4-BE49-F238E27FC236}">
                <a16:creationId xmlns:a16="http://schemas.microsoft.com/office/drawing/2014/main" id="{0D48B0F2-0163-8241-930B-0BDBDEB6E727}"/>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accent6">
                    <a:lumMod val="85000"/>
                    <a:lumOff val="15000"/>
                  </a:schemeClr>
                </a:solidFill>
              </a:defRPr>
            </a:lvl1pPr>
            <a:lvl2pPr marL="193655" indent="-192067" algn="l">
              <a:buClr>
                <a:schemeClr val="accent2"/>
              </a:buClr>
              <a:buFont typeface=".Lucida Grande UI Regular"/>
              <a:buChar char="►"/>
              <a:defRPr sz="2000">
                <a:solidFill>
                  <a:schemeClr val="accent6">
                    <a:lumMod val="85000"/>
                    <a:lumOff val="15000"/>
                  </a:schemeClr>
                </a:solidFill>
              </a:defRPr>
            </a:lvl2pPr>
            <a:lvl3pPr marL="457152" indent="-261910" algn="l">
              <a:buClr>
                <a:schemeClr val="accent2"/>
              </a:buClr>
              <a:buFont typeface="Arial" panose="020B0604020202020204" pitchFamily="34" charset="0"/>
              <a:buChar char="•"/>
              <a:defRPr sz="2000">
                <a:solidFill>
                  <a:schemeClr val="accent6">
                    <a:lumMod val="85000"/>
                    <a:lumOff val="15000"/>
                  </a:schemeClr>
                </a:solidFill>
              </a:defRPr>
            </a:lvl3pPr>
            <a:lvl4pPr marL="614298" indent="-155559" algn="l">
              <a:buClr>
                <a:schemeClr val="accent2"/>
              </a:buClr>
              <a:buFont typeface=".PingFang SC Regular"/>
              <a:buChar char="・"/>
              <a:defRPr sz="1600">
                <a:solidFill>
                  <a:schemeClr val="accent6">
                    <a:lumMod val="85000"/>
                    <a:lumOff val="15000"/>
                  </a:schemeClr>
                </a:solidFill>
              </a:defRPr>
            </a:lvl4pPr>
            <a:lvl5pPr algn="l">
              <a:buClr>
                <a:schemeClr val="accent2"/>
              </a:buClr>
              <a:defRPr sz="1600">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95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bg1"/>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8" name="Text Placeholder 29">
            <a:extLst>
              <a:ext uri="{FF2B5EF4-FFF2-40B4-BE49-F238E27FC236}">
                <a16:creationId xmlns:a16="http://schemas.microsoft.com/office/drawing/2014/main" id="{87019CC6-69C7-1646-AE49-8A896D114C6D}"/>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69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B2B9E8-F693-456A-8F35-3BBDF9DE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1EC-B4C4-4791-9D2B-93E01F3004BD}"/>
              </a:ext>
            </a:extLst>
          </p:cNvPr>
          <p:cNvSpPr>
            <a:spLocks noGrp="1"/>
          </p:cNvSpPr>
          <p:nvPr>
            <p:ph type="sldNum" sz="quarter" idx="12"/>
          </p:nvPr>
        </p:nvSpPr>
        <p:spPr/>
        <p:txBody>
          <a:bodyPr/>
          <a:lstStyle/>
          <a:p>
            <a:fld id="{6358EE78-369A-4A83-91BE-CE1CDBA0BAF0}" type="slidenum">
              <a:rPr lang="en-US" smtClean="0"/>
              <a:t>‹#›</a:t>
            </a:fld>
            <a:endParaRPr lang="en-US"/>
          </a:p>
        </p:txBody>
      </p:sp>
      <p:sp>
        <p:nvSpPr>
          <p:cNvPr id="7" name="Title 29">
            <a:extLst>
              <a:ext uri="{FF2B5EF4-FFF2-40B4-BE49-F238E27FC236}">
                <a16:creationId xmlns:a16="http://schemas.microsoft.com/office/drawing/2014/main" id="{AB3C08E7-A51F-5048-BE14-3699F84B6DA5}"/>
              </a:ext>
            </a:extLst>
          </p:cNvPr>
          <p:cNvSpPr>
            <a:spLocks noGrp="1"/>
          </p:cNvSpPr>
          <p:nvPr>
            <p:ph type="title"/>
          </p:nvPr>
        </p:nvSpPr>
        <p:spPr>
          <a:xfrm>
            <a:off x="564163" y="810751"/>
            <a:ext cx="10944664" cy="623911"/>
          </a:xfrm>
          <a:prstGeom prst="rect">
            <a:avLst/>
          </a:prstGeom>
        </p:spPr>
        <p:txBody>
          <a:bodyPr vert="horz" lIns="91440" tIns="45720" rIns="91440" bIns="45720" rtlCol="0" anchor="ctr">
            <a:noAutofit/>
          </a:bodyPr>
          <a:lstStyle>
            <a:lvl1pPr>
              <a:defRPr lang="en-US" sz="4000" b="1">
                <a:solidFill>
                  <a:schemeClr val="bg1"/>
                </a:solidFill>
                <a:latin typeface="+mn-lt"/>
              </a:defRPr>
            </a:lvl1pPr>
          </a:lstStyle>
          <a:p>
            <a:pPr marL="0" lvl="0"/>
            <a:r>
              <a:rPr lang="en-US"/>
              <a:t>Click to edit Master title style</a:t>
            </a:r>
          </a:p>
        </p:txBody>
      </p:sp>
      <p:pic>
        <p:nvPicPr>
          <p:cNvPr id="11" name="Picture 10">
            <a:extLst>
              <a:ext uri="{FF2B5EF4-FFF2-40B4-BE49-F238E27FC236}">
                <a16:creationId xmlns:a16="http://schemas.microsoft.com/office/drawing/2014/main" id="{9993FF2B-B996-6846-A499-68923F7338C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783278" y="6266328"/>
            <a:ext cx="1141301" cy="382081"/>
          </a:xfrm>
          <a:prstGeom prst="rect">
            <a:avLst/>
          </a:prstGeom>
        </p:spPr>
      </p:pic>
      <p:sp>
        <p:nvSpPr>
          <p:cNvPr id="12" name="Triangle 3">
            <a:extLst>
              <a:ext uri="{FF2B5EF4-FFF2-40B4-BE49-F238E27FC236}">
                <a16:creationId xmlns:a16="http://schemas.microsoft.com/office/drawing/2014/main" id="{2F7AC736-E3BE-1843-A8F2-D79ADBDF0326}"/>
              </a:ext>
            </a:extLst>
          </p:cNvPr>
          <p:cNvSpPr/>
          <p:nvPr userDrawn="1"/>
        </p:nvSpPr>
        <p:spPr>
          <a:xfrm rot="5400000">
            <a:off x="7732466" y="-3180345"/>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3">
            <a:extLst>
              <a:ext uri="{FF2B5EF4-FFF2-40B4-BE49-F238E27FC236}">
                <a16:creationId xmlns:a16="http://schemas.microsoft.com/office/drawing/2014/main" id="{D216B81C-2024-3644-A517-25F8B493575A}"/>
              </a:ext>
            </a:extLst>
          </p:cNvPr>
          <p:cNvSpPr/>
          <p:nvPr userDrawn="1"/>
        </p:nvSpPr>
        <p:spPr>
          <a:xfrm rot="16200000">
            <a:off x="3140589" y="2398468"/>
            <a:ext cx="1318943" cy="7639877"/>
          </a:xfrm>
          <a:custGeom>
            <a:avLst/>
            <a:gdLst>
              <a:gd name="connsiteX0" fmla="*/ 0 w 7274560"/>
              <a:gd name="connsiteY0" fmla="*/ 3799840 h 3799840"/>
              <a:gd name="connsiteX1" fmla="*/ 3637280 w 7274560"/>
              <a:gd name="connsiteY1" fmla="*/ 0 h 3799840"/>
              <a:gd name="connsiteX2" fmla="*/ 7274560 w 7274560"/>
              <a:gd name="connsiteY2" fmla="*/ 3799840 h 3799840"/>
              <a:gd name="connsiteX3" fmla="*/ 0 w 7274560"/>
              <a:gd name="connsiteY3" fmla="*/ 3799840 h 3799840"/>
              <a:gd name="connsiteX0" fmla="*/ 0 w 11643360"/>
              <a:gd name="connsiteY0" fmla="*/ 4734560 h 4734560"/>
              <a:gd name="connsiteX1" fmla="*/ 11643360 w 11643360"/>
              <a:gd name="connsiteY1" fmla="*/ 0 h 4734560"/>
              <a:gd name="connsiteX2" fmla="*/ 7274560 w 11643360"/>
              <a:gd name="connsiteY2" fmla="*/ 4734560 h 4734560"/>
              <a:gd name="connsiteX3" fmla="*/ 0 w 11643360"/>
              <a:gd name="connsiteY3" fmla="*/ 4734560 h 4734560"/>
              <a:gd name="connsiteX0" fmla="*/ 0 w 11643360"/>
              <a:gd name="connsiteY0" fmla="*/ 4734560 h 4876800"/>
              <a:gd name="connsiteX1" fmla="*/ 11643360 w 11643360"/>
              <a:gd name="connsiteY1" fmla="*/ 0 h 4876800"/>
              <a:gd name="connsiteX2" fmla="*/ 8646160 w 11643360"/>
              <a:gd name="connsiteY2" fmla="*/ 4876800 h 4876800"/>
              <a:gd name="connsiteX3" fmla="*/ 0 w 11643360"/>
              <a:gd name="connsiteY3" fmla="*/ 4734560 h 4876800"/>
              <a:gd name="connsiteX0" fmla="*/ 0 w 2997200"/>
              <a:gd name="connsiteY0" fmla="*/ 0 h 4876800"/>
              <a:gd name="connsiteX1" fmla="*/ 2997200 w 2997200"/>
              <a:gd name="connsiteY1" fmla="*/ 0 h 4876800"/>
              <a:gd name="connsiteX2" fmla="*/ 0 w 2997200"/>
              <a:gd name="connsiteY2" fmla="*/ 4876800 h 4876800"/>
              <a:gd name="connsiteX3" fmla="*/ 0 w 2997200"/>
              <a:gd name="connsiteY3" fmla="*/ 0 h 4876800"/>
            </a:gdLst>
            <a:ahLst/>
            <a:cxnLst>
              <a:cxn ang="0">
                <a:pos x="connsiteX0" y="connsiteY0"/>
              </a:cxn>
              <a:cxn ang="0">
                <a:pos x="connsiteX1" y="connsiteY1"/>
              </a:cxn>
              <a:cxn ang="0">
                <a:pos x="connsiteX2" y="connsiteY2"/>
              </a:cxn>
              <a:cxn ang="0">
                <a:pos x="connsiteX3" y="connsiteY3"/>
              </a:cxn>
            </a:cxnLst>
            <a:rect l="l" t="t" r="r" b="b"/>
            <a:pathLst>
              <a:path w="2997200" h="4876800">
                <a:moveTo>
                  <a:pt x="0" y="0"/>
                </a:moveTo>
                <a:lnTo>
                  <a:pt x="2997200" y="0"/>
                </a:lnTo>
                <a:lnTo>
                  <a:pt x="0" y="4876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9">
            <a:extLst>
              <a:ext uri="{FF2B5EF4-FFF2-40B4-BE49-F238E27FC236}">
                <a16:creationId xmlns:a16="http://schemas.microsoft.com/office/drawing/2014/main" id="{B4BDF0FB-B769-224E-9DB0-A19BF56F5A16}"/>
              </a:ext>
            </a:extLst>
          </p:cNvPr>
          <p:cNvSpPr>
            <a:spLocks noGrp="1"/>
          </p:cNvSpPr>
          <p:nvPr>
            <p:ph type="body" sz="quarter" idx="13"/>
          </p:nvPr>
        </p:nvSpPr>
        <p:spPr>
          <a:xfrm>
            <a:off x="564163" y="1829861"/>
            <a:ext cx="11039258" cy="2607145"/>
          </a:xfrm>
          <a:prstGeom prst="rect">
            <a:avLst/>
          </a:prstGeom>
        </p:spPr>
        <p:txBody>
          <a:bodyPr>
            <a:normAutofit/>
          </a:bodyPr>
          <a:lstStyle>
            <a:lvl1pPr algn="l">
              <a:defRPr sz="2400">
                <a:solidFill>
                  <a:schemeClr val="bg1"/>
                </a:solidFill>
              </a:defRPr>
            </a:lvl1pPr>
            <a:lvl2pPr marL="193655" indent="-192067" algn="l">
              <a:buClr>
                <a:schemeClr val="accent2"/>
              </a:buClr>
              <a:buFont typeface=".Lucida Grande UI Regular"/>
              <a:buChar char="►"/>
              <a:defRPr sz="2000">
                <a:solidFill>
                  <a:schemeClr val="bg1"/>
                </a:solidFill>
              </a:defRPr>
            </a:lvl2pPr>
            <a:lvl3pPr marL="457152" indent="-261910" algn="l">
              <a:buClr>
                <a:schemeClr val="accent2"/>
              </a:buClr>
              <a:buFont typeface="Arial" panose="020B0604020202020204" pitchFamily="34" charset="0"/>
              <a:buChar char="•"/>
              <a:defRPr sz="2000">
                <a:solidFill>
                  <a:schemeClr val="bg1"/>
                </a:solidFill>
              </a:defRPr>
            </a:lvl3pPr>
            <a:lvl4pPr marL="614298" indent="-155559" algn="l">
              <a:buClr>
                <a:schemeClr val="accent2"/>
              </a:buClr>
              <a:buFont typeface=".PingFang SC Regular"/>
              <a:buChar char="・"/>
              <a:defRPr sz="1600">
                <a:solidFill>
                  <a:schemeClr val="bg1"/>
                </a:solidFill>
              </a:defRPr>
            </a:lvl4pPr>
            <a:lvl5pPr algn="l">
              <a:buClr>
                <a:schemeClr val="accent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4858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9"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vmlDrawing" Target="../drawings/vmlDrawing1.vml"/><Relationship Id="rId34" Type="http://schemas.openxmlformats.org/officeDocument/2006/relationships/tags" Target="../tags/tag13.xml"/><Relationship Id="rId42" Type="http://schemas.openxmlformats.org/officeDocument/2006/relationships/tags" Target="../tags/tag21.xml"/><Relationship Id="rId47" Type="http://schemas.openxmlformats.org/officeDocument/2006/relationships/tags" Target="../tags/tag26.xml"/><Relationship Id="rId50" Type="http://schemas.openxmlformats.org/officeDocument/2006/relationships/tags" Target="../tags/tag2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 Id="rId46" Type="http://schemas.openxmlformats.org/officeDocument/2006/relationships/tags" Target="../tags/tag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8.xml"/><Relationship Id="rId41" Type="http://schemas.openxmlformats.org/officeDocument/2006/relationships/tags" Target="../tags/tag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45" Type="http://schemas.openxmlformats.org/officeDocument/2006/relationships/tags" Target="../tags/tag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49" Type="http://schemas.openxmlformats.org/officeDocument/2006/relationships/tags" Target="../tags/tag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0.xml"/><Relationship Id="rId44" Type="http://schemas.openxmlformats.org/officeDocument/2006/relationships/tags" Target="../tags/tag23.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tags" Target="../tags/tag22.xml"/><Relationship Id="rId48" Type="http://schemas.openxmlformats.org/officeDocument/2006/relationships/tags" Target="../tags/tag27.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2"/>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029" name="think-cell Slide" r:id="rId51" imgW="270" imgH="270" progId="TCLayout.ActiveDocument.1">
                  <p:embed/>
                </p:oleObj>
              </mc:Choice>
              <mc:Fallback>
                <p:oleObj name="think-cell Slide" r:id="rId51" imgW="270" imgH="270" progId="TCLayout.ActiveDocument.1">
                  <p:embed/>
                  <p:pic>
                    <p:nvPicPr>
                      <p:cNvPr id="2" name="Object 1" hidden="1"/>
                      <p:cNvPicPr/>
                      <p:nvPr/>
                    </p:nvPicPr>
                    <p:blipFill>
                      <a:blip r:embed="rId52"/>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23"/>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1" i="0" baseline="0">
              <a:solidFill>
                <a:srgbClr val="000000"/>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0" name="1. On-page tracker" hidden="1"/>
          <p:cNvSpPr>
            <a:spLocks noChangeArrowheads="1"/>
          </p:cNvSpPr>
          <p:nvPr/>
        </p:nvSpPr>
        <p:spPr bwMode="gray">
          <a:xfrm>
            <a:off x="208635" y="77303"/>
            <a:ext cx="500490"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a:solidFill>
                  <a:schemeClr val="bg1"/>
                </a:solidFill>
                <a:latin typeface="+mn-lt"/>
                <a:ea typeface="+mn-ea"/>
              </a:rPr>
              <a:t>Tracker</a:t>
            </a:r>
          </a:p>
        </p:txBody>
      </p:sp>
      <p:sp>
        <p:nvSpPr>
          <p:cNvPr id="11" name="3. Unit of measure" hidden="1"/>
          <p:cNvSpPr txBox="1">
            <a:spLocks noChangeArrowheads="1"/>
          </p:cNvSpPr>
          <p:nvPr/>
        </p:nvSpPr>
        <p:spPr bwMode="gray">
          <a:xfrm>
            <a:off x="161988" y="669802"/>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mn-lt"/>
                <a:ea typeface="+mn-ea"/>
              </a:rPr>
              <a:t>Unit of measure</a:t>
            </a:r>
          </a:p>
        </p:txBody>
      </p:sp>
      <p:sp>
        <p:nvSpPr>
          <p:cNvPr id="13" name="4. Footnote" hidden="1"/>
          <p:cNvSpPr txBox="1">
            <a:spLocks noChangeArrowheads="1"/>
          </p:cNvSpPr>
          <p:nvPr/>
        </p:nvSpPr>
        <p:spPr bwMode="gray">
          <a:xfrm>
            <a:off x="161986" y="6343326"/>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a:solidFill>
                  <a:schemeClr val="accent5">
                    <a:lumMod val="75000"/>
                  </a:schemeClr>
                </a:solidFill>
                <a:latin typeface="+mn-lt"/>
                <a:ea typeface="+mn-ea"/>
              </a:rPr>
              <a:t>1 Footnote</a:t>
            </a:r>
          </a:p>
        </p:txBody>
      </p:sp>
      <p:sp>
        <p:nvSpPr>
          <p:cNvPr id="14" name="5. Source" hidden="1"/>
          <p:cNvSpPr>
            <a:spLocks noChangeArrowheads="1"/>
          </p:cNvSpPr>
          <p:nvPr/>
        </p:nvSpPr>
        <p:spPr bwMode="gray">
          <a:xfrm>
            <a:off x="161986" y="6639741"/>
            <a:ext cx="982165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609535" indent="-609535" defTabSz="895255">
              <a:tabLst>
                <a:tab pos="630171" algn="l"/>
              </a:tabLst>
            </a:pPr>
            <a:r>
              <a:rPr lang="en-US" sz="800" baseline="0">
                <a:solidFill>
                  <a:schemeClr val="accent5">
                    <a:lumMod val="75000"/>
                  </a:schemeClr>
                </a:solidFill>
                <a:latin typeface="+mn-lt"/>
                <a:ea typeface="+mn-ea"/>
              </a:rPr>
              <a:t>SOURCE: Source</a:t>
            </a:r>
          </a:p>
        </p:txBody>
      </p:sp>
      <p:grpSp>
        <p:nvGrpSpPr>
          <p:cNvPr id="15" name="ACET" hidden="1"/>
          <p:cNvGrpSpPr>
            <a:grpSpLocks/>
          </p:cNvGrpSpPr>
          <p:nvPr/>
        </p:nvGrpSpPr>
        <p:grpSpPr bwMode="gray">
          <a:xfrm>
            <a:off x="2729245" y="1895613"/>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mn-lt"/>
                  <a:ea typeface="+mn-ea"/>
                </a:rPr>
                <a:t>Title</a:t>
              </a:r>
            </a:p>
            <a:p>
              <a:r>
                <a:rPr lang="en-US" sz="1600" baseline="0">
                  <a:solidFill>
                    <a:schemeClr val="accent6"/>
                  </a:solidFill>
                  <a:latin typeface="+mn-lt"/>
                  <a:ea typeface="+mn-ea"/>
                </a:rPr>
                <a:t>Unit of measure</a:t>
              </a:r>
            </a:p>
          </p:txBody>
        </p:sp>
      </p:grpSp>
      <p:grpSp>
        <p:nvGrpSpPr>
          <p:cNvPr id="17" name="Sticker" hidden="1">
            <a:extLst>
              <a:ext uri="{FF2B5EF4-FFF2-40B4-BE49-F238E27FC236}">
                <a16:creationId xmlns:a16="http://schemas.microsoft.com/office/drawing/2014/main" id="{2C790296-416B-4243-BEFE-22AF5A6C2F40}"/>
              </a:ext>
            </a:extLst>
          </p:cNvPr>
          <p:cNvGrpSpPr/>
          <p:nvPr/>
        </p:nvGrpSpPr>
        <p:grpSpPr bwMode="gray">
          <a:xfrm>
            <a:off x="11404519" y="291557"/>
            <a:ext cx="482957" cy="153874"/>
            <a:chOff x="8385789" y="285750"/>
            <a:chExt cx="354986" cy="150811"/>
          </a:xfrm>
        </p:grpSpPr>
        <p:sp>
          <p:nvSpPr>
            <p:cNvPr id="20" name="StickerRectangle">
              <a:extLst>
                <a:ext uri="{FF2B5EF4-FFF2-40B4-BE49-F238E27FC236}">
                  <a16:creationId xmlns:a16="http://schemas.microsoft.com/office/drawing/2014/main" id="{1E5AEE43-9CA1-4C1A-8F9C-707F39AD4261}"/>
                </a:ext>
              </a:extLst>
            </p:cNvPr>
            <p:cNvSpPr>
              <a:spLocks noChangeArrowheads="1"/>
            </p:cNvSpPr>
            <p:nvPr/>
          </p:nvSpPr>
          <p:spPr bwMode="gray">
            <a:xfrm>
              <a:off x="8385789" y="285750"/>
              <a:ext cx="35498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a:buClr>
                  <a:srgbClr val="002960"/>
                </a:buClr>
              </a:pPr>
              <a:r>
                <a:rPr lang="en-US" sz="800" baseline="0">
                  <a:solidFill>
                    <a:schemeClr val="accent6"/>
                  </a:solidFill>
                  <a:latin typeface="+mn-lt"/>
                  <a:ea typeface="+mn-ea"/>
                </a:rPr>
                <a:t>STICKER</a:t>
              </a:r>
            </a:p>
          </p:txBody>
        </p:sp>
        <p:cxnSp>
          <p:nvCxnSpPr>
            <p:cNvPr id="21" name="AutoShape 31">
              <a:extLst>
                <a:ext uri="{FF2B5EF4-FFF2-40B4-BE49-F238E27FC236}">
                  <a16:creationId xmlns:a16="http://schemas.microsoft.com/office/drawing/2014/main" id="{859BCCB4-F132-4E1A-BFA1-FA85C20CEC0A}"/>
                </a:ext>
              </a:extLst>
            </p:cNvPr>
            <p:cNvCxnSpPr>
              <a:cxnSpLocks noChangeShapeType="1"/>
              <a:stCxn id="20" idx="2"/>
              <a:endCxn id="20" idx="4"/>
            </p:cNvCxnSpPr>
            <p:nvPr/>
          </p:nvCxnSpPr>
          <p:spPr bwMode="gray">
            <a:xfrm>
              <a:off x="8385789"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a:extLst>
                <a:ext uri="{FF2B5EF4-FFF2-40B4-BE49-F238E27FC236}">
                  <a16:creationId xmlns:a16="http://schemas.microsoft.com/office/drawing/2014/main" id="{65F249C0-F203-445A-80CB-8D05DC3432CB}"/>
                </a:ext>
              </a:extLst>
            </p:cNvPr>
            <p:cNvCxnSpPr>
              <a:cxnSpLocks noChangeShapeType="1"/>
              <a:stCxn id="20" idx="4"/>
              <a:endCxn id="20" idx="6"/>
            </p:cNvCxnSpPr>
            <p:nvPr/>
          </p:nvCxnSpPr>
          <p:spPr bwMode="gray">
            <a:xfrm>
              <a:off x="8385789" y="436561"/>
              <a:ext cx="354986"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3" name="LegendLines" hidden="1">
            <a:extLst>
              <a:ext uri="{FF2B5EF4-FFF2-40B4-BE49-F238E27FC236}">
                <a16:creationId xmlns:a16="http://schemas.microsoft.com/office/drawing/2014/main" id="{C09CF1AE-18B5-4A05-968F-8E22AD4154C8}"/>
              </a:ext>
            </a:extLst>
          </p:cNvPr>
          <p:cNvGrpSpPr/>
          <p:nvPr/>
        </p:nvGrpSpPr>
        <p:grpSpPr>
          <a:xfrm>
            <a:off x="10263058" y="277887"/>
            <a:ext cx="1373003" cy="777012"/>
            <a:chOff x="7607284" y="279400"/>
            <a:chExt cx="1009193" cy="761545"/>
          </a:xfrm>
        </p:grpSpPr>
        <p:sp>
          <p:nvSpPr>
            <p:cNvPr id="25" name="LineLegend1">
              <a:extLst>
                <a:ext uri="{FF2B5EF4-FFF2-40B4-BE49-F238E27FC236}">
                  <a16:creationId xmlns:a16="http://schemas.microsoft.com/office/drawing/2014/main" id="{6E4E729C-CF27-469E-BC29-42E6DDE52CD5}"/>
                </a:ext>
              </a:extLst>
            </p:cNvPr>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mn-lt"/>
                <a:ea typeface="+mn-ea"/>
              </a:endParaRPr>
            </a:p>
          </p:txBody>
        </p:sp>
        <p:sp>
          <p:nvSpPr>
            <p:cNvPr id="26" name="LineLegend2">
              <a:extLst>
                <a:ext uri="{FF2B5EF4-FFF2-40B4-BE49-F238E27FC236}">
                  <a16:creationId xmlns:a16="http://schemas.microsoft.com/office/drawing/2014/main" id="{605547A6-1672-4A2F-A185-7CED9DC77A64}"/>
                </a:ext>
              </a:extLst>
            </p:cNvPr>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mn-lt"/>
                <a:ea typeface="+mn-ea"/>
              </a:endParaRPr>
            </a:p>
          </p:txBody>
        </p:sp>
        <p:sp>
          <p:nvSpPr>
            <p:cNvPr id="27" name="LineLegend3">
              <a:extLst>
                <a:ext uri="{FF2B5EF4-FFF2-40B4-BE49-F238E27FC236}">
                  <a16:creationId xmlns:a16="http://schemas.microsoft.com/office/drawing/2014/main" id="{CB74C4EA-2B84-4C6B-BDFD-3B91B1F4A423}"/>
                </a:ext>
              </a:extLst>
            </p:cNvPr>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1" baseline="0">
                <a:latin typeface="+mn-lt"/>
                <a:ea typeface="+mn-ea"/>
              </a:endParaRPr>
            </a:p>
          </p:txBody>
        </p:sp>
        <p:sp>
          <p:nvSpPr>
            <p:cNvPr id="28" name="Legend1">
              <a:extLst>
                <a:ext uri="{FF2B5EF4-FFF2-40B4-BE49-F238E27FC236}">
                  <a16:creationId xmlns:a16="http://schemas.microsoft.com/office/drawing/2014/main" id="{4830EF76-F64C-47AA-8C70-B48DB7810355}"/>
                </a:ext>
              </a:extLst>
            </p:cNvPr>
            <p:cNvSpPr>
              <a:spLocks noChangeArrowheads="1"/>
            </p:cNvSpPr>
            <p:nvPr>
              <p:custDataLst>
                <p:tags r:id="rId48"/>
              </p:custDataLst>
            </p:nvPr>
          </p:nvSpPr>
          <p:spPr bwMode="gray">
            <a:xfrm>
              <a:off x="8169259" y="279400"/>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29" name="Legend2">
              <a:extLst>
                <a:ext uri="{FF2B5EF4-FFF2-40B4-BE49-F238E27FC236}">
                  <a16:creationId xmlns:a16="http://schemas.microsoft.com/office/drawing/2014/main" id="{1CC412BD-A418-4880-A312-67FEF6330524}"/>
                </a:ext>
              </a:extLst>
            </p:cNvPr>
            <p:cNvSpPr>
              <a:spLocks noChangeArrowheads="1"/>
            </p:cNvSpPr>
            <p:nvPr>
              <p:custDataLst>
                <p:tags r:id="rId49"/>
              </p:custDataLst>
            </p:nvPr>
          </p:nvSpPr>
          <p:spPr bwMode="gray">
            <a:xfrm>
              <a:off x="8169259" y="546100"/>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30" name="Legend3">
              <a:extLst>
                <a:ext uri="{FF2B5EF4-FFF2-40B4-BE49-F238E27FC236}">
                  <a16:creationId xmlns:a16="http://schemas.microsoft.com/office/drawing/2014/main" id="{2C424360-7EE9-43F1-B3CE-C9E680649FA6}"/>
                </a:ext>
              </a:extLst>
            </p:cNvPr>
            <p:cNvSpPr>
              <a:spLocks noChangeArrowheads="1"/>
            </p:cNvSpPr>
            <p:nvPr>
              <p:custDataLst>
                <p:tags r:id="rId50"/>
              </p:custDataLst>
            </p:nvPr>
          </p:nvSpPr>
          <p:spPr bwMode="gray">
            <a:xfrm>
              <a:off x="8169259" y="825501"/>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grpSp>
      <p:grpSp>
        <p:nvGrpSpPr>
          <p:cNvPr id="31" name="LegendBoxes" hidden="1">
            <a:extLst>
              <a:ext uri="{FF2B5EF4-FFF2-40B4-BE49-F238E27FC236}">
                <a16:creationId xmlns:a16="http://schemas.microsoft.com/office/drawing/2014/main" id="{3152D7CE-B5AF-48C9-8163-3B00CA962908}"/>
              </a:ext>
            </a:extLst>
          </p:cNvPr>
          <p:cNvGrpSpPr/>
          <p:nvPr/>
        </p:nvGrpSpPr>
        <p:grpSpPr>
          <a:xfrm>
            <a:off x="10682059" y="277992"/>
            <a:ext cx="954005" cy="1049129"/>
            <a:chOff x="5894005" y="919828"/>
            <a:chExt cx="701218" cy="1028245"/>
          </a:xfrm>
        </p:grpSpPr>
        <p:sp>
          <p:nvSpPr>
            <p:cNvPr id="32" name="RectangleLegend1">
              <a:extLst>
                <a:ext uri="{FF2B5EF4-FFF2-40B4-BE49-F238E27FC236}">
                  <a16:creationId xmlns:a16="http://schemas.microsoft.com/office/drawing/2014/main" id="{D6B30678-9151-43BF-9B4C-4DB0625A93C9}"/>
                </a:ext>
              </a:extLst>
            </p:cNvPr>
            <p:cNvSpPr>
              <a:spLocks noChangeArrowheads="1"/>
            </p:cNvSpPr>
            <p:nvPr/>
          </p:nvSpPr>
          <p:spPr bwMode="gray">
            <a:xfrm>
              <a:off x="5894005" y="947381"/>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33" name="RectangleLegend2">
              <a:extLst>
                <a:ext uri="{FF2B5EF4-FFF2-40B4-BE49-F238E27FC236}">
                  <a16:creationId xmlns:a16="http://schemas.microsoft.com/office/drawing/2014/main" id="{7DEFBDC2-6FBE-46D6-BB92-FF7131E772FF}"/>
                </a:ext>
              </a:extLst>
            </p:cNvPr>
            <p:cNvSpPr>
              <a:spLocks noChangeArrowheads="1"/>
            </p:cNvSpPr>
            <p:nvPr/>
          </p:nvSpPr>
          <p:spPr bwMode="gray">
            <a:xfrm>
              <a:off x="5894005" y="1217256"/>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34" name="RectangleLegend3">
              <a:extLst>
                <a:ext uri="{FF2B5EF4-FFF2-40B4-BE49-F238E27FC236}">
                  <a16:creationId xmlns:a16="http://schemas.microsoft.com/office/drawing/2014/main" id="{99CEF0ED-629B-4B1B-AA22-FF7E7102512F}"/>
                </a:ext>
              </a:extLst>
            </p:cNvPr>
            <p:cNvSpPr>
              <a:spLocks noChangeArrowheads="1"/>
            </p:cNvSpPr>
            <p:nvPr/>
          </p:nvSpPr>
          <p:spPr bwMode="gray">
            <a:xfrm>
              <a:off x="5894005" y="1488719"/>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35" name="RectangleLegend4">
              <a:extLst>
                <a:ext uri="{FF2B5EF4-FFF2-40B4-BE49-F238E27FC236}">
                  <a16:creationId xmlns:a16="http://schemas.microsoft.com/office/drawing/2014/main" id="{9FC9AE04-ECC5-49AA-83D9-A50F8C3B85D9}"/>
                </a:ext>
              </a:extLst>
            </p:cNvPr>
            <p:cNvSpPr>
              <a:spLocks noChangeArrowheads="1"/>
            </p:cNvSpPr>
            <p:nvPr/>
          </p:nvSpPr>
          <p:spPr bwMode="gray">
            <a:xfrm>
              <a:off x="5894005" y="1760182"/>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36" name="Legend1">
              <a:extLst>
                <a:ext uri="{FF2B5EF4-FFF2-40B4-BE49-F238E27FC236}">
                  <a16:creationId xmlns:a16="http://schemas.microsoft.com/office/drawing/2014/main" id="{20DB3DB5-FE61-4830-A95E-895FE612923E}"/>
                </a:ext>
              </a:extLst>
            </p:cNvPr>
            <p:cNvSpPr>
              <a:spLocks noChangeArrowheads="1"/>
            </p:cNvSpPr>
            <p:nvPr>
              <p:custDataLst>
                <p:tags r:id="rId44"/>
              </p:custDataLst>
            </p:nvPr>
          </p:nvSpPr>
          <p:spPr bwMode="gray">
            <a:xfrm>
              <a:off x="6148005" y="919828"/>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37" name="Legend2">
              <a:extLst>
                <a:ext uri="{FF2B5EF4-FFF2-40B4-BE49-F238E27FC236}">
                  <a16:creationId xmlns:a16="http://schemas.microsoft.com/office/drawing/2014/main" id="{6BA38D5C-4662-40A1-80D4-59218788CCA4}"/>
                </a:ext>
              </a:extLst>
            </p:cNvPr>
            <p:cNvSpPr>
              <a:spLocks noChangeArrowheads="1"/>
            </p:cNvSpPr>
            <p:nvPr>
              <p:custDataLst>
                <p:tags r:id="rId45"/>
              </p:custDataLst>
            </p:nvPr>
          </p:nvSpPr>
          <p:spPr bwMode="gray">
            <a:xfrm>
              <a:off x="6148005" y="1189703"/>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38" name="Legend3">
              <a:extLst>
                <a:ext uri="{FF2B5EF4-FFF2-40B4-BE49-F238E27FC236}">
                  <a16:creationId xmlns:a16="http://schemas.microsoft.com/office/drawing/2014/main" id="{F6E468B5-FD40-42DE-8D1C-9DF0E4E2D785}"/>
                </a:ext>
              </a:extLst>
            </p:cNvPr>
            <p:cNvSpPr>
              <a:spLocks noChangeArrowheads="1"/>
            </p:cNvSpPr>
            <p:nvPr>
              <p:custDataLst>
                <p:tags r:id="rId46"/>
              </p:custDataLst>
            </p:nvPr>
          </p:nvSpPr>
          <p:spPr bwMode="gray">
            <a:xfrm>
              <a:off x="6148005" y="1461166"/>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39" name="Legend4">
              <a:extLst>
                <a:ext uri="{FF2B5EF4-FFF2-40B4-BE49-F238E27FC236}">
                  <a16:creationId xmlns:a16="http://schemas.microsoft.com/office/drawing/2014/main" id="{30C1A9EE-7EA3-431C-B21C-77604769D975}"/>
                </a:ext>
              </a:extLst>
            </p:cNvPr>
            <p:cNvSpPr>
              <a:spLocks noChangeArrowheads="1"/>
            </p:cNvSpPr>
            <p:nvPr>
              <p:custDataLst>
                <p:tags r:id="rId47"/>
              </p:custDataLst>
            </p:nvPr>
          </p:nvSpPr>
          <p:spPr bwMode="gray">
            <a:xfrm>
              <a:off x="6148005" y="1732629"/>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grpSp>
      <p:grpSp>
        <p:nvGrpSpPr>
          <p:cNvPr id="40" name="LegendMoons" hidden="1">
            <a:extLst>
              <a:ext uri="{FF2B5EF4-FFF2-40B4-BE49-F238E27FC236}">
                <a16:creationId xmlns:a16="http://schemas.microsoft.com/office/drawing/2014/main" id="{7A8C3989-5146-471B-A276-90994769CB0C}"/>
              </a:ext>
            </a:extLst>
          </p:cNvPr>
          <p:cNvGrpSpPr/>
          <p:nvPr/>
        </p:nvGrpSpPr>
        <p:grpSpPr>
          <a:xfrm>
            <a:off x="10591346" y="277477"/>
            <a:ext cx="1044716" cy="1343754"/>
            <a:chOff x="5894005" y="2695123"/>
            <a:chExt cx="767893" cy="1317003"/>
          </a:xfrm>
        </p:grpSpPr>
        <p:grpSp>
          <p:nvGrpSpPr>
            <p:cNvPr id="41" name="MoonLegend1">
              <a:extLst>
                <a:ext uri="{FF2B5EF4-FFF2-40B4-BE49-F238E27FC236}">
                  <a16:creationId xmlns:a16="http://schemas.microsoft.com/office/drawing/2014/main" id="{DC55A7B2-C455-418F-BB9F-EE04A7C3CF1C}"/>
                </a:ext>
              </a:extLst>
            </p:cNvPr>
            <p:cNvGrpSpPr>
              <a:grpSpLocks noChangeAspect="1"/>
            </p:cNvGrpSpPr>
            <p:nvPr>
              <p:custDataLst>
                <p:tags r:id="rId24"/>
              </p:custDataLst>
            </p:nvPr>
          </p:nvGrpSpPr>
          <p:grpSpPr bwMode="gray">
            <a:xfrm>
              <a:off x="5894005" y="2695123"/>
              <a:ext cx="209550" cy="218282"/>
              <a:chOff x="4533" y="183"/>
              <a:chExt cx="144" cy="150"/>
            </a:xfrm>
          </p:grpSpPr>
          <p:sp>
            <p:nvSpPr>
              <p:cNvPr id="59" name="Oval 58">
                <a:extLst>
                  <a:ext uri="{FF2B5EF4-FFF2-40B4-BE49-F238E27FC236}">
                    <a16:creationId xmlns:a16="http://schemas.microsoft.com/office/drawing/2014/main" id="{B4C5AE24-2FE5-49E5-AB02-3B1349FBA028}"/>
                  </a:ext>
                </a:extLst>
              </p:cNvPr>
              <p:cNvSpPr>
                <a:spLocks noChangeAspect="1" noChangeArrowheads="1"/>
              </p:cNvSpPr>
              <p:nvPr>
                <p:custDataLst>
                  <p:tags r:id="rId42"/>
                </p:custDataLst>
              </p:nvPr>
            </p:nvSpPr>
            <p:spPr bwMode="gray">
              <a:xfrm>
                <a:off x="4533" y="189"/>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60" name="Arc 59">
                <a:extLst>
                  <a:ext uri="{FF2B5EF4-FFF2-40B4-BE49-F238E27FC236}">
                    <a16:creationId xmlns:a16="http://schemas.microsoft.com/office/drawing/2014/main" id="{C78E24F2-3D4E-4A63-910E-68BA8A37726B}"/>
                  </a:ext>
                </a:extLst>
              </p:cNvPr>
              <p:cNvSpPr>
                <a:spLocks noChangeAspect="1"/>
              </p:cNvSpPr>
              <p:nvPr>
                <p:custDataLst>
                  <p:tags r:id="rId43"/>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grpSp>
        <p:grpSp>
          <p:nvGrpSpPr>
            <p:cNvPr id="42" name="MoonLegend2">
              <a:extLst>
                <a:ext uri="{FF2B5EF4-FFF2-40B4-BE49-F238E27FC236}">
                  <a16:creationId xmlns:a16="http://schemas.microsoft.com/office/drawing/2014/main" id="{4F057237-2383-47D5-920A-40B2E61A0585}"/>
                </a:ext>
              </a:extLst>
            </p:cNvPr>
            <p:cNvGrpSpPr>
              <a:grpSpLocks noChangeAspect="1"/>
            </p:cNvGrpSpPr>
            <p:nvPr>
              <p:custDataLst>
                <p:tags r:id="rId25"/>
              </p:custDataLst>
            </p:nvPr>
          </p:nvGrpSpPr>
          <p:grpSpPr bwMode="gray">
            <a:xfrm>
              <a:off x="5894005" y="2977103"/>
              <a:ext cx="209550" cy="209551"/>
              <a:chOff x="1694" y="2051"/>
              <a:chExt cx="160" cy="160"/>
            </a:xfrm>
          </p:grpSpPr>
          <p:sp>
            <p:nvSpPr>
              <p:cNvPr id="57" name="Oval 41">
                <a:extLst>
                  <a:ext uri="{FF2B5EF4-FFF2-40B4-BE49-F238E27FC236}">
                    <a16:creationId xmlns:a16="http://schemas.microsoft.com/office/drawing/2014/main" id="{99F17035-2F9A-40DE-BCE8-6B198BF68989}"/>
                  </a:ext>
                </a:extLst>
              </p:cNvPr>
              <p:cNvSpPr>
                <a:spLocks noChangeAspect="1" noChangeArrowheads="1"/>
              </p:cNvSpPr>
              <p:nvPr>
                <p:custDataLst>
                  <p:tags r:id="rId40"/>
                </p:custDataLst>
              </p:nvPr>
            </p:nvSpPr>
            <p:spPr bwMode="gray">
              <a:xfrm>
                <a:off x="1694" y="2051"/>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58" name="Arc 42">
                <a:extLst>
                  <a:ext uri="{FF2B5EF4-FFF2-40B4-BE49-F238E27FC236}">
                    <a16:creationId xmlns:a16="http://schemas.microsoft.com/office/drawing/2014/main" id="{3DA859E5-5A95-42F9-9AA2-9BEC934DE355}"/>
                  </a:ext>
                </a:extLst>
              </p:cNvPr>
              <p:cNvSpPr>
                <a:spLocks noChangeAspect="1"/>
              </p:cNvSpPr>
              <p:nvPr>
                <p:custDataLst>
                  <p:tags r:id="rId41"/>
                </p:custDataLst>
              </p:nvPr>
            </p:nvSpPr>
            <p:spPr bwMode="gray">
              <a:xfrm>
                <a:off x="1694" y="2051"/>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grpSp>
        <p:grpSp>
          <p:nvGrpSpPr>
            <p:cNvPr id="43" name="MoonLegend4">
              <a:extLst>
                <a:ext uri="{FF2B5EF4-FFF2-40B4-BE49-F238E27FC236}">
                  <a16:creationId xmlns:a16="http://schemas.microsoft.com/office/drawing/2014/main" id="{8E59139F-647D-4BF1-8AC9-9403D5279252}"/>
                </a:ext>
              </a:extLst>
            </p:cNvPr>
            <p:cNvGrpSpPr>
              <a:grpSpLocks noChangeAspect="1"/>
            </p:cNvGrpSpPr>
            <p:nvPr>
              <p:custDataLst>
                <p:tags r:id="rId26"/>
              </p:custDataLst>
            </p:nvPr>
          </p:nvGrpSpPr>
          <p:grpSpPr bwMode="gray">
            <a:xfrm>
              <a:off x="5894005" y="3524395"/>
              <a:ext cx="209550" cy="209551"/>
              <a:chOff x="4495" y="1204"/>
              <a:chExt cx="160" cy="160"/>
            </a:xfrm>
          </p:grpSpPr>
          <p:sp>
            <p:nvSpPr>
              <p:cNvPr id="55" name="Oval 47">
                <a:extLst>
                  <a:ext uri="{FF2B5EF4-FFF2-40B4-BE49-F238E27FC236}">
                    <a16:creationId xmlns:a16="http://schemas.microsoft.com/office/drawing/2014/main" id="{0AF410E8-47A6-4D5E-893D-F5B90C7DD5D4}"/>
                  </a:ext>
                </a:extLst>
              </p:cNvPr>
              <p:cNvSpPr>
                <a:spLocks noChangeAspect="1" noChangeArrowheads="1"/>
              </p:cNvSpPr>
              <p:nvPr>
                <p:custDataLst>
                  <p:tags r:id="rId38"/>
                </p:custDataLst>
              </p:nvPr>
            </p:nvSpPr>
            <p:spPr bwMode="gray">
              <a:xfrm>
                <a:off x="4495" y="120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56" name="Arc 48">
                <a:extLst>
                  <a:ext uri="{FF2B5EF4-FFF2-40B4-BE49-F238E27FC236}">
                    <a16:creationId xmlns:a16="http://schemas.microsoft.com/office/drawing/2014/main" id="{D1CD27D6-1E7B-4B79-828D-9E47FB2873C4}"/>
                  </a:ext>
                </a:extLst>
              </p:cNvPr>
              <p:cNvSpPr>
                <a:spLocks noChangeAspect="1"/>
              </p:cNvSpPr>
              <p:nvPr>
                <p:custDataLst>
                  <p:tags r:id="rId39"/>
                </p:custDataLst>
              </p:nvPr>
            </p:nvSpPr>
            <p:spPr bwMode="gray">
              <a:xfrm>
                <a:off x="4495" y="120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grpSp>
        <p:grpSp>
          <p:nvGrpSpPr>
            <p:cNvPr id="44" name="MoonLegend5">
              <a:extLst>
                <a:ext uri="{FF2B5EF4-FFF2-40B4-BE49-F238E27FC236}">
                  <a16:creationId xmlns:a16="http://schemas.microsoft.com/office/drawing/2014/main" id="{32CE8755-B82F-4765-B7D4-05F5E2BAF1D3}"/>
                </a:ext>
              </a:extLst>
            </p:cNvPr>
            <p:cNvGrpSpPr>
              <a:grpSpLocks noChangeAspect="1"/>
            </p:cNvGrpSpPr>
            <p:nvPr>
              <p:custDataLst>
                <p:tags r:id="rId27"/>
              </p:custDataLst>
            </p:nvPr>
          </p:nvGrpSpPr>
          <p:grpSpPr bwMode="gray">
            <a:xfrm>
              <a:off x="5894005" y="3799629"/>
              <a:ext cx="209550" cy="209551"/>
              <a:chOff x="4495" y="1447"/>
              <a:chExt cx="160" cy="160"/>
            </a:xfrm>
          </p:grpSpPr>
          <p:sp>
            <p:nvSpPr>
              <p:cNvPr id="53" name="Oval 50">
                <a:extLst>
                  <a:ext uri="{FF2B5EF4-FFF2-40B4-BE49-F238E27FC236}">
                    <a16:creationId xmlns:a16="http://schemas.microsoft.com/office/drawing/2014/main" id="{64E30B6B-3348-4938-9CFE-31C6F826919F}"/>
                  </a:ext>
                </a:extLst>
              </p:cNvPr>
              <p:cNvSpPr>
                <a:spLocks noChangeAspect="1" noChangeArrowheads="1"/>
              </p:cNvSpPr>
              <p:nvPr>
                <p:custDataLst>
                  <p:tags r:id="rId36"/>
                </p:custDataLst>
              </p:nvPr>
            </p:nvSpPr>
            <p:spPr bwMode="gray">
              <a:xfrm>
                <a:off x="4495" y="1447"/>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54" name="Oval 51">
                <a:extLst>
                  <a:ext uri="{FF2B5EF4-FFF2-40B4-BE49-F238E27FC236}">
                    <a16:creationId xmlns:a16="http://schemas.microsoft.com/office/drawing/2014/main" id="{1D5CBCB1-AA55-4416-8252-8CAFE4EAD045}"/>
                  </a:ext>
                </a:extLst>
              </p:cNvPr>
              <p:cNvSpPr>
                <a:spLocks noChangeAspect="1" noChangeArrowheads="1"/>
              </p:cNvSpPr>
              <p:nvPr>
                <p:custDataLst>
                  <p:tags r:id="rId37"/>
                </p:custDataLst>
              </p:nvPr>
            </p:nvSpPr>
            <p:spPr bwMode="gray">
              <a:xfrm>
                <a:off x="4495" y="1447"/>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grpSp>
        <p:grpSp>
          <p:nvGrpSpPr>
            <p:cNvPr id="45" name="MoonLegend3">
              <a:extLst>
                <a:ext uri="{FF2B5EF4-FFF2-40B4-BE49-F238E27FC236}">
                  <a16:creationId xmlns:a16="http://schemas.microsoft.com/office/drawing/2014/main" id="{D35DAD38-AC87-4B86-BC5D-06B5CDD7FD7E}"/>
                </a:ext>
              </a:extLst>
            </p:cNvPr>
            <p:cNvGrpSpPr>
              <a:grpSpLocks noChangeAspect="1"/>
            </p:cNvGrpSpPr>
            <p:nvPr>
              <p:custDataLst>
                <p:tags r:id="rId28"/>
              </p:custDataLst>
            </p:nvPr>
          </p:nvGrpSpPr>
          <p:grpSpPr bwMode="gray">
            <a:xfrm>
              <a:off x="5894005" y="3251543"/>
              <a:ext cx="209550" cy="209551"/>
              <a:chOff x="4495" y="1205"/>
              <a:chExt cx="160" cy="160"/>
            </a:xfrm>
          </p:grpSpPr>
          <p:sp>
            <p:nvSpPr>
              <p:cNvPr id="51" name="Oval 47">
                <a:extLst>
                  <a:ext uri="{FF2B5EF4-FFF2-40B4-BE49-F238E27FC236}">
                    <a16:creationId xmlns:a16="http://schemas.microsoft.com/office/drawing/2014/main" id="{471F5580-2914-4B84-9ECF-147E164CD171}"/>
                  </a:ext>
                </a:extLst>
              </p:cNvPr>
              <p:cNvSpPr>
                <a:spLocks noChangeAspect="1" noChangeArrowheads="1"/>
              </p:cNvSpPr>
              <p:nvPr>
                <p:custDataLst>
                  <p:tags r:id="rId34"/>
                </p:custDataLst>
              </p:nvPr>
            </p:nvSpPr>
            <p:spPr bwMode="gray">
              <a:xfrm>
                <a:off x="4495" y="1205"/>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sp>
            <p:nvSpPr>
              <p:cNvPr id="52" name="Arc 48">
                <a:extLst>
                  <a:ext uri="{FF2B5EF4-FFF2-40B4-BE49-F238E27FC236}">
                    <a16:creationId xmlns:a16="http://schemas.microsoft.com/office/drawing/2014/main" id="{943C9AA2-2D15-4342-B4C5-20E2CC6B306D}"/>
                  </a:ext>
                </a:extLst>
              </p:cNvPr>
              <p:cNvSpPr>
                <a:spLocks noChangeAspect="1"/>
              </p:cNvSpPr>
              <p:nvPr>
                <p:custDataLst>
                  <p:tags r:id="rId35"/>
                </p:custDataLst>
              </p:nvPr>
            </p:nvSpPr>
            <p:spPr bwMode="gray">
              <a:xfrm>
                <a:off x="4495" y="1205"/>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1" baseline="0">
                  <a:latin typeface="+mn-lt"/>
                  <a:ea typeface="+mn-ea"/>
                </a:endParaRPr>
              </a:p>
            </p:txBody>
          </p:sp>
        </p:grpSp>
        <p:sp>
          <p:nvSpPr>
            <p:cNvPr id="46" name="Legend1">
              <a:extLst>
                <a:ext uri="{FF2B5EF4-FFF2-40B4-BE49-F238E27FC236}">
                  <a16:creationId xmlns:a16="http://schemas.microsoft.com/office/drawing/2014/main" id="{6EA54B09-41B6-48BB-A955-90193D492328}"/>
                </a:ext>
              </a:extLst>
            </p:cNvPr>
            <p:cNvSpPr>
              <a:spLocks noChangeArrowheads="1"/>
            </p:cNvSpPr>
            <p:nvPr>
              <p:custDataLst>
                <p:tags r:id="rId29"/>
              </p:custDataLst>
            </p:nvPr>
          </p:nvSpPr>
          <p:spPr bwMode="gray">
            <a:xfrm>
              <a:off x="6214680" y="2696542"/>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47" name="Legend2">
              <a:extLst>
                <a:ext uri="{FF2B5EF4-FFF2-40B4-BE49-F238E27FC236}">
                  <a16:creationId xmlns:a16="http://schemas.microsoft.com/office/drawing/2014/main" id="{0AC1EE43-A017-4700-AF61-830731F30FE4}"/>
                </a:ext>
              </a:extLst>
            </p:cNvPr>
            <p:cNvSpPr>
              <a:spLocks noChangeArrowheads="1"/>
            </p:cNvSpPr>
            <p:nvPr>
              <p:custDataLst>
                <p:tags r:id="rId30"/>
              </p:custDataLst>
            </p:nvPr>
          </p:nvSpPr>
          <p:spPr bwMode="gray">
            <a:xfrm>
              <a:off x="6214680" y="2974156"/>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48" name="Legend3">
              <a:extLst>
                <a:ext uri="{FF2B5EF4-FFF2-40B4-BE49-F238E27FC236}">
                  <a16:creationId xmlns:a16="http://schemas.microsoft.com/office/drawing/2014/main" id="{2A6D11A2-9703-426A-86CA-4962B3EE0CCC}"/>
                </a:ext>
              </a:extLst>
            </p:cNvPr>
            <p:cNvSpPr>
              <a:spLocks noChangeArrowheads="1"/>
            </p:cNvSpPr>
            <p:nvPr>
              <p:custDataLst>
                <p:tags r:id="rId31"/>
              </p:custDataLst>
            </p:nvPr>
          </p:nvSpPr>
          <p:spPr bwMode="gray">
            <a:xfrm>
              <a:off x="6214680" y="3248596"/>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49" name="Legend4">
              <a:extLst>
                <a:ext uri="{FF2B5EF4-FFF2-40B4-BE49-F238E27FC236}">
                  <a16:creationId xmlns:a16="http://schemas.microsoft.com/office/drawing/2014/main" id="{3EA4E7B0-EFCC-4F9F-913E-143E08E90800}"/>
                </a:ext>
              </a:extLst>
            </p:cNvPr>
            <p:cNvSpPr>
              <a:spLocks noChangeArrowheads="1"/>
            </p:cNvSpPr>
            <p:nvPr>
              <p:custDataLst>
                <p:tags r:id="rId32"/>
              </p:custDataLst>
            </p:nvPr>
          </p:nvSpPr>
          <p:spPr bwMode="gray">
            <a:xfrm>
              <a:off x="6214680" y="3521448"/>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sp>
          <p:nvSpPr>
            <p:cNvPr id="50" name="Legend5">
              <a:extLst>
                <a:ext uri="{FF2B5EF4-FFF2-40B4-BE49-F238E27FC236}">
                  <a16:creationId xmlns:a16="http://schemas.microsoft.com/office/drawing/2014/main" id="{20FC0E8B-0D7F-4303-9FE5-44FA02D35FD0}"/>
                </a:ext>
              </a:extLst>
            </p:cNvPr>
            <p:cNvSpPr>
              <a:spLocks noChangeArrowheads="1"/>
            </p:cNvSpPr>
            <p:nvPr>
              <p:custDataLst>
                <p:tags r:id="rId33"/>
              </p:custDataLst>
            </p:nvPr>
          </p:nvSpPr>
          <p:spPr bwMode="gray">
            <a:xfrm>
              <a:off x="6214680" y="3796682"/>
              <a:ext cx="447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a:buClr>
                  <a:schemeClr val="tx2"/>
                </a:buClr>
              </a:pPr>
              <a:r>
                <a:rPr lang="en-US" sz="1400" baseline="0">
                  <a:latin typeface="+mn-lt"/>
                  <a:ea typeface="+mn-ea"/>
                </a:rPr>
                <a:t>Legend</a:t>
              </a:r>
            </a:p>
          </p:txBody>
        </p:sp>
      </p:grpSp>
      <p:grpSp>
        <p:nvGrpSpPr>
          <p:cNvPr id="63" name="sticker" hidden="1">
            <a:extLst>
              <a:ext uri="{FF2B5EF4-FFF2-40B4-BE49-F238E27FC236}">
                <a16:creationId xmlns:a16="http://schemas.microsoft.com/office/drawing/2014/main" id="{025597A3-7585-4D09-8EDC-160D256F7168}"/>
              </a:ext>
            </a:extLst>
          </p:cNvPr>
          <p:cNvGrpSpPr/>
          <p:nvPr/>
        </p:nvGrpSpPr>
        <p:grpSpPr>
          <a:xfrm>
            <a:off x="8889371" y="2192"/>
            <a:ext cx="3011573" cy="153874"/>
            <a:chOff x="6478920" y="285750"/>
            <a:chExt cx="2258680" cy="153873"/>
          </a:xfrm>
        </p:grpSpPr>
        <p:sp>
          <p:nvSpPr>
            <p:cNvPr id="64" name="StickerRectangle">
              <a:extLst>
                <a:ext uri="{FF2B5EF4-FFF2-40B4-BE49-F238E27FC236}">
                  <a16:creationId xmlns:a16="http://schemas.microsoft.com/office/drawing/2014/main" id="{9DE3FA71-0B83-495C-9250-C7F0CEDD22A5}"/>
                </a:ext>
              </a:extLst>
            </p:cNvPr>
            <p:cNvSpPr>
              <a:spLocks noChangeArrowheads="1"/>
            </p:cNvSpPr>
            <p:nvPr/>
          </p:nvSpPr>
          <p:spPr bwMode="gray">
            <a:xfrm>
              <a:off x="6478920" y="285750"/>
              <a:ext cx="2258680" cy="1538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255" eaLnBrk="1" fontAlgn="auto" latinLnBrk="0" hangingPunct="1">
                <a:lnSpc>
                  <a:spcPct val="100000"/>
                </a:lnSpc>
                <a:spcBef>
                  <a:spcPts val="0"/>
                </a:spcBef>
                <a:spcAft>
                  <a:spcPts val="0"/>
                </a:spcAft>
                <a:buClr>
                  <a:srgbClr val="002960"/>
                </a:buClr>
                <a:buSzTx/>
                <a:buFontTx/>
                <a:buNone/>
                <a:tabLst/>
                <a:defRPr/>
              </a:pPr>
              <a:r>
                <a:rPr kumimoji="0" lang="en-US" sz="800" b="0" i="0" u="none" strike="noStrike" kern="0" cap="none" spc="0" normalizeH="0" baseline="0" noProof="0">
                  <a:ln>
                    <a:noFill/>
                  </a:ln>
                  <a:solidFill>
                    <a:srgbClr val="FF0000"/>
                  </a:solidFill>
                  <a:effectLst/>
                  <a:uLnTx/>
                  <a:uFillTx/>
                  <a:latin typeface="Arial"/>
                </a:rPr>
                <a:t>PRELIMINARY DRAFT </a:t>
              </a:r>
              <a:r>
                <a:rPr kumimoji="0" lang="en-US" sz="800" b="0" i="0" u="none" strike="noStrike" kern="0" cap="none" spc="0" normalizeH="0" baseline="0" noProof="0">
                  <a:ln>
                    <a:noFill/>
                  </a:ln>
                  <a:solidFill>
                    <a:srgbClr val="808080"/>
                  </a:solidFill>
                  <a:effectLst/>
                  <a:uLnTx/>
                  <a:uFillTx/>
                  <a:latin typeface="Arial"/>
                </a:rPr>
                <a:t>- PROPRIETARY AND CONFIDENTIAL</a:t>
              </a:r>
            </a:p>
          </p:txBody>
        </p:sp>
        <p:cxnSp>
          <p:nvCxnSpPr>
            <p:cNvPr id="65" name="AutoShape 31">
              <a:extLst>
                <a:ext uri="{FF2B5EF4-FFF2-40B4-BE49-F238E27FC236}">
                  <a16:creationId xmlns:a16="http://schemas.microsoft.com/office/drawing/2014/main" id="{F7DA9444-9651-4951-8191-645A566A14FD}"/>
                </a:ext>
              </a:extLst>
            </p:cNvPr>
            <p:cNvCxnSpPr>
              <a:cxnSpLocks noChangeShapeType="1"/>
              <a:stCxn id="64" idx="2"/>
              <a:endCxn id="64" idx="4"/>
            </p:cNvCxnSpPr>
            <p:nvPr/>
          </p:nvCxnSpPr>
          <p:spPr bwMode="gray">
            <a:xfrm>
              <a:off x="6478920" y="285750"/>
              <a:ext cx="0" cy="15387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6" name="AutoShape 32">
              <a:extLst>
                <a:ext uri="{FF2B5EF4-FFF2-40B4-BE49-F238E27FC236}">
                  <a16:creationId xmlns:a16="http://schemas.microsoft.com/office/drawing/2014/main" id="{752022F4-854D-460A-BF46-8564800FD14B}"/>
                </a:ext>
              </a:extLst>
            </p:cNvPr>
            <p:cNvCxnSpPr>
              <a:cxnSpLocks noChangeShapeType="1"/>
              <a:stCxn id="64" idx="4"/>
              <a:endCxn id="64" idx="6"/>
            </p:cNvCxnSpPr>
            <p:nvPr/>
          </p:nvCxnSpPr>
          <p:spPr bwMode="gray">
            <a:xfrm>
              <a:off x="6478920" y="439623"/>
              <a:ext cx="225868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 Number">
            <a:extLst>
              <a:ext uri="{FF2B5EF4-FFF2-40B4-BE49-F238E27FC236}">
                <a16:creationId xmlns:a16="http://schemas.microsoft.com/office/drawing/2014/main" id="{5920B626-7C41-418D-ABDE-078F314165A9}"/>
              </a:ext>
            </a:extLst>
          </p:cNvPr>
          <p:cNvSpPr txBox="1">
            <a:spLocks/>
          </p:cNvSpPr>
          <p:nvPr/>
        </p:nvSpPr>
        <p:spPr bwMode="auto">
          <a:xfrm>
            <a:off x="11759894" y="6640468"/>
            <a:ext cx="127577"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mn-lt"/>
              </a:rPr>
              <a:pPr algn="r"/>
              <a:t>‹#›</a:t>
            </a:fld>
            <a:endParaRPr lang="en-US" sz="800" baseline="0">
              <a:solidFill>
                <a:srgbClr val="808080"/>
              </a:solidFill>
              <a:latin typeface="+mn-lt"/>
            </a:endParaRPr>
          </a:p>
        </p:txBody>
      </p:sp>
    </p:spTree>
    <p:extLst>
      <p:ext uri="{BB962C8B-B14F-4D97-AF65-F5344CB8AC3E}">
        <p14:creationId xmlns:p14="http://schemas.microsoft.com/office/powerpoint/2010/main" val="316865572"/>
      </p:ext>
    </p:extLst>
  </p:cSld>
  <p:clrMap bg1="lt1" tx1="dk1" bg2="lt2" tx2="dk2" accent1="accent1" accent2="accent2" accent3="accent3" accent4="accent4" accent5="accent5" accent6="accent6" hlink="hlink" folHlink="folHlink"/>
  <p:sldLayoutIdLst>
    <p:sldLayoutId id="2147483663" r:id="rId1"/>
    <p:sldLayoutId id="2147483733" r:id="rId2"/>
    <p:sldLayoutId id="2147483664" r:id="rId3"/>
    <p:sldLayoutId id="2147483734" r:id="rId4"/>
    <p:sldLayoutId id="2147483708" r:id="rId5"/>
    <p:sldLayoutId id="2147483704" r:id="rId6"/>
    <p:sldLayoutId id="2147483741" r:id="rId7"/>
    <p:sldLayoutId id="2147483742" r:id="rId8"/>
    <p:sldLayoutId id="2147483737" r:id="rId9"/>
    <p:sldLayoutId id="2147483735" r:id="rId10"/>
    <p:sldLayoutId id="2147483736" r:id="rId11"/>
    <p:sldLayoutId id="2147483738" r:id="rId12"/>
    <p:sldLayoutId id="2147483739" r:id="rId13"/>
    <p:sldLayoutId id="2147483740" r:id="rId14"/>
    <p:sldLayoutId id="2147483665" r:id="rId15"/>
    <p:sldLayoutId id="2147483743" r:id="rId16"/>
    <p:sldLayoutId id="2147483745" r:id="rId17"/>
    <p:sldLayoutId id="2147483746" r:id="rId18"/>
    <p:sldLayoutId id="2147483747" r:id="rId19"/>
  </p:sldLayoutIdLst>
  <p:hf sldNum="0" hdr="0" ftr="0" dt="0"/>
  <p:txStyles>
    <p:title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flickr.com/photos/130419557@N06/1597307597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www.njeda.com/wp-content/uploads/2022/09/FFE-Allowable-Expenditures-FINAL.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jeda.com/wp-content/uploads/2022/09/Pre-Construction-Packet-2022.06.24.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s://www.njeda.com/wp-content/uploads/2022/09/Tips-for-Finding-A-Contractor-FINAL.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njeda.com/child-care-improvement-program/" TargetMode="External"/><Relationship Id="rId5" Type="http://schemas.openxmlformats.org/officeDocument/2006/relationships/hyperlink" Target="https://app.powerbigov.us/view?r=eyJrIjoiN2E4MDhiZjQtMTQyNi00YzliLTk3NDAtNjhhNGY0MTQ3Mzg1IiwidCI6IjUwNzZjM2QxLTM4MDItNGI5Zi1iMzZhLWUwYTQxYmQ2NDJhNyJ9" TargetMode="Externa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www.njeda.com/wp-content/uploads/2022/09/Project-Idea-Board-FINAL.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njeda.com/child-care-improvement-program/"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hyperlink" Target="https://programs.njeda.com/en-US/" TargetMode="External"/><Relationship Id="rId4" Type="http://schemas.openxmlformats.org/officeDocument/2006/relationships/hyperlink" Target="mailto:languagehelp@njeda.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https://programs.njeda.com/en-US/SignIn?returnUrl=%2Fen-US%2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programs.njeda.com/en-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njeda.com/application-quick-start-guide-fin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njportal.com/DOR/BusinessNameSearch/Search/BusinessNam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njeda.com/sample-project-description-fina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njeda.com/child-care-improvement-program/" TargetMode="External"/><Relationship Id="rId7" Type="http://schemas.openxmlformats.org/officeDocument/2006/relationships/image" Target="../media/image19.png"/><Relationship Id="rId2" Type="http://schemas.openxmlformats.org/officeDocument/2006/relationships/hyperlink" Target="http://www.njeda.com/"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mailto:CustomerCare@njeda.com" TargetMode="External"/><Relationship Id="rId9"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www.njeda.com/child-care-facilities-improvement-budget-phase-1-7-20-2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www.njeda.com/cc-facilities-improvement-project-timeline-templat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njeda.com/cc-facilities-improvement-project-timeline-template/" TargetMode="External"/><Relationship Id="rId13" Type="http://schemas.openxmlformats.org/officeDocument/2006/relationships/hyperlink" Target="http://www.njeda.com/lobbying-political-activity-questionnaire-6-23-2020/" TargetMode="External"/><Relationship Id="rId3" Type="http://schemas.openxmlformats.org/officeDocument/2006/relationships/hyperlink" Target="https://www.njeda.com/wp-content/uploads/2022/09/FAQ-Phase-1.pdf" TargetMode="External"/><Relationship Id="rId7" Type="http://schemas.openxmlformats.org/officeDocument/2006/relationships/hyperlink" Target="https://www.njeda.com/child-care-facilities-improvement-budget-phase-1-7-20-22/" TargetMode="External"/><Relationship Id="rId12" Type="http://schemas.openxmlformats.org/officeDocument/2006/relationships/hyperlink" Target="https://www.njeda.com/landlord-certification-form/" TargetMode="External"/><Relationship Id="rId2" Type="http://schemas.openxmlformats.org/officeDocument/2006/relationships/hyperlink" Target="https://www.njeda.com/child-care-improvement-program/" TargetMode="External"/><Relationship Id="rId1" Type="http://schemas.openxmlformats.org/officeDocument/2006/relationships/slideLayout" Target="../slideLayouts/slideLayout5.xml"/><Relationship Id="rId6" Type="http://schemas.openxmlformats.org/officeDocument/2006/relationships/hyperlink" Target="https://www.njeda.com/sample-project-description-final/" TargetMode="External"/><Relationship Id="rId11" Type="http://schemas.openxmlformats.org/officeDocument/2006/relationships/hyperlink" Target="https://www.njeda.com/wp-content/uploads/2022/09/Tips-for-Finding-A-Contractor-FINAL.pdf" TargetMode="External"/><Relationship Id="rId5" Type="http://schemas.openxmlformats.org/officeDocument/2006/relationships/hyperlink" Target="https://www.njeda.com/application-quick-start-guide-final/" TargetMode="External"/><Relationship Id="rId10" Type="http://schemas.openxmlformats.org/officeDocument/2006/relationships/hyperlink" Target="https://www.njeda.com/wp-content/uploads/2022/09/FFE-Allowable-Expenditures-FINAL.pdf" TargetMode="External"/><Relationship Id="rId4" Type="http://schemas.openxmlformats.org/officeDocument/2006/relationships/hyperlink" Target="https://www.njeda.com/wp-content/uploads/2022/05/Child-Care-Facilities-Improvement-Eligible-Projects.pdf" TargetMode="External"/><Relationship Id="rId9" Type="http://schemas.openxmlformats.org/officeDocument/2006/relationships/hyperlink" Target="https://www.njeda.com/wp-content/uploads/2022/09/Project-Idea-Board-FINAL.pdf"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hyperlink" Target="https://www.njeda.com/wp-content/uploads/2022/09/FAQ-Phase-1.pdf"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www.njeda.com/child-care-improvement-program/"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hyperlink" Target="http://www.njeda.com/" TargetMode="Externa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jeda.com/child-care-improvement-progra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y more corporations are making child care their business.">
            <a:extLst>
              <a:ext uri="{FF2B5EF4-FFF2-40B4-BE49-F238E27FC236}">
                <a16:creationId xmlns:a16="http://schemas.microsoft.com/office/drawing/2014/main" id="{D83A2BF6-3A7F-4AA0-BBFE-E49F3AAC8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 t="4955" r="1" b="9949"/>
          <a:stretch/>
        </p:blipFill>
        <p:spPr bwMode="auto">
          <a:xfrm>
            <a:off x="-95780" y="-17575"/>
            <a:ext cx="12262888" cy="6875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13A55E-19EB-1349-846D-689CD403A25D}"/>
              </a:ext>
            </a:extLst>
          </p:cNvPr>
          <p:cNvSpPr/>
          <p:nvPr/>
        </p:nvSpPr>
        <p:spPr>
          <a:xfrm>
            <a:off x="-83080" y="-8788"/>
            <a:ext cx="12275080" cy="6875575"/>
          </a:xfrm>
          <a:prstGeom prst="rect">
            <a:avLst/>
          </a:prstGeom>
          <a:solidFill>
            <a:srgbClr val="00597C">
              <a:alpha val="6941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EC72A9-883F-4800-824A-70F5C325BF87}"/>
              </a:ext>
            </a:extLst>
          </p:cNvPr>
          <p:cNvSpPr>
            <a:spLocks noGrp="1"/>
          </p:cNvSpPr>
          <p:nvPr>
            <p:ph type="ctrTitle"/>
          </p:nvPr>
        </p:nvSpPr>
        <p:spPr>
          <a:xfrm>
            <a:off x="822434" y="1790929"/>
            <a:ext cx="10912366" cy="2484438"/>
          </a:xfrm>
        </p:spPr>
        <p:txBody>
          <a:bodyPr>
            <a:normAutofit/>
          </a:bodyPr>
          <a:lstStyle/>
          <a:p>
            <a:r>
              <a:rPr lang="en-US" b="1" dirty="0">
                <a:solidFill>
                  <a:schemeClr val="bg1"/>
                </a:solidFill>
                <a:latin typeface="Segoe UI Light" panose="020B0502040204020203" pitchFamily="34" charset="0"/>
                <a:cs typeface="Segoe UI Light" panose="020B0502040204020203" pitchFamily="34" charset="0"/>
              </a:rPr>
              <a:t>New </a:t>
            </a:r>
            <a:r>
              <a:rPr lang="en-US" dirty="0">
                <a:solidFill>
                  <a:schemeClr val="bg1"/>
                </a:solidFill>
                <a:latin typeface="Segoe UI Light" panose="020B0502040204020203" pitchFamily="34" charset="0"/>
                <a:cs typeface="Segoe UI Light" panose="020B0502040204020203" pitchFamily="34" charset="0"/>
              </a:rPr>
              <a:t>Jersey </a:t>
            </a:r>
            <a:r>
              <a:rPr lang="en-US" b="1" dirty="0">
                <a:solidFill>
                  <a:schemeClr val="bg1"/>
                </a:solidFill>
                <a:latin typeface="Segoe UI Light" panose="020B0502040204020203" pitchFamily="34" charset="0"/>
                <a:cs typeface="Segoe UI Light" panose="020B0502040204020203" pitchFamily="34" charset="0"/>
              </a:rPr>
              <a:t>Child Care Facilities Improvement Program—Phase 1</a:t>
            </a:r>
          </a:p>
        </p:txBody>
      </p:sp>
      <p:sp>
        <p:nvSpPr>
          <p:cNvPr id="26" name="Isosceles Triangle 25">
            <a:extLst>
              <a:ext uri="{FF2B5EF4-FFF2-40B4-BE49-F238E27FC236}">
                <a16:creationId xmlns:a16="http://schemas.microsoft.com/office/drawing/2014/main" id="{86670B62-6A8A-4073-8068-0035D6E20D00}"/>
              </a:ext>
            </a:extLst>
          </p:cNvPr>
          <p:cNvSpPr/>
          <p:nvPr/>
        </p:nvSpPr>
        <p:spPr>
          <a:xfrm>
            <a:off x="-95273" y="5486400"/>
            <a:ext cx="8119872" cy="1371600"/>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Lst>
            <a:ahLst/>
            <a:cxnLst>
              <a:cxn ang="0">
                <a:pos x="connsiteX0" y="connsiteY0"/>
              </a:cxn>
              <a:cxn ang="0">
                <a:pos x="connsiteX1" y="connsiteY1"/>
              </a:cxn>
              <a:cxn ang="0">
                <a:pos x="connsiteX2" y="connsiteY2"/>
              </a:cxn>
              <a:cxn ang="0">
                <a:pos x="connsiteX3" y="connsiteY3"/>
              </a:cxn>
            </a:cxnLst>
            <a:rect l="l" t="t" r="r" b="b"/>
            <a:pathLst>
              <a:path w="8119872" h="1371600">
                <a:moveTo>
                  <a:pt x="0" y="1362456"/>
                </a:moveTo>
                <a:lnTo>
                  <a:pt x="0" y="0"/>
                </a:lnTo>
                <a:lnTo>
                  <a:pt x="8119872" y="1371600"/>
                </a:lnTo>
                <a:lnTo>
                  <a:pt x="0" y="1362456"/>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Isosceles Triangle 25">
            <a:extLst>
              <a:ext uri="{FF2B5EF4-FFF2-40B4-BE49-F238E27FC236}">
                <a16:creationId xmlns:a16="http://schemas.microsoft.com/office/drawing/2014/main" id="{F678FBB5-7F78-416F-A429-85F8D6DE3481}"/>
              </a:ext>
            </a:extLst>
          </p:cNvPr>
          <p:cNvSpPr/>
          <p:nvPr/>
        </p:nvSpPr>
        <p:spPr>
          <a:xfrm rot="10800000">
            <a:off x="4059936" y="-17574"/>
            <a:ext cx="8119872" cy="1371600"/>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Lst>
            <a:ahLst/>
            <a:cxnLst>
              <a:cxn ang="0">
                <a:pos x="connsiteX0" y="connsiteY0"/>
              </a:cxn>
              <a:cxn ang="0">
                <a:pos x="connsiteX1" y="connsiteY1"/>
              </a:cxn>
              <a:cxn ang="0">
                <a:pos x="connsiteX2" y="connsiteY2"/>
              </a:cxn>
              <a:cxn ang="0">
                <a:pos x="connsiteX3" y="connsiteY3"/>
              </a:cxn>
            </a:cxnLst>
            <a:rect l="l" t="t" r="r" b="b"/>
            <a:pathLst>
              <a:path w="8119872" h="1371600">
                <a:moveTo>
                  <a:pt x="0" y="1362456"/>
                </a:moveTo>
                <a:lnTo>
                  <a:pt x="0" y="0"/>
                </a:lnTo>
                <a:lnTo>
                  <a:pt x="8119872" y="1371600"/>
                </a:lnTo>
                <a:lnTo>
                  <a:pt x="0" y="1362456"/>
                </a:lnTo>
                <a:close/>
              </a:path>
            </a:pathLst>
          </a:cu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358451F-0854-45A8-9DF3-7C80A14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068"/>
            <a:ext cx="3202391" cy="2134927"/>
          </a:xfrm>
          <a:prstGeom prst="rect">
            <a:avLst/>
          </a:prstGeom>
        </p:spPr>
      </p:pic>
    </p:spTree>
    <p:extLst>
      <p:ext uri="{BB962C8B-B14F-4D97-AF65-F5344CB8AC3E}">
        <p14:creationId xmlns:p14="http://schemas.microsoft.com/office/powerpoint/2010/main" val="1906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2</a:t>
            </a:r>
            <a:br>
              <a:rPr lang="en-US" dirty="0"/>
            </a:br>
            <a:r>
              <a:rPr lang="en-US" dirty="0"/>
              <a:t>BACKGROUND</a:t>
            </a:r>
          </a:p>
        </p:txBody>
      </p:sp>
    </p:spTree>
    <p:extLst>
      <p:ext uri="{BB962C8B-B14F-4D97-AF65-F5344CB8AC3E}">
        <p14:creationId xmlns:p14="http://schemas.microsoft.com/office/powerpoint/2010/main" val="322359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0613A6-2815-BF45-93A7-7DCE86738AF3}"/>
              </a:ext>
            </a:extLst>
          </p:cNvPr>
          <p:cNvPicPr>
            <a:picLocks noChangeAspect="1"/>
          </p:cNvPicPr>
          <p:nvPr/>
        </p:nvPicPr>
        <p:blipFill rotWithShape="1">
          <a:blip r:embed="rId2">
            <a:extLst>
              <a:ext uri="{28A0092B-C50C-407E-A947-70E740481C1C}">
                <a14:useLocalDpi xmlns:a14="http://schemas.microsoft.com/office/drawing/2010/main" val="0"/>
              </a:ext>
            </a:extLst>
          </a:blip>
          <a:srcRect t="6838" r="6838"/>
          <a:stretch/>
        </p:blipFill>
        <p:spPr>
          <a:xfrm>
            <a:off x="0" y="44283"/>
            <a:ext cx="12192000" cy="6858000"/>
          </a:xfrm>
          <a:prstGeom prst="rect">
            <a:avLst/>
          </a:prstGeom>
        </p:spPr>
      </p:pic>
      <p:sp>
        <p:nvSpPr>
          <p:cNvPr id="2" name="Title 1">
            <a:extLst>
              <a:ext uri="{FF2B5EF4-FFF2-40B4-BE49-F238E27FC236}">
                <a16:creationId xmlns:a16="http://schemas.microsoft.com/office/drawing/2014/main" id="{728CE1B4-2D04-9840-81EC-C6E67D00D003}"/>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About NJEDA</a:t>
            </a:r>
          </a:p>
        </p:txBody>
      </p:sp>
      <p:sp>
        <p:nvSpPr>
          <p:cNvPr id="7" name="Text Placeholder 6">
            <a:extLst>
              <a:ext uri="{FF2B5EF4-FFF2-40B4-BE49-F238E27FC236}">
                <a16:creationId xmlns:a16="http://schemas.microsoft.com/office/drawing/2014/main" id="{C866894F-F3EC-004A-A4BB-AB2ACC53174E}"/>
              </a:ext>
            </a:extLst>
          </p:cNvPr>
          <p:cNvSpPr>
            <a:spLocks noGrp="1"/>
          </p:cNvSpPr>
          <p:nvPr>
            <p:ph type="body" sz="quarter" idx="13"/>
          </p:nvPr>
        </p:nvSpPr>
        <p:spPr>
          <a:xfrm>
            <a:off x="564162" y="1829861"/>
            <a:ext cx="11123745" cy="3665683"/>
          </a:xfrm>
        </p:spPr>
        <p:txBody>
          <a:bodyPr>
            <a:normAutofit fontScale="77500" lnSpcReduction="20000"/>
          </a:bodyPr>
          <a:lstStyle/>
          <a:p>
            <a:pPr>
              <a:lnSpc>
                <a:spcPct val="120000"/>
              </a:lnSpc>
            </a:pPr>
            <a:r>
              <a:rPr lang="en-US" sz="3100" b="1" dirty="0">
                <a:latin typeface="Segoe UI" panose="020B0502040204020203" pitchFamily="34" charset="0"/>
                <a:cs typeface="Segoe UI" panose="020B0502040204020203" pitchFamily="34" charset="0"/>
              </a:rPr>
              <a:t>The New Jersey Economic Development Authority (NJEDA) serves as the State’s principal agency for driving economic growth. </a:t>
            </a:r>
            <a:br>
              <a:rPr lang="en-US" sz="3100" b="1" dirty="0">
                <a:latin typeface="Segoe UI" panose="020B0502040204020203" pitchFamily="34" charset="0"/>
                <a:cs typeface="Segoe UI" panose="020B0502040204020203" pitchFamily="34" charset="0"/>
              </a:rPr>
            </a:br>
            <a:br>
              <a:rPr lang="en-US" sz="3100" b="1"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The NJEDA is committed to making New Jersey a national model for </a:t>
            </a:r>
            <a:r>
              <a:rPr lang="en-US" b="1" dirty="0">
                <a:latin typeface="Segoe UI" panose="020B0502040204020203" pitchFamily="34" charset="0"/>
                <a:cs typeface="Segoe UI" panose="020B0502040204020203" pitchFamily="34" charset="0"/>
              </a:rPr>
              <a:t>inclusive and sustainable economic development </a:t>
            </a:r>
            <a:r>
              <a:rPr lang="en-US" dirty="0">
                <a:latin typeface="Segoe UI" panose="020B0502040204020203" pitchFamily="34" charset="0"/>
                <a:cs typeface="Segoe UI" panose="020B0502040204020203" pitchFamily="34" charset="0"/>
              </a:rPr>
              <a:t>by focusing on key strategies to help build </a:t>
            </a:r>
            <a:r>
              <a:rPr lang="en-US" b="1" dirty="0">
                <a:latin typeface="Segoe UI" panose="020B0502040204020203" pitchFamily="34" charset="0"/>
                <a:cs typeface="Segoe UI" panose="020B0502040204020203" pitchFamily="34" charset="0"/>
              </a:rPr>
              <a:t>strong and dynamic communities</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create good jobs for New Jersey residents</a:t>
            </a:r>
            <a:r>
              <a:rPr lang="en-US" dirty="0">
                <a:latin typeface="Segoe UI" panose="020B0502040204020203" pitchFamily="34" charset="0"/>
                <a:cs typeface="Segoe UI" panose="020B0502040204020203" pitchFamily="34" charset="0"/>
              </a:rPr>
              <a:t>, and </a:t>
            </a:r>
            <a:r>
              <a:rPr lang="en-US" b="1" dirty="0">
                <a:latin typeface="Segoe UI" panose="020B0502040204020203" pitchFamily="34" charset="0"/>
                <a:cs typeface="Segoe UI" panose="020B0502040204020203" pitchFamily="34" charset="0"/>
              </a:rPr>
              <a:t>provide pathways to a stronger and fairer economy</a:t>
            </a:r>
            <a:r>
              <a:rPr lang="en-US" dirty="0">
                <a:latin typeface="Segoe UI" panose="020B0502040204020203" pitchFamily="34" charset="0"/>
                <a:cs typeface="Segoe UI" panose="020B0502040204020203" pitchFamily="34" charset="0"/>
              </a:rPr>
              <a:t>. Through partnerships with a diverse range of stakeholders, the NJEDA creates and implements initiatives to </a:t>
            </a:r>
            <a:r>
              <a:rPr lang="en-US" b="1" dirty="0">
                <a:latin typeface="Segoe UI" panose="020B0502040204020203" pitchFamily="34" charset="0"/>
                <a:cs typeface="Segoe UI" panose="020B0502040204020203" pitchFamily="34" charset="0"/>
              </a:rPr>
              <a:t>enhance the economic vitality and quality of life </a:t>
            </a:r>
            <a:r>
              <a:rPr lang="en-US" dirty="0">
                <a:latin typeface="Segoe UI" panose="020B0502040204020203" pitchFamily="34" charset="0"/>
                <a:cs typeface="Segoe UI" panose="020B0502040204020203" pitchFamily="34" charset="0"/>
              </a:rPr>
              <a:t>in the State and </a:t>
            </a:r>
            <a:r>
              <a:rPr lang="en-US" b="1" dirty="0">
                <a:latin typeface="Segoe UI" panose="020B0502040204020203" pitchFamily="34" charset="0"/>
                <a:cs typeface="Segoe UI" panose="020B0502040204020203" pitchFamily="34" charset="0"/>
              </a:rPr>
              <a:t>strengthen New Jersey’s long-term economic competitiveness</a:t>
            </a:r>
            <a:r>
              <a:rPr lang="en-US" dirty="0">
                <a:latin typeface="Segoe UI" panose="020B0502040204020203" pitchFamily="34" charset="0"/>
                <a:cs typeface="Segoe UI" panose="020B0502040204020203" pitchFamily="34" charset="0"/>
              </a:rPr>
              <a:t>.</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p:txBody>
      </p:sp>
      <p:sp>
        <p:nvSpPr>
          <p:cNvPr id="10" name="Isosceles Triangle 25">
            <a:extLst>
              <a:ext uri="{FF2B5EF4-FFF2-40B4-BE49-F238E27FC236}">
                <a16:creationId xmlns:a16="http://schemas.microsoft.com/office/drawing/2014/main" id="{0DE9DB3B-559D-3E4F-B20F-726DCF65553A}"/>
              </a:ext>
            </a:extLst>
          </p:cNvPr>
          <p:cNvSpPr/>
          <p:nvPr/>
        </p:nvSpPr>
        <p:spPr>
          <a:xfrm>
            <a:off x="-21772" y="5528202"/>
            <a:ext cx="8119872" cy="1371600"/>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Lst>
            <a:ahLst/>
            <a:cxnLst>
              <a:cxn ang="0">
                <a:pos x="connsiteX0" y="connsiteY0"/>
              </a:cxn>
              <a:cxn ang="0">
                <a:pos x="connsiteX1" y="connsiteY1"/>
              </a:cxn>
              <a:cxn ang="0">
                <a:pos x="connsiteX2" y="connsiteY2"/>
              </a:cxn>
              <a:cxn ang="0">
                <a:pos x="connsiteX3" y="connsiteY3"/>
              </a:cxn>
            </a:cxnLst>
            <a:rect l="l" t="t" r="r" b="b"/>
            <a:pathLst>
              <a:path w="8119872" h="1371600">
                <a:moveTo>
                  <a:pt x="0" y="1362456"/>
                </a:moveTo>
                <a:lnTo>
                  <a:pt x="0" y="0"/>
                </a:lnTo>
                <a:lnTo>
                  <a:pt x="8119872" y="1371600"/>
                </a:lnTo>
                <a:lnTo>
                  <a:pt x="0" y="1362456"/>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Isosceles Triangle 25">
            <a:extLst>
              <a:ext uri="{FF2B5EF4-FFF2-40B4-BE49-F238E27FC236}">
                <a16:creationId xmlns:a16="http://schemas.microsoft.com/office/drawing/2014/main" id="{19B1C7B5-0F90-364B-9342-98270BEFCDCE}"/>
              </a:ext>
            </a:extLst>
          </p:cNvPr>
          <p:cNvSpPr/>
          <p:nvPr/>
        </p:nvSpPr>
        <p:spPr>
          <a:xfrm rot="10800000">
            <a:off x="4092594" y="-50232"/>
            <a:ext cx="8119872" cy="1371600"/>
          </a:xfrm>
          <a:custGeom>
            <a:avLst/>
            <a:gdLst>
              <a:gd name="connsiteX0" fmla="*/ 0 w 5449824"/>
              <a:gd name="connsiteY0" fmla="*/ 4133088 h 4133088"/>
              <a:gd name="connsiteX1" fmla="*/ 2724912 w 5449824"/>
              <a:gd name="connsiteY1" fmla="*/ 0 h 4133088"/>
              <a:gd name="connsiteX2" fmla="*/ 5449824 w 5449824"/>
              <a:gd name="connsiteY2" fmla="*/ 4133088 h 4133088"/>
              <a:gd name="connsiteX3" fmla="*/ 0 w 5449824"/>
              <a:gd name="connsiteY3" fmla="*/ 4133088 h 4133088"/>
              <a:gd name="connsiteX0" fmla="*/ 0 w 5449824"/>
              <a:gd name="connsiteY0" fmla="*/ 2761488 h 2761488"/>
              <a:gd name="connsiteX1" fmla="*/ 0 w 5449824"/>
              <a:gd name="connsiteY1" fmla="*/ 0 h 2761488"/>
              <a:gd name="connsiteX2" fmla="*/ 5449824 w 5449824"/>
              <a:gd name="connsiteY2" fmla="*/ 2761488 h 2761488"/>
              <a:gd name="connsiteX3" fmla="*/ 0 w 5449824"/>
              <a:gd name="connsiteY3" fmla="*/ 2761488 h 2761488"/>
              <a:gd name="connsiteX0" fmla="*/ 0 w 8119872"/>
              <a:gd name="connsiteY0" fmla="*/ 2761488 h 2770632"/>
              <a:gd name="connsiteX1" fmla="*/ 0 w 8119872"/>
              <a:gd name="connsiteY1" fmla="*/ 0 h 2770632"/>
              <a:gd name="connsiteX2" fmla="*/ 8119872 w 8119872"/>
              <a:gd name="connsiteY2" fmla="*/ 2770632 h 2770632"/>
              <a:gd name="connsiteX3" fmla="*/ 0 w 8119872"/>
              <a:gd name="connsiteY3" fmla="*/ 2761488 h 2770632"/>
              <a:gd name="connsiteX0" fmla="*/ 0 w 8119872"/>
              <a:gd name="connsiteY0" fmla="*/ 1362456 h 1371600"/>
              <a:gd name="connsiteX1" fmla="*/ 0 w 8119872"/>
              <a:gd name="connsiteY1" fmla="*/ 0 h 1371600"/>
              <a:gd name="connsiteX2" fmla="*/ 8119872 w 8119872"/>
              <a:gd name="connsiteY2" fmla="*/ 1371600 h 1371600"/>
              <a:gd name="connsiteX3" fmla="*/ 0 w 8119872"/>
              <a:gd name="connsiteY3" fmla="*/ 1362456 h 1371600"/>
            </a:gdLst>
            <a:ahLst/>
            <a:cxnLst>
              <a:cxn ang="0">
                <a:pos x="connsiteX0" y="connsiteY0"/>
              </a:cxn>
              <a:cxn ang="0">
                <a:pos x="connsiteX1" y="connsiteY1"/>
              </a:cxn>
              <a:cxn ang="0">
                <a:pos x="connsiteX2" y="connsiteY2"/>
              </a:cxn>
              <a:cxn ang="0">
                <a:pos x="connsiteX3" y="connsiteY3"/>
              </a:cxn>
            </a:cxnLst>
            <a:rect l="l" t="t" r="r" b="b"/>
            <a:pathLst>
              <a:path w="8119872" h="1371600">
                <a:moveTo>
                  <a:pt x="0" y="1362456"/>
                </a:moveTo>
                <a:lnTo>
                  <a:pt x="0" y="0"/>
                </a:lnTo>
                <a:lnTo>
                  <a:pt x="8119872" y="1371600"/>
                </a:lnTo>
                <a:lnTo>
                  <a:pt x="0" y="1362456"/>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BC8DE2-E983-2742-BC5A-CA7B6C442144}"/>
              </a:ext>
            </a:extLst>
          </p:cNvPr>
          <p:cNvSpPr txBox="1"/>
          <p:nvPr/>
        </p:nvSpPr>
        <p:spPr>
          <a:xfrm>
            <a:off x="7828083" y="4789844"/>
            <a:ext cx="3859824" cy="1446550"/>
          </a:xfrm>
          <a:prstGeom prst="rect">
            <a:avLst/>
          </a:prstGeom>
          <a:noFill/>
          <a:ln w="28575">
            <a:noFill/>
          </a:ln>
        </p:spPr>
        <p:txBody>
          <a:bodyPr wrap="square" rtlCol="0">
            <a:spAutoFit/>
          </a:bodyPr>
          <a:lstStyle/>
          <a:p>
            <a:pPr algn="ctr"/>
            <a:r>
              <a:rPr lang="en-US" sz="3200" dirty="0">
                <a:solidFill>
                  <a:schemeClr val="bg1"/>
                </a:solidFill>
              </a:rPr>
              <a:t>HELPING TO BUILD A </a:t>
            </a:r>
            <a:br>
              <a:rPr lang="en-US" sz="2800" b="1" dirty="0">
                <a:solidFill>
                  <a:schemeClr val="bg1"/>
                </a:solidFill>
              </a:rPr>
            </a:br>
            <a:r>
              <a:rPr lang="en-US" sz="2800" b="1" dirty="0">
                <a:ln w="12700">
                  <a:solidFill>
                    <a:schemeClr val="bg2"/>
                  </a:solidFill>
                </a:ln>
                <a:solidFill>
                  <a:schemeClr val="bg1"/>
                </a:solidFill>
                <a:latin typeface="Calibri" panose="020F0502020204030204" pitchFamily="34" charset="0"/>
                <a:cs typeface="Calibri" panose="020F0502020204030204" pitchFamily="34" charset="0"/>
              </a:rPr>
              <a:t>STRONGER AND FAIRER</a:t>
            </a:r>
            <a:r>
              <a:rPr lang="en-US" sz="2800" b="1" dirty="0">
                <a:solidFill>
                  <a:schemeClr val="bg1"/>
                </a:solidFill>
              </a:rPr>
              <a:t> </a:t>
            </a:r>
          </a:p>
          <a:p>
            <a:pPr algn="ctr"/>
            <a:r>
              <a:rPr lang="en-US" sz="2800" dirty="0">
                <a:solidFill>
                  <a:schemeClr val="bg1"/>
                </a:solidFill>
              </a:rPr>
              <a:t>NEW JERSEY ECONOMY</a:t>
            </a:r>
          </a:p>
        </p:txBody>
      </p:sp>
      <p:pic>
        <p:nvPicPr>
          <p:cNvPr id="14" name="Picture 13">
            <a:extLst>
              <a:ext uri="{FF2B5EF4-FFF2-40B4-BE49-F238E27FC236}">
                <a16:creationId xmlns:a16="http://schemas.microsoft.com/office/drawing/2014/main" id="{EA975D63-2A13-D24E-BF5C-103CB96CE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692" y="4428080"/>
            <a:ext cx="3202391" cy="2134927"/>
          </a:xfrm>
          <a:prstGeom prst="rect">
            <a:avLst/>
          </a:prstGeom>
        </p:spPr>
      </p:pic>
    </p:spTree>
    <p:extLst>
      <p:ext uri="{BB962C8B-B14F-4D97-AF65-F5344CB8AC3E}">
        <p14:creationId xmlns:p14="http://schemas.microsoft.com/office/powerpoint/2010/main" val="138683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382156-0D93-3140-ADB8-48991CDB46FF}"/>
              </a:ext>
            </a:extLst>
          </p:cNvPr>
          <p:cNvSpPr>
            <a:spLocks noGrp="1"/>
          </p:cNvSpPr>
          <p:nvPr>
            <p:ph type="title"/>
          </p:nvPr>
        </p:nvSpPr>
        <p:spPr/>
        <p:txBody>
          <a:bodyPr/>
          <a:lstStyle/>
          <a:p>
            <a:r>
              <a:rPr lang="en-US" dirty="0"/>
              <a:t>Child Care Revitalization Act signed by </a:t>
            </a:r>
            <a:br>
              <a:rPr lang="en-US" dirty="0"/>
            </a:br>
            <a:r>
              <a:rPr lang="en-US" dirty="0"/>
              <a:t>Gov. Murphy in July 2021 </a:t>
            </a:r>
          </a:p>
        </p:txBody>
      </p:sp>
      <p:sp>
        <p:nvSpPr>
          <p:cNvPr id="20" name="Text Placeholder 11">
            <a:extLst>
              <a:ext uri="{FF2B5EF4-FFF2-40B4-BE49-F238E27FC236}">
                <a16:creationId xmlns:a16="http://schemas.microsoft.com/office/drawing/2014/main" id="{B5963096-2382-CC4C-9FAC-C85412FE4CB0}"/>
              </a:ext>
            </a:extLst>
          </p:cNvPr>
          <p:cNvSpPr txBox="1">
            <a:spLocks/>
          </p:cNvSpPr>
          <p:nvPr/>
        </p:nvSpPr>
        <p:spPr>
          <a:xfrm>
            <a:off x="635974" y="2300022"/>
            <a:ext cx="11039258" cy="8300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Calibri" panose="020F0502020204030204" pitchFamily="34" charset="0"/>
                <a:ea typeface="Calibri" panose="020F0502020204030204" pitchFamily="34" charset="0"/>
                <a:cs typeface="Arial" panose="020B0604020202020204" pitchFamily="34" charset="0"/>
              </a:rPr>
              <a:t>The legislature passed, and Governor Murphy signed into law appropriating $100M through the federal American Rescue Plan </a:t>
            </a:r>
            <a:r>
              <a:rPr lang="en-US" sz="1800" dirty="0">
                <a:latin typeface="Calibri" panose="020F0502020204030204" pitchFamily="34" charset="0"/>
                <a:ea typeface="Calibri" panose="020F0502020204030204" pitchFamily="34" charset="0"/>
                <a:cs typeface="Arial" panose="020B0604020202020204" pitchFamily="34" charset="0"/>
              </a:rPr>
              <a:t>State and Local Fiscal Recovery Fund</a:t>
            </a:r>
            <a:r>
              <a:rPr lang="en-US" sz="1800" b="1" dirty="0">
                <a:latin typeface="Calibri" panose="020F0502020204030204" pitchFamily="34" charset="0"/>
                <a:ea typeface="Calibri" panose="020F0502020204030204" pitchFamily="34" charset="0"/>
                <a:cs typeface="Arial" panose="020B0604020202020204" pitchFamily="34" charset="0"/>
              </a:rPr>
              <a:t>.  </a:t>
            </a:r>
            <a:endParaRPr lang="en-US" dirty="0">
              <a:solidFill>
                <a:schemeClr val="accent6">
                  <a:lumMod val="85000"/>
                  <a:lumOff val="15000"/>
                </a:schemeClr>
              </a:solidFill>
            </a:endParaRPr>
          </a:p>
        </p:txBody>
      </p:sp>
      <p:cxnSp>
        <p:nvCxnSpPr>
          <p:cNvPr id="21" name="Straight Connector 20">
            <a:extLst>
              <a:ext uri="{FF2B5EF4-FFF2-40B4-BE49-F238E27FC236}">
                <a16:creationId xmlns:a16="http://schemas.microsoft.com/office/drawing/2014/main" id="{0224CE0B-6147-6A46-9107-3774B8E18336}"/>
              </a:ext>
            </a:extLst>
          </p:cNvPr>
          <p:cNvCxnSpPr>
            <a:cxnSpLocks/>
          </p:cNvCxnSpPr>
          <p:nvPr/>
        </p:nvCxnSpPr>
        <p:spPr>
          <a:xfrm>
            <a:off x="564163" y="3010051"/>
            <a:ext cx="10967447" cy="0"/>
          </a:xfrm>
          <a:prstGeom prst="line">
            <a:avLst/>
          </a:prstGeom>
          <a:ln>
            <a:solidFill>
              <a:schemeClr val="accent2"/>
            </a:solidFill>
          </a:ln>
          <a:effectLst/>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D69E93DB-316B-44F0-AC60-FDFA79D04967}"/>
              </a:ext>
            </a:extLst>
          </p:cNvPr>
          <p:cNvSpPr/>
          <p:nvPr/>
        </p:nvSpPr>
        <p:spPr>
          <a:xfrm>
            <a:off x="1179156" y="3513491"/>
            <a:ext cx="9737460" cy="2308324"/>
          </a:xfrm>
          <a:prstGeom prst="rect">
            <a:avLst/>
          </a:prstGeom>
        </p:spPr>
        <p:txBody>
          <a:bodyPr wrap="square">
            <a:spAutoFit/>
          </a:bodyPr>
          <a:lstStyle/>
          <a:p>
            <a:pPr marL="285750" indent="-285750">
              <a:buClr>
                <a:schemeClr val="accent2"/>
              </a:buClr>
              <a:buFont typeface=".Lucida Grande UI Regular"/>
              <a:buChar char="►"/>
            </a:pPr>
            <a:r>
              <a:rPr lang="en-US" dirty="0">
                <a:solidFill>
                  <a:srgbClr val="00597C"/>
                </a:solidFill>
              </a:rPr>
              <a:t>$15.5M to NJ Department of Children and Families (DCF) to create </a:t>
            </a:r>
            <a:r>
              <a:rPr lang="en-US" b="1" dirty="0">
                <a:solidFill>
                  <a:srgbClr val="00597C"/>
                </a:solidFill>
              </a:rPr>
              <a:t>WORKFORCE DEVELOPMENT SUPPORTS </a:t>
            </a:r>
            <a:r>
              <a:rPr lang="en-US" dirty="0">
                <a:solidFill>
                  <a:srgbClr val="00597C"/>
                </a:solidFill>
              </a:rPr>
              <a:t>and conduct a </a:t>
            </a:r>
            <a:r>
              <a:rPr lang="en-US" b="1" dirty="0">
                <a:solidFill>
                  <a:srgbClr val="00597C"/>
                </a:solidFill>
              </a:rPr>
              <a:t>CHILD CARE LANDSCAPE STUDY</a:t>
            </a:r>
            <a:r>
              <a:rPr lang="en-US" dirty="0">
                <a:solidFill>
                  <a:srgbClr val="00597C"/>
                </a:solidFill>
              </a:rPr>
              <a:t>;</a:t>
            </a:r>
          </a:p>
          <a:p>
            <a:pPr>
              <a:buClr>
                <a:schemeClr val="accent2"/>
              </a:buClr>
            </a:pPr>
            <a:endParaRPr lang="en-US" dirty="0">
              <a:solidFill>
                <a:srgbClr val="00597C"/>
              </a:solidFill>
            </a:endParaRPr>
          </a:p>
          <a:p>
            <a:pPr marL="285750" indent="-285750">
              <a:buClr>
                <a:schemeClr val="accent2"/>
              </a:buClr>
              <a:buFont typeface=".Lucida Grande UI Regular"/>
              <a:buChar char="►"/>
            </a:pPr>
            <a:r>
              <a:rPr lang="en-US" dirty="0">
                <a:solidFill>
                  <a:srgbClr val="00597C"/>
                </a:solidFill>
              </a:rPr>
              <a:t>$30M to NJ Department of Human Services (DHS) to provide grants to licensed or registered child care providers or their employees for </a:t>
            </a:r>
            <a:r>
              <a:rPr lang="en-US" b="1" dirty="0">
                <a:solidFill>
                  <a:srgbClr val="00597C"/>
                </a:solidFill>
              </a:rPr>
              <a:t>RETENTION</a:t>
            </a:r>
            <a:r>
              <a:rPr lang="en-US" dirty="0">
                <a:solidFill>
                  <a:srgbClr val="00597C"/>
                </a:solidFill>
              </a:rPr>
              <a:t> and </a:t>
            </a:r>
            <a:r>
              <a:rPr lang="en-US" b="1" dirty="0">
                <a:solidFill>
                  <a:srgbClr val="00597C"/>
                </a:solidFill>
              </a:rPr>
              <a:t>HIRING</a:t>
            </a:r>
            <a:r>
              <a:rPr lang="en-US" dirty="0">
                <a:solidFill>
                  <a:srgbClr val="00597C"/>
                </a:solidFill>
              </a:rPr>
              <a:t>; and</a:t>
            </a:r>
            <a:br>
              <a:rPr lang="en-US" dirty="0">
                <a:solidFill>
                  <a:srgbClr val="00597C"/>
                </a:solidFill>
              </a:rPr>
            </a:br>
            <a:endParaRPr lang="en-US" dirty="0">
              <a:solidFill>
                <a:srgbClr val="00597C"/>
              </a:solidFill>
            </a:endParaRPr>
          </a:p>
          <a:p>
            <a:pPr marL="285750" indent="-285750">
              <a:buClr>
                <a:schemeClr val="accent2"/>
              </a:buClr>
              <a:buFont typeface=".Lucida Grande UI Regular"/>
              <a:buChar char="►"/>
            </a:pPr>
            <a:r>
              <a:rPr lang="en-US" dirty="0">
                <a:solidFill>
                  <a:srgbClr val="00597C"/>
                </a:solidFill>
              </a:rPr>
              <a:t>$54.5M to NJEDA to provide technical assistance and grants for </a:t>
            </a:r>
            <a:r>
              <a:rPr lang="en-US" b="1" dirty="0">
                <a:solidFill>
                  <a:srgbClr val="00597C"/>
                </a:solidFill>
              </a:rPr>
              <a:t>FACILITIES IMPROVEMENTS </a:t>
            </a:r>
            <a:r>
              <a:rPr lang="en-US" dirty="0">
                <a:solidFill>
                  <a:srgbClr val="00597C"/>
                </a:solidFill>
              </a:rPr>
              <a:t>to licensed child care providers and family child care homes</a:t>
            </a:r>
          </a:p>
        </p:txBody>
      </p:sp>
      <p:pic>
        <p:nvPicPr>
          <p:cNvPr id="9" name="Picture 8">
            <a:extLst>
              <a:ext uri="{FF2B5EF4-FFF2-40B4-BE49-F238E27FC236}">
                <a16:creationId xmlns:a16="http://schemas.microsoft.com/office/drawing/2014/main" id="{80652459-552A-4F4D-A19F-AB88E0198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448" y="152892"/>
            <a:ext cx="2052162" cy="1995915"/>
          </a:xfrm>
          <a:prstGeom prst="rect">
            <a:avLst/>
          </a:prstGeom>
        </p:spPr>
      </p:pic>
    </p:spTree>
    <p:extLst>
      <p:ext uri="{BB962C8B-B14F-4D97-AF65-F5344CB8AC3E}">
        <p14:creationId xmlns:p14="http://schemas.microsoft.com/office/powerpoint/2010/main" val="109441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8EA5E6-C65E-4B6A-883E-E7CD2CFBC52B}"/>
              </a:ext>
            </a:extLst>
          </p:cNvPr>
          <p:cNvSpPr>
            <a:spLocks noGrp="1"/>
          </p:cNvSpPr>
          <p:nvPr>
            <p:ph type="title"/>
          </p:nvPr>
        </p:nvSpPr>
        <p:spPr>
          <a:xfrm>
            <a:off x="111477" y="910566"/>
            <a:ext cx="11039258" cy="680198"/>
          </a:xfrm>
        </p:spPr>
        <p:txBody>
          <a:bodyPr>
            <a:noAutofit/>
          </a:bodyPr>
          <a:lstStyle/>
          <a:p>
            <a:r>
              <a:rPr lang="en-US" sz="2000" dirty="0"/>
              <a:t> </a:t>
            </a:r>
            <a:br>
              <a:rPr lang="en-US" sz="2000" dirty="0"/>
            </a:br>
            <a:r>
              <a:rPr lang="en-US" sz="2000" dirty="0"/>
              <a:t>Building on Governor Murphy’s comprehensive strategy to support the state’s vital child care sector and the crucial role of child care to the state’s long-term economic recovery, NJEDA has a growing portfolio of programs to strengthen New Jersey’s child care industry </a:t>
            </a:r>
          </a:p>
        </p:txBody>
      </p:sp>
      <p:grpSp>
        <p:nvGrpSpPr>
          <p:cNvPr id="7" name="Group 6">
            <a:extLst>
              <a:ext uri="{FF2B5EF4-FFF2-40B4-BE49-F238E27FC236}">
                <a16:creationId xmlns:a16="http://schemas.microsoft.com/office/drawing/2014/main" id="{3664910D-28CF-415E-9B65-447A7D03E0DA}"/>
              </a:ext>
            </a:extLst>
          </p:cNvPr>
          <p:cNvGrpSpPr/>
          <p:nvPr/>
        </p:nvGrpSpPr>
        <p:grpSpPr>
          <a:xfrm>
            <a:off x="4048981" y="3156255"/>
            <a:ext cx="3377984" cy="1240322"/>
            <a:chOff x="1359576" y="2448910"/>
            <a:chExt cx="3722373" cy="1240322"/>
          </a:xfrm>
        </p:grpSpPr>
        <p:sp>
          <p:nvSpPr>
            <p:cNvPr id="8" name="TextBox 7">
              <a:extLst>
                <a:ext uri="{FF2B5EF4-FFF2-40B4-BE49-F238E27FC236}">
                  <a16:creationId xmlns:a16="http://schemas.microsoft.com/office/drawing/2014/main" id="{FBB67E34-E015-4130-ACD8-9D309F71BC22}"/>
                </a:ext>
              </a:extLst>
            </p:cNvPr>
            <p:cNvSpPr txBox="1"/>
            <p:nvPr/>
          </p:nvSpPr>
          <p:spPr>
            <a:xfrm>
              <a:off x="1433359" y="2521688"/>
              <a:ext cx="3574802" cy="1077218"/>
            </a:xfrm>
            <a:prstGeom prst="rect">
              <a:avLst/>
            </a:prstGeom>
            <a:noFill/>
            <a:ln>
              <a:noFill/>
            </a:ln>
          </p:spPr>
          <p:txBody>
            <a:bodyPr wrap="square" rtlCol="0">
              <a:spAutoFit/>
            </a:bodyPr>
            <a:lstStyle/>
            <a:p>
              <a:r>
                <a:rPr lang="en-US" b="1" dirty="0"/>
                <a:t>$54.5M Child Care Facilities Improvement Program</a:t>
              </a:r>
            </a:p>
            <a:p>
              <a:r>
                <a:rPr lang="en-US" sz="1400" dirty="0"/>
                <a:t>Facilities improvement projects for centers and home-based providers</a:t>
              </a:r>
              <a:endParaRPr lang="en-US" sz="1200" dirty="0"/>
            </a:p>
          </p:txBody>
        </p:sp>
        <p:sp>
          <p:nvSpPr>
            <p:cNvPr id="9" name="Rectangle 8">
              <a:extLst>
                <a:ext uri="{FF2B5EF4-FFF2-40B4-BE49-F238E27FC236}">
                  <a16:creationId xmlns:a16="http://schemas.microsoft.com/office/drawing/2014/main" id="{BA932EDC-B9B8-4741-88D9-37147CC99E87}"/>
                </a:ext>
              </a:extLst>
            </p:cNvPr>
            <p:cNvSpPr/>
            <p:nvPr/>
          </p:nvSpPr>
          <p:spPr>
            <a:xfrm>
              <a:off x="1359576" y="2448910"/>
              <a:ext cx="3722373" cy="1240322"/>
            </a:xfrm>
            <a:prstGeom prst="rect">
              <a:avLst/>
            </a:prstGeom>
            <a:noFill/>
            <a:ln w="38100">
              <a:solidFill>
                <a:srgbClr val="84B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0" name="Group 9">
            <a:extLst>
              <a:ext uri="{FF2B5EF4-FFF2-40B4-BE49-F238E27FC236}">
                <a16:creationId xmlns:a16="http://schemas.microsoft.com/office/drawing/2014/main" id="{85906DD4-C63D-4727-ADB8-9775EAE25692}"/>
              </a:ext>
            </a:extLst>
          </p:cNvPr>
          <p:cNvGrpSpPr/>
          <p:nvPr/>
        </p:nvGrpSpPr>
        <p:grpSpPr>
          <a:xfrm>
            <a:off x="4048981" y="4568821"/>
            <a:ext cx="3377980" cy="1251937"/>
            <a:chOff x="1399465" y="3881394"/>
            <a:chExt cx="3722369" cy="1251937"/>
          </a:xfrm>
        </p:grpSpPr>
        <p:sp>
          <p:nvSpPr>
            <p:cNvPr id="11" name="TextBox 10">
              <a:extLst>
                <a:ext uri="{FF2B5EF4-FFF2-40B4-BE49-F238E27FC236}">
                  <a16:creationId xmlns:a16="http://schemas.microsoft.com/office/drawing/2014/main" id="{5F799066-02AB-4521-A7A7-B129F4021DD8}"/>
                </a:ext>
              </a:extLst>
            </p:cNvPr>
            <p:cNvSpPr txBox="1"/>
            <p:nvPr/>
          </p:nvSpPr>
          <p:spPr>
            <a:xfrm>
              <a:off x="1504423" y="3933002"/>
              <a:ext cx="3556582" cy="1077218"/>
            </a:xfrm>
            <a:prstGeom prst="rect">
              <a:avLst/>
            </a:prstGeom>
            <a:noFill/>
          </p:spPr>
          <p:txBody>
            <a:bodyPr wrap="square" rtlCol="0">
              <a:spAutoFit/>
            </a:bodyPr>
            <a:lstStyle/>
            <a:p>
              <a:r>
                <a:rPr lang="en-US" b="1" dirty="0"/>
                <a:t>$4.5M Technical Assistance for Child Care Providers</a:t>
              </a:r>
              <a:br>
                <a:rPr lang="en-US" sz="1600" dirty="0"/>
              </a:br>
              <a:r>
                <a:rPr lang="en-US" sz="1400" dirty="0">
                  <a:solidFill>
                    <a:schemeClr val="accent6"/>
                  </a:solidFill>
                </a:rPr>
                <a:t>Supporting providers’ facility and business operations needs</a:t>
              </a:r>
              <a:endParaRPr lang="en-US" sz="1600" dirty="0">
                <a:solidFill>
                  <a:schemeClr val="accent6"/>
                </a:solidFill>
              </a:endParaRPr>
            </a:p>
          </p:txBody>
        </p:sp>
        <p:sp>
          <p:nvSpPr>
            <p:cNvPr id="12" name="Rectangle 11">
              <a:extLst>
                <a:ext uri="{FF2B5EF4-FFF2-40B4-BE49-F238E27FC236}">
                  <a16:creationId xmlns:a16="http://schemas.microsoft.com/office/drawing/2014/main" id="{C1C2F9A9-8A99-4FCA-84F4-69B808DC60B3}"/>
                </a:ext>
              </a:extLst>
            </p:cNvPr>
            <p:cNvSpPr/>
            <p:nvPr/>
          </p:nvSpPr>
          <p:spPr>
            <a:xfrm>
              <a:off x="1399465" y="3881394"/>
              <a:ext cx="3722369" cy="1251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9A72784-B370-457F-909B-59A11D1F02F2}"/>
              </a:ext>
            </a:extLst>
          </p:cNvPr>
          <p:cNvGrpSpPr/>
          <p:nvPr/>
        </p:nvGrpSpPr>
        <p:grpSpPr>
          <a:xfrm>
            <a:off x="7850605" y="3110177"/>
            <a:ext cx="3636488" cy="937939"/>
            <a:chOff x="6288204" y="2429890"/>
            <a:chExt cx="4072916" cy="1033272"/>
          </a:xfrm>
        </p:grpSpPr>
        <p:sp>
          <p:nvSpPr>
            <p:cNvPr id="14" name="TextBox 13">
              <a:extLst>
                <a:ext uri="{FF2B5EF4-FFF2-40B4-BE49-F238E27FC236}">
                  <a16:creationId xmlns:a16="http://schemas.microsoft.com/office/drawing/2014/main" id="{2A4BDD2A-9494-4C89-B4E2-3FC94984B711}"/>
                </a:ext>
              </a:extLst>
            </p:cNvPr>
            <p:cNvSpPr txBox="1"/>
            <p:nvPr/>
          </p:nvSpPr>
          <p:spPr>
            <a:xfrm>
              <a:off x="6435639" y="2485979"/>
              <a:ext cx="3918396" cy="667445"/>
            </a:xfrm>
            <a:prstGeom prst="rect">
              <a:avLst/>
            </a:prstGeom>
            <a:noFill/>
          </p:spPr>
          <p:txBody>
            <a:bodyPr wrap="square" rtlCol="0">
              <a:spAutoFit/>
            </a:bodyPr>
            <a:lstStyle/>
            <a:p>
              <a:r>
                <a:rPr lang="en-US" b="1" dirty="0"/>
                <a:t>$8M Thriving by Three Program</a:t>
              </a:r>
              <a:br>
                <a:rPr lang="en-US" sz="1600" dirty="0"/>
              </a:br>
              <a:r>
                <a:rPr lang="en-US" sz="1400" dirty="0">
                  <a:solidFill>
                    <a:schemeClr val="accent6"/>
                  </a:solidFill>
                </a:rPr>
                <a:t>Expanding capacity to serve infants and toddlers</a:t>
              </a:r>
              <a:endParaRPr lang="en-US" sz="1600" dirty="0">
                <a:solidFill>
                  <a:schemeClr val="accent6">
                    <a:lumMod val="85000"/>
                    <a:lumOff val="15000"/>
                  </a:schemeClr>
                </a:solidFill>
              </a:endParaRPr>
            </a:p>
          </p:txBody>
        </p:sp>
        <p:sp>
          <p:nvSpPr>
            <p:cNvPr id="15" name="Rectangle 14">
              <a:extLst>
                <a:ext uri="{FF2B5EF4-FFF2-40B4-BE49-F238E27FC236}">
                  <a16:creationId xmlns:a16="http://schemas.microsoft.com/office/drawing/2014/main" id="{F537BF2B-8126-41A7-832F-5F1D04598E70}"/>
                </a:ext>
              </a:extLst>
            </p:cNvPr>
            <p:cNvSpPr/>
            <p:nvPr/>
          </p:nvSpPr>
          <p:spPr>
            <a:xfrm>
              <a:off x="6288204" y="2429890"/>
              <a:ext cx="4072916" cy="103327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6" name="Group 15">
            <a:extLst>
              <a:ext uri="{FF2B5EF4-FFF2-40B4-BE49-F238E27FC236}">
                <a16:creationId xmlns:a16="http://schemas.microsoft.com/office/drawing/2014/main" id="{BF0F6E66-926D-413D-8E1F-FF8F2A755426}"/>
              </a:ext>
            </a:extLst>
          </p:cNvPr>
          <p:cNvGrpSpPr/>
          <p:nvPr/>
        </p:nvGrpSpPr>
        <p:grpSpPr>
          <a:xfrm>
            <a:off x="7844271" y="4178844"/>
            <a:ext cx="3636496" cy="680199"/>
            <a:chOff x="6288210" y="3881394"/>
            <a:chExt cx="4072913" cy="942892"/>
          </a:xfrm>
        </p:grpSpPr>
        <p:sp>
          <p:nvSpPr>
            <p:cNvPr id="17" name="TextBox 16">
              <a:extLst>
                <a:ext uri="{FF2B5EF4-FFF2-40B4-BE49-F238E27FC236}">
                  <a16:creationId xmlns:a16="http://schemas.microsoft.com/office/drawing/2014/main" id="{28A2232E-B739-4F87-8250-CAA4794DCA3C}"/>
                </a:ext>
              </a:extLst>
            </p:cNvPr>
            <p:cNvSpPr txBox="1"/>
            <p:nvPr/>
          </p:nvSpPr>
          <p:spPr>
            <a:xfrm>
              <a:off x="6453988" y="3931734"/>
              <a:ext cx="3907126" cy="520605"/>
            </a:xfrm>
            <a:prstGeom prst="rect">
              <a:avLst/>
            </a:prstGeom>
            <a:noFill/>
          </p:spPr>
          <p:txBody>
            <a:bodyPr wrap="square" rtlCol="0">
              <a:spAutoFit/>
            </a:bodyPr>
            <a:lstStyle/>
            <a:p>
              <a:r>
                <a:rPr lang="en-US" b="1" dirty="0"/>
                <a:t>$30M Child Care Facilities Fund</a:t>
              </a:r>
              <a:br>
                <a:rPr lang="en-US" sz="1600" dirty="0"/>
              </a:br>
              <a:r>
                <a:rPr lang="en-US" sz="1400" dirty="0">
                  <a:solidFill>
                    <a:schemeClr val="accent6">
                      <a:lumMod val="85000"/>
                      <a:lumOff val="15000"/>
                    </a:schemeClr>
                  </a:solidFill>
                </a:rPr>
                <a:t>Expansion of child care facilities program</a:t>
              </a:r>
              <a:endParaRPr lang="en-US" sz="1600" dirty="0">
                <a:solidFill>
                  <a:schemeClr val="accent6">
                    <a:lumMod val="85000"/>
                    <a:lumOff val="15000"/>
                  </a:schemeClr>
                </a:solidFill>
              </a:endParaRPr>
            </a:p>
          </p:txBody>
        </p:sp>
        <p:sp>
          <p:nvSpPr>
            <p:cNvPr id="18" name="Rectangle 17">
              <a:extLst>
                <a:ext uri="{FF2B5EF4-FFF2-40B4-BE49-F238E27FC236}">
                  <a16:creationId xmlns:a16="http://schemas.microsoft.com/office/drawing/2014/main" id="{8784EA94-1DB2-47E9-B2BA-4AA92821993B}"/>
                </a:ext>
              </a:extLst>
            </p:cNvPr>
            <p:cNvSpPr/>
            <p:nvPr/>
          </p:nvSpPr>
          <p:spPr>
            <a:xfrm>
              <a:off x="6288210" y="3881394"/>
              <a:ext cx="4072913" cy="9428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9" name="Group 18">
            <a:extLst>
              <a:ext uri="{FF2B5EF4-FFF2-40B4-BE49-F238E27FC236}">
                <a16:creationId xmlns:a16="http://schemas.microsoft.com/office/drawing/2014/main" id="{D8E28CBB-58A1-4297-9493-566A39F9B7B6}"/>
              </a:ext>
            </a:extLst>
          </p:cNvPr>
          <p:cNvGrpSpPr/>
          <p:nvPr/>
        </p:nvGrpSpPr>
        <p:grpSpPr>
          <a:xfrm>
            <a:off x="4319391" y="2332678"/>
            <a:ext cx="2837159" cy="646176"/>
            <a:chOff x="849086" y="4669536"/>
            <a:chExt cx="10099330" cy="646176"/>
          </a:xfrm>
        </p:grpSpPr>
        <p:sp>
          <p:nvSpPr>
            <p:cNvPr id="20" name="Snip Diagonal Corner Rectangle 14">
              <a:extLst>
                <a:ext uri="{FF2B5EF4-FFF2-40B4-BE49-F238E27FC236}">
                  <a16:creationId xmlns:a16="http://schemas.microsoft.com/office/drawing/2014/main" id="{E77E8F42-08B0-47C7-A2A9-96CD118DF7FD}"/>
                </a:ext>
              </a:extLst>
            </p:cNvPr>
            <p:cNvSpPr/>
            <p:nvPr/>
          </p:nvSpPr>
          <p:spPr>
            <a:xfrm>
              <a:off x="849086" y="4669536"/>
              <a:ext cx="10099330" cy="646176"/>
            </a:xfrm>
            <a:prstGeom prst="snip2Diag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1" name="TextBox 20">
              <a:extLst>
                <a:ext uri="{FF2B5EF4-FFF2-40B4-BE49-F238E27FC236}">
                  <a16:creationId xmlns:a16="http://schemas.microsoft.com/office/drawing/2014/main" id="{43D3CD8A-E70C-4332-B0D2-B9C3B146ED33}"/>
                </a:ext>
              </a:extLst>
            </p:cNvPr>
            <p:cNvSpPr txBox="1"/>
            <p:nvPr/>
          </p:nvSpPr>
          <p:spPr>
            <a:xfrm>
              <a:off x="1137077" y="4800696"/>
              <a:ext cx="9509185" cy="369332"/>
            </a:xfrm>
            <a:prstGeom prst="rect">
              <a:avLst/>
            </a:prstGeom>
            <a:noFill/>
          </p:spPr>
          <p:txBody>
            <a:bodyPr wrap="square" rtlCol="0">
              <a:spAutoFit/>
            </a:bodyPr>
            <a:lstStyle/>
            <a:p>
              <a:pPr algn="ctr"/>
              <a:r>
                <a:rPr lang="en-US" b="1" dirty="0">
                  <a:solidFill>
                    <a:schemeClr val="bg1"/>
                  </a:solidFill>
                </a:rPr>
                <a:t>FY 22 Budget: $59M</a:t>
              </a:r>
            </a:p>
          </p:txBody>
        </p:sp>
      </p:grpSp>
      <p:grpSp>
        <p:nvGrpSpPr>
          <p:cNvPr id="22" name="Group 21">
            <a:extLst>
              <a:ext uri="{FF2B5EF4-FFF2-40B4-BE49-F238E27FC236}">
                <a16:creationId xmlns:a16="http://schemas.microsoft.com/office/drawing/2014/main" id="{2F32745B-3AFE-4B93-9475-178AC3C5BB14}"/>
              </a:ext>
            </a:extLst>
          </p:cNvPr>
          <p:cNvGrpSpPr/>
          <p:nvPr/>
        </p:nvGrpSpPr>
        <p:grpSpPr>
          <a:xfrm>
            <a:off x="8243935" y="2345044"/>
            <a:ext cx="2837159" cy="646176"/>
            <a:chOff x="849086" y="4669536"/>
            <a:chExt cx="10099330" cy="646176"/>
          </a:xfrm>
        </p:grpSpPr>
        <p:sp>
          <p:nvSpPr>
            <p:cNvPr id="23" name="Snip Diagonal Corner Rectangle 14">
              <a:extLst>
                <a:ext uri="{FF2B5EF4-FFF2-40B4-BE49-F238E27FC236}">
                  <a16:creationId xmlns:a16="http://schemas.microsoft.com/office/drawing/2014/main" id="{420DABAB-D7EA-4315-BC52-12F840D39A1F}"/>
                </a:ext>
              </a:extLst>
            </p:cNvPr>
            <p:cNvSpPr/>
            <p:nvPr/>
          </p:nvSpPr>
          <p:spPr>
            <a:xfrm>
              <a:off x="849086" y="4669536"/>
              <a:ext cx="10099330" cy="646176"/>
            </a:xfrm>
            <a:prstGeom prst="snip2Diag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 name="TextBox 23">
              <a:extLst>
                <a:ext uri="{FF2B5EF4-FFF2-40B4-BE49-F238E27FC236}">
                  <a16:creationId xmlns:a16="http://schemas.microsoft.com/office/drawing/2014/main" id="{0CDD7579-76DD-41EE-9A09-DEA9C1B1269F}"/>
                </a:ext>
              </a:extLst>
            </p:cNvPr>
            <p:cNvSpPr txBox="1"/>
            <p:nvPr/>
          </p:nvSpPr>
          <p:spPr>
            <a:xfrm>
              <a:off x="1137077" y="4800696"/>
              <a:ext cx="9509185" cy="369332"/>
            </a:xfrm>
            <a:prstGeom prst="rect">
              <a:avLst/>
            </a:prstGeom>
            <a:noFill/>
          </p:spPr>
          <p:txBody>
            <a:bodyPr wrap="square" rtlCol="0">
              <a:spAutoFit/>
            </a:bodyPr>
            <a:lstStyle/>
            <a:p>
              <a:pPr algn="ctr"/>
              <a:r>
                <a:rPr lang="en-US" b="1" dirty="0">
                  <a:solidFill>
                    <a:schemeClr val="bg1"/>
                  </a:solidFill>
                </a:rPr>
                <a:t>FY 23 Budget: $50.5M</a:t>
              </a:r>
            </a:p>
          </p:txBody>
        </p:sp>
      </p:grpSp>
      <p:grpSp>
        <p:nvGrpSpPr>
          <p:cNvPr id="25" name="Group 24">
            <a:extLst>
              <a:ext uri="{FF2B5EF4-FFF2-40B4-BE49-F238E27FC236}">
                <a16:creationId xmlns:a16="http://schemas.microsoft.com/office/drawing/2014/main" id="{DEF7BAFB-2036-4279-A54E-35FF44641720}"/>
              </a:ext>
            </a:extLst>
          </p:cNvPr>
          <p:cNvGrpSpPr/>
          <p:nvPr/>
        </p:nvGrpSpPr>
        <p:grpSpPr>
          <a:xfrm>
            <a:off x="7844271" y="4985921"/>
            <a:ext cx="3636488" cy="1251937"/>
            <a:chOff x="6288204" y="5289097"/>
            <a:chExt cx="4383380" cy="1079375"/>
          </a:xfrm>
        </p:grpSpPr>
        <p:sp>
          <p:nvSpPr>
            <p:cNvPr id="26" name="TextBox 25">
              <a:extLst>
                <a:ext uri="{FF2B5EF4-FFF2-40B4-BE49-F238E27FC236}">
                  <a16:creationId xmlns:a16="http://schemas.microsoft.com/office/drawing/2014/main" id="{E45163ED-7AD6-4595-972D-FA0092E47830}"/>
                </a:ext>
              </a:extLst>
            </p:cNvPr>
            <p:cNvSpPr txBox="1"/>
            <p:nvPr/>
          </p:nvSpPr>
          <p:spPr>
            <a:xfrm>
              <a:off x="6449674" y="5326164"/>
              <a:ext cx="4214285" cy="884977"/>
            </a:xfrm>
            <a:prstGeom prst="rect">
              <a:avLst/>
            </a:prstGeom>
            <a:noFill/>
          </p:spPr>
          <p:txBody>
            <a:bodyPr wrap="square" rtlCol="0">
              <a:spAutoFit/>
            </a:bodyPr>
            <a:lstStyle/>
            <a:p>
              <a:r>
                <a:rPr lang="en-US" b="1" dirty="0"/>
                <a:t>$12.5M Child Care Employer Innovation Pilot</a:t>
              </a:r>
              <a:br>
                <a:rPr lang="en-US" sz="1600" dirty="0"/>
              </a:br>
              <a:r>
                <a:rPr lang="en-US" sz="1400" dirty="0">
                  <a:solidFill>
                    <a:schemeClr val="accent6"/>
                  </a:solidFill>
                </a:rPr>
                <a:t>Exploring innovative models to engage employers in child care</a:t>
              </a:r>
              <a:endParaRPr lang="en-US" sz="1600" dirty="0">
                <a:solidFill>
                  <a:schemeClr val="accent6">
                    <a:lumMod val="85000"/>
                    <a:lumOff val="15000"/>
                  </a:schemeClr>
                </a:solidFill>
              </a:endParaRPr>
            </a:p>
          </p:txBody>
        </p:sp>
        <p:sp>
          <p:nvSpPr>
            <p:cNvPr id="27" name="Rectangle 26">
              <a:extLst>
                <a:ext uri="{FF2B5EF4-FFF2-40B4-BE49-F238E27FC236}">
                  <a16:creationId xmlns:a16="http://schemas.microsoft.com/office/drawing/2014/main" id="{A068B307-D086-4D22-9DCE-517DD6C944C3}"/>
                </a:ext>
              </a:extLst>
            </p:cNvPr>
            <p:cNvSpPr/>
            <p:nvPr/>
          </p:nvSpPr>
          <p:spPr>
            <a:xfrm>
              <a:off x="6288204" y="5289097"/>
              <a:ext cx="4383380" cy="10793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8" name="Group 27">
            <a:extLst>
              <a:ext uri="{FF2B5EF4-FFF2-40B4-BE49-F238E27FC236}">
                <a16:creationId xmlns:a16="http://schemas.microsoft.com/office/drawing/2014/main" id="{10B77703-A1B0-43FE-8010-F4378146A92E}"/>
              </a:ext>
            </a:extLst>
          </p:cNvPr>
          <p:cNvGrpSpPr/>
          <p:nvPr/>
        </p:nvGrpSpPr>
        <p:grpSpPr>
          <a:xfrm>
            <a:off x="427192" y="6040318"/>
            <a:ext cx="4397724" cy="646176"/>
            <a:chOff x="775855" y="5522658"/>
            <a:chExt cx="4960751" cy="646176"/>
          </a:xfrm>
          <a:solidFill>
            <a:srgbClr val="00597C"/>
          </a:solidFill>
        </p:grpSpPr>
        <p:sp>
          <p:nvSpPr>
            <p:cNvPr id="29" name="Snip Diagonal Corner Rectangle 14">
              <a:extLst>
                <a:ext uri="{FF2B5EF4-FFF2-40B4-BE49-F238E27FC236}">
                  <a16:creationId xmlns:a16="http://schemas.microsoft.com/office/drawing/2014/main" id="{413B2A4C-1CFB-42BF-B265-DCAD4200F697}"/>
                </a:ext>
              </a:extLst>
            </p:cNvPr>
            <p:cNvSpPr/>
            <p:nvPr/>
          </p:nvSpPr>
          <p:spPr>
            <a:xfrm>
              <a:off x="775855" y="5522658"/>
              <a:ext cx="4960751" cy="646176"/>
            </a:xfrm>
            <a:prstGeom prst="snip2Diag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87B"/>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EE2301C-6579-40F4-B024-5A407F3158EC}"/>
                </a:ext>
              </a:extLst>
            </p:cNvPr>
            <p:cNvSpPr txBox="1"/>
            <p:nvPr/>
          </p:nvSpPr>
          <p:spPr>
            <a:xfrm>
              <a:off x="896976" y="5564631"/>
              <a:ext cx="4677833" cy="5847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Grand Total: $132.8M</a:t>
              </a:r>
            </a:p>
          </p:txBody>
        </p:sp>
      </p:grpSp>
      <p:grpSp>
        <p:nvGrpSpPr>
          <p:cNvPr id="31" name="Group 30">
            <a:extLst>
              <a:ext uri="{FF2B5EF4-FFF2-40B4-BE49-F238E27FC236}">
                <a16:creationId xmlns:a16="http://schemas.microsoft.com/office/drawing/2014/main" id="{6C2CBC38-21EE-427D-9E93-285A77CB0E7D}"/>
              </a:ext>
            </a:extLst>
          </p:cNvPr>
          <p:cNvGrpSpPr/>
          <p:nvPr/>
        </p:nvGrpSpPr>
        <p:grpSpPr>
          <a:xfrm>
            <a:off x="600508" y="2345044"/>
            <a:ext cx="2837159" cy="646176"/>
            <a:chOff x="849086" y="4669536"/>
            <a:chExt cx="10099330" cy="646176"/>
          </a:xfrm>
        </p:grpSpPr>
        <p:sp>
          <p:nvSpPr>
            <p:cNvPr id="32" name="Snip Diagonal Corner Rectangle 14">
              <a:extLst>
                <a:ext uri="{FF2B5EF4-FFF2-40B4-BE49-F238E27FC236}">
                  <a16:creationId xmlns:a16="http://schemas.microsoft.com/office/drawing/2014/main" id="{80A2A9B8-B829-4147-AE95-18BF425A454F}"/>
                </a:ext>
              </a:extLst>
            </p:cNvPr>
            <p:cNvSpPr/>
            <p:nvPr/>
          </p:nvSpPr>
          <p:spPr>
            <a:xfrm>
              <a:off x="849086" y="4669536"/>
              <a:ext cx="10099330" cy="646176"/>
            </a:xfrm>
            <a:prstGeom prst="snip2Diag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3" name="TextBox 32">
              <a:extLst>
                <a:ext uri="{FF2B5EF4-FFF2-40B4-BE49-F238E27FC236}">
                  <a16:creationId xmlns:a16="http://schemas.microsoft.com/office/drawing/2014/main" id="{19F18642-37AF-41B1-A604-EE557F107765}"/>
                </a:ext>
              </a:extLst>
            </p:cNvPr>
            <p:cNvSpPr txBox="1"/>
            <p:nvPr/>
          </p:nvSpPr>
          <p:spPr>
            <a:xfrm>
              <a:off x="1137077" y="4800696"/>
              <a:ext cx="9509185" cy="369332"/>
            </a:xfrm>
            <a:prstGeom prst="rect">
              <a:avLst/>
            </a:prstGeom>
            <a:noFill/>
          </p:spPr>
          <p:txBody>
            <a:bodyPr wrap="square" rtlCol="0">
              <a:spAutoFit/>
            </a:bodyPr>
            <a:lstStyle/>
            <a:p>
              <a:pPr algn="ctr"/>
              <a:r>
                <a:rPr lang="en-US" b="1" dirty="0">
                  <a:solidFill>
                    <a:schemeClr val="bg1"/>
                  </a:solidFill>
                </a:rPr>
                <a:t>FY 21 Budget: $23.3M</a:t>
              </a:r>
            </a:p>
          </p:txBody>
        </p:sp>
      </p:grpSp>
      <p:grpSp>
        <p:nvGrpSpPr>
          <p:cNvPr id="34" name="Group 33">
            <a:extLst>
              <a:ext uri="{FF2B5EF4-FFF2-40B4-BE49-F238E27FC236}">
                <a16:creationId xmlns:a16="http://schemas.microsoft.com/office/drawing/2014/main" id="{85CBF487-A91E-4D9B-ADD8-428F39CC3A8A}"/>
              </a:ext>
            </a:extLst>
          </p:cNvPr>
          <p:cNvGrpSpPr/>
          <p:nvPr/>
        </p:nvGrpSpPr>
        <p:grpSpPr>
          <a:xfrm>
            <a:off x="330096" y="3141155"/>
            <a:ext cx="3377986" cy="2053635"/>
            <a:chOff x="1359576" y="2448910"/>
            <a:chExt cx="3722375" cy="2471428"/>
          </a:xfrm>
        </p:grpSpPr>
        <p:sp>
          <p:nvSpPr>
            <p:cNvPr id="35" name="TextBox 34">
              <a:extLst>
                <a:ext uri="{FF2B5EF4-FFF2-40B4-BE49-F238E27FC236}">
                  <a16:creationId xmlns:a16="http://schemas.microsoft.com/office/drawing/2014/main" id="{949971B9-9019-48FB-B5D4-9E9A2C49CE57}"/>
                </a:ext>
              </a:extLst>
            </p:cNvPr>
            <p:cNvSpPr txBox="1"/>
            <p:nvPr/>
          </p:nvSpPr>
          <p:spPr>
            <a:xfrm>
              <a:off x="1507149" y="2488903"/>
              <a:ext cx="3574802" cy="1938992"/>
            </a:xfrm>
            <a:prstGeom prst="rect">
              <a:avLst/>
            </a:prstGeom>
            <a:noFill/>
          </p:spPr>
          <p:txBody>
            <a:bodyPr wrap="square" rtlCol="0">
              <a:spAutoFit/>
            </a:bodyPr>
            <a:lstStyle/>
            <a:p>
              <a:r>
                <a:rPr lang="en-US" b="1" dirty="0"/>
                <a:t>$23.3M COVID Small Business Emergency Grants</a:t>
              </a:r>
            </a:p>
            <a:p>
              <a:r>
                <a:rPr lang="en-US" sz="1400" dirty="0">
                  <a:solidFill>
                    <a:schemeClr val="accent6">
                      <a:lumMod val="85000"/>
                      <a:lumOff val="15000"/>
                    </a:schemeClr>
                  </a:solidFill>
                </a:rPr>
                <a:t>Emergency grants distributed to more than 1,300 child care providers, including a $10M set aside specifically for the child care sector and more than $15M distributed to child care providers located in Opportunity Zones</a:t>
              </a:r>
              <a:endParaRPr lang="en-US" sz="1200" dirty="0">
                <a:solidFill>
                  <a:schemeClr val="accent6">
                    <a:lumMod val="85000"/>
                    <a:lumOff val="15000"/>
                  </a:schemeClr>
                </a:solidFill>
              </a:endParaRPr>
            </a:p>
          </p:txBody>
        </p:sp>
        <p:sp>
          <p:nvSpPr>
            <p:cNvPr id="36" name="Rectangle 35">
              <a:extLst>
                <a:ext uri="{FF2B5EF4-FFF2-40B4-BE49-F238E27FC236}">
                  <a16:creationId xmlns:a16="http://schemas.microsoft.com/office/drawing/2014/main" id="{B213E63C-4066-43E5-A402-E83691D54759}"/>
                </a:ext>
              </a:extLst>
            </p:cNvPr>
            <p:cNvSpPr/>
            <p:nvPr/>
          </p:nvSpPr>
          <p:spPr>
            <a:xfrm>
              <a:off x="1359576" y="2448910"/>
              <a:ext cx="3722373" cy="24714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itle 1">
            <a:extLst>
              <a:ext uri="{FF2B5EF4-FFF2-40B4-BE49-F238E27FC236}">
                <a16:creationId xmlns:a16="http://schemas.microsoft.com/office/drawing/2014/main" id="{1DF560B2-C8DD-4212-ADBB-E0D1437DD204}"/>
              </a:ext>
            </a:extLst>
          </p:cNvPr>
          <p:cNvSpPr txBox="1">
            <a:spLocks/>
          </p:cNvSpPr>
          <p:nvPr/>
        </p:nvSpPr>
        <p:spPr>
          <a:xfrm>
            <a:off x="111477" y="201373"/>
            <a:ext cx="10779895" cy="680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a:solidFill>
                  <a:schemeClr val="tx1"/>
                </a:solidFill>
                <a:latin typeface="+mn-lt"/>
                <a:ea typeface="+mj-ea"/>
                <a:cs typeface="+mj-cs"/>
              </a:defRPr>
            </a:lvl1pPr>
          </a:lstStyle>
          <a:p>
            <a:r>
              <a:rPr lang="en-US" sz="2800" dirty="0"/>
              <a:t>NJEDA’s Programs to Support Child Care in NJ </a:t>
            </a:r>
          </a:p>
        </p:txBody>
      </p:sp>
    </p:spTree>
    <p:extLst>
      <p:ext uri="{BB962C8B-B14F-4D97-AF65-F5344CB8AC3E}">
        <p14:creationId xmlns:p14="http://schemas.microsoft.com/office/powerpoint/2010/main" val="309983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F849B1A-6DE0-4066-A7F2-8278684FAEAE}"/>
              </a:ext>
            </a:extLst>
          </p:cNvPr>
          <p:cNvSpPr/>
          <p:nvPr/>
        </p:nvSpPr>
        <p:spPr>
          <a:xfrm>
            <a:off x="1159240" y="372909"/>
            <a:ext cx="9873520" cy="11870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What is the New Jersey Child Care Facilities Improvement Program?</a:t>
            </a:r>
          </a:p>
        </p:txBody>
      </p:sp>
      <p:sp>
        <p:nvSpPr>
          <p:cNvPr id="25" name="TextBox 24">
            <a:extLst>
              <a:ext uri="{FF2B5EF4-FFF2-40B4-BE49-F238E27FC236}">
                <a16:creationId xmlns:a16="http://schemas.microsoft.com/office/drawing/2014/main" id="{58E7A01B-A976-48AC-B27A-D0675B3ABE9D}"/>
              </a:ext>
            </a:extLst>
          </p:cNvPr>
          <p:cNvSpPr txBox="1"/>
          <p:nvPr/>
        </p:nvSpPr>
        <p:spPr>
          <a:xfrm>
            <a:off x="1411306" y="4683910"/>
            <a:ext cx="9621453" cy="671915"/>
          </a:xfrm>
          <a:prstGeom prst="rect">
            <a:avLst/>
          </a:prstGeom>
          <a:noFill/>
        </p:spPr>
        <p:txBody>
          <a:bodyPr wrap="square">
            <a:spAutoFit/>
          </a:bodyPr>
          <a:lstStyle/>
          <a:p>
            <a:pPr marL="0" marR="0" algn="just">
              <a:lnSpc>
                <a:spcPct val="107000"/>
              </a:lnSpc>
              <a:spcBef>
                <a:spcPts val="0"/>
              </a:spcBef>
              <a:spcAft>
                <a:spcPts val="0"/>
              </a:spcAft>
            </a:pPr>
            <a:r>
              <a:rPr lang="en-US" dirty="0">
                <a:solidFill>
                  <a:srgbClr val="00597C"/>
                </a:solidFill>
                <a:effectLst/>
                <a:latin typeface="Calibri" panose="020F0502020204030204" pitchFamily="34" charset="0"/>
                <a:ea typeface="Calibri" panose="020F0502020204030204" pitchFamily="34" charset="0"/>
                <a:cs typeface="Arial" panose="020B0604020202020204" pitchFamily="34" charset="0"/>
              </a:rPr>
              <a:t>Provides grants to New Jersey child care providers for facilities improvements that will contribute to high quality early childhood learning environments.  </a:t>
            </a:r>
          </a:p>
        </p:txBody>
      </p:sp>
      <p:sp>
        <p:nvSpPr>
          <p:cNvPr id="28" name="TextBox 27">
            <a:extLst>
              <a:ext uri="{FF2B5EF4-FFF2-40B4-BE49-F238E27FC236}">
                <a16:creationId xmlns:a16="http://schemas.microsoft.com/office/drawing/2014/main" id="{6E75918D-8222-4D30-AC59-6BE4B1941080}"/>
              </a:ext>
            </a:extLst>
          </p:cNvPr>
          <p:cNvSpPr txBox="1"/>
          <p:nvPr/>
        </p:nvSpPr>
        <p:spPr>
          <a:xfrm>
            <a:off x="1411307" y="1740305"/>
            <a:ext cx="5799087" cy="2862322"/>
          </a:xfrm>
          <a:prstGeom prst="rect">
            <a:avLst/>
          </a:prstGeom>
          <a:noFill/>
        </p:spPr>
        <p:txBody>
          <a:bodyPr wrap="square">
            <a:spAutoFit/>
          </a:bodyPr>
          <a:lstStyle/>
          <a:p>
            <a:pPr algn="just"/>
            <a:r>
              <a:rPr lang="en-US" dirty="0">
                <a:solidFill>
                  <a:srgbClr val="00597C"/>
                </a:solidFill>
                <a:effectLst/>
                <a:latin typeface="Calibri" panose="020F0502020204030204" pitchFamily="34" charset="0"/>
                <a:ea typeface="Calibri" panose="020F0502020204030204" pitchFamily="34" charset="0"/>
                <a:cs typeface="Arial" panose="020B0604020202020204" pitchFamily="34" charset="0"/>
              </a:rPr>
              <a:t>The Child Care Facilities Improvement Program is funded by the Child Care Revitalization Fund, allocating $100M of federal American Rescue Plan (ARP) funds, i</a:t>
            </a:r>
            <a:r>
              <a:rPr lang="en-US" dirty="0">
                <a:solidFill>
                  <a:srgbClr val="00597C"/>
                </a:solidFill>
                <a:latin typeface="Calibri" panose="020F0502020204030204" pitchFamily="34" charset="0"/>
                <a:ea typeface="Calibri" panose="020F0502020204030204" pitchFamily="34" charset="0"/>
                <a:cs typeface="Arial" panose="020B0604020202020204" pitchFamily="34" charset="0"/>
              </a:rPr>
              <a:t>ncluding $54.5 million for NJEDA to provide facility improvement grants and technical assistance to child care providers. Legislation was passed by the  New Jersey State Legislature and signed into law by Governor Murphy in June 2021. Funding for Phase 1 of the Child Care Facilities Improvement Pilot Program will be supported through the ARP funding, as well as an additional $4.45 million in state funding. </a:t>
            </a:r>
            <a:endParaRPr lang="en-US" dirty="0">
              <a:solidFill>
                <a:srgbClr val="00597C"/>
              </a:solidFill>
            </a:endParaRPr>
          </a:p>
        </p:txBody>
      </p:sp>
      <p:pic>
        <p:nvPicPr>
          <p:cNvPr id="33" name="Picture 2" descr="NJ will fund bonuses for child care workers | NJ Spotlight News">
            <a:extLst>
              <a:ext uri="{FF2B5EF4-FFF2-40B4-BE49-F238E27FC236}">
                <a16:creationId xmlns:a16="http://schemas.microsoft.com/office/drawing/2014/main" id="{B77DFC19-6FBD-494E-8F21-69091A6BC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78" y="1984618"/>
            <a:ext cx="4279866" cy="2407425"/>
          </a:xfrm>
          <a:prstGeom prst="rect">
            <a:avLst/>
          </a:prstGeom>
          <a:noFill/>
          <a:extLst>
            <a:ext uri="{909E8E84-426E-40DD-AFC4-6F175D3DCCD1}">
              <a14:hiddenFill xmlns:a14="http://schemas.microsoft.com/office/drawing/2010/main">
                <a:solidFill>
                  <a:srgbClr val="FFFFFF"/>
                </a:solidFill>
              </a14:hiddenFill>
            </a:ext>
          </a:extLst>
        </p:spPr>
      </p:pic>
      <p:sp>
        <p:nvSpPr>
          <p:cNvPr id="8" name="Triangle 2">
            <a:extLst>
              <a:ext uri="{FF2B5EF4-FFF2-40B4-BE49-F238E27FC236}">
                <a16:creationId xmlns:a16="http://schemas.microsoft.com/office/drawing/2014/main" id="{C87A2BEE-62E3-42BA-B158-133FA73E2DB9}"/>
              </a:ext>
            </a:extLst>
          </p:cNvPr>
          <p:cNvSpPr/>
          <p:nvPr/>
        </p:nvSpPr>
        <p:spPr>
          <a:xfrm rot="5400000">
            <a:off x="1159240" y="1735434"/>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2">
            <a:extLst>
              <a:ext uri="{FF2B5EF4-FFF2-40B4-BE49-F238E27FC236}">
                <a16:creationId xmlns:a16="http://schemas.microsoft.com/office/drawing/2014/main" id="{C7BCA0F4-93B7-4D33-A278-54E5058890A0}"/>
              </a:ext>
            </a:extLst>
          </p:cNvPr>
          <p:cNvSpPr/>
          <p:nvPr/>
        </p:nvSpPr>
        <p:spPr>
          <a:xfrm rot="5400000">
            <a:off x="1091238" y="4683910"/>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B7906EAD-C8BE-4CF3-BEA2-156B569F5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241" y="5537523"/>
            <a:ext cx="1119562" cy="1119562"/>
          </a:xfrm>
          <a:prstGeom prst="rect">
            <a:avLst/>
          </a:prstGeom>
        </p:spPr>
      </p:pic>
      <p:sp>
        <p:nvSpPr>
          <p:cNvPr id="12" name="Rectangle 11">
            <a:extLst>
              <a:ext uri="{FF2B5EF4-FFF2-40B4-BE49-F238E27FC236}">
                <a16:creationId xmlns:a16="http://schemas.microsoft.com/office/drawing/2014/main" id="{CF6A1582-D227-4407-8D72-7B6EDDAAD3A9}"/>
              </a:ext>
            </a:extLst>
          </p:cNvPr>
          <p:cNvSpPr/>
          <p:nvPr/>
        </p:nvSpPr>
        <p:spPr>
          <a:xfrm>
            <a:off x="3110429" y="5537523"/>
            <a:ext cx="5971142" cy="112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Funding for Phase 1 is $15 million with the ability to go up to $25 million based on demand</a:t>
            </a:r>
          </a:p>
        </p:txBody>
      </p:sp>
    </p:spTree>
    <p:extLst>
      <p:ext uri="{BB962C8B-B14F-4D97-AF65-F5344CB8AC3E}">
        <p14:creationId xmlns:p14="http://schemas.microsoft.com/office/powerpoint/2010/main" val="348894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D67507-6637-4DCC-80D6-D3CC0521AD12}"/>
              </a:ext>
            </a:extLst>
          </p:cNvPr>
          <p:cNvSpPr/>
          <p:nvPr/>
        </p:nvSpPr>
        <p:spPr>
          <a:xfrm>
            <a:off x="260073" y="1054984"/>
            <a:ext cx="6344212" cy="5178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071FA0-90E4-47F7-ACCE-9C0DD9449ABD}"/>
              </a:ext>
            </a:extLst>
          </p:cNvPr>
          <p:cNvSpPr txBox="1"/>
          <p:nvPr/>
        </p:nvSpPr>
        <p:spPr>
          <a:xfrm>
            <a:off x="260073" y="1216894"/>
            <a:ext cx="6218951" cy="5016758"/>
          </a:xfrm>
          <a:prstGeom prst="rect">
            <a:avLst/>
          </a:prstGeom>
          <a:noFill/>
        </p:spPr>
        <p:txBody>
          <a:bodyPr wrap="square" rtlCol="0">
            <a:spAutoFit/>
          </a:bodyPr>
          <a:lstStyle/>
          <a:p>
            <a:pPr marL="342900" indent="-342900">
              <a:spcAft>
                <a:spcPts val="1200"/>
              </a:spcAft>
              <a:buClr>
                <a:schemeClr val="accent2"/>
              </a:buClr>
              <a:buFont typeface=".Lucida Grande UI Regular"/>
              <a:buChar char="►"/>
              <a:defRPr/>
            </a:pPr>
            <a:r>
              <a:rPr lang="en-US" kern="0" dirty="0">
                <a:solidFill>
                  <a:schemeClr val="bg1"/>
                </a:solidFill>
              </a:rPr>
              <a:t>Grants will be made for prospective (future) costs for facility improvement projects totaling </a:t>
            </a:r>
            <a:r>
              <a:rPr lang="en-US" b="1" kern="0" dirty="0">
                <a:solidFill>
                  <a:schemeClr val="accent2"/>
                </a:solidFill>
              </a:rPr>
              <a:t>$50,000 - $200,000. The funding does not need to be repaid. </a:t>
            </a:r>
            <a:endParaRPr lang="en-US" dirty="0">
              <a:solidFill>
                <a:schemeClr val="accent2"/>
              </a:solidFill>
            </a:endParaRPr>
          </a:p>
          <a:p>
            <a:pPr marL="342900" marR="0" lvl="0" indent="-342900" algn="l" defTabSz="914400" rtl="0" eaLnBrk="1" fontAlgn="auto" latinLnBrk="0" hangingPunct="1">
              <a:lnSpc>
                <a:spcPct val="100000"/>
              </a:lnSpc>
              <a:spcBef>
                <a:spcPts val="0"/>
              </a:spcBef>
              <a:spcAft>
                <a:spcPts val="1200"/>
              </a:spcAft>
              <a:buClr>
                <a:schemeClr val="accent2"/>
              </a:buClr>
              <a:buSzTx/>
              <a:buFont typeface=".Lucida Grande UI Regular"/>
              <a:buChar char="►"/>
              <a:tabLst/>
              <a:defRPr/>
            </a:pPr>
            <a:r>
              <a:rPr lang="en-US" dirty="0">
                <a:solidFill>
                  <a:srgbClr val="FFFFFF"/>
                </a:solidFill>
              </a:rPr>
              <a:t>Grants will also account for up to 15% of projected costs for </a:t>
            </a:r>
            <a:r>
              <a:rPr lang="en-US" b="1" dirty="0">
                <a:solidFill>
                  <a:schemeClr val="accent2"/>
                </a:solidFill>
              </a:rPr>
              <a:t>unanticipated cost overruns </a:t>
            </a:r>
          </a:p>
          <a:p>
            <a:pPr marL="342900" marR="0" lvl="0" indent="-342900" algn="l" defTabSz="914400" rtl="0" eaLnBrk="1" fontAlgn="auto" latinLnBrk="0" hangingPunct="1">
              <a:lnSpc>
                <a:spcPct val="100000"/>
              </a:lnSpc>
              <a:spcBef>
                <a:spcPts val="0"/>
              </a:spcBef>
              <a:spcAft>
                <a:spcPts val="1200"/>
              </a:spcAft>
              <a:buClr>
                <a:schemeClr val="accent2"/>
              </a:buClr>
              <a:buSzTx/>
              <a:buFont typeface=".Lucida Grande UI Regular"/>
              <a:buChar char="►"/>
              <a:tabLst/>
              <a:defRPr/>
            </a:pPr>
            <a:r>
              <a:rPr lang="en-US" b="1" dirty="0">
                <a:solidFill>
                  <a:srgbClr val="FFFFFF"/>
                </a:solidFill>
              </a:rPr>
              <a:t>Phase 1</a:t>
            </a:r>
            <a:r>
              <a:rPr lang="en-US" dirty="0">
                <a:solidFill>
                  <a:srgbClr val="FFFFFF"/>
                </a:solidFill>
              </a:rPr>
              <a:t> is only </a:t>
            </a:r>
            <a:r>
              <a:rPr lang="en-US" b="1" dirty="0">
                <a:solidFill>
                  <a:srgbClr val="84BD00"/>
                </a:solidFill>
              </a:rPr>
              <a:t>open to licensed child care centers</a:t>
            </a:r>
            <a:r>
              <a:rPr lang="en-US" dirty="0">
                <a:solidFill>
                  <a:srgbClr val="FFFFFF"/>
                </a:solidFill>
              </a:rPr>
              <a:t>; in future phases this will be available to registered family child care homes</a:t>
            </a:r>
          </a:p>
          <a:p>
            <a:pPr marL="342900" marR="0" lvl="0" indent="-342900" algn="l" defTabSz="914400" rtl="0" eaLnBrk="1" fontAlgn="auto" latinLnBrk="0" hangingPunct="1">
              <a:lnSpc>
                <a:spcPct val="100000"/>
              </a:lnSpc>
              <a:spcBef>
                <a:spcPts val="0"/>
              </a:spcBef>
              <a:spcAft>
                <a:spcPts val="1200"/>
              </a:spcAft>
              <a:buClr>
                <a:schemeClr val="accent2"/>
              </a:buClr>
              <a:buSzTx/>
              <a:buFont typeface=".Lucida Grande UI Regular"/>
              <a:buChar char="►"/>
              <a:tabLst/>
              <a:defRPr/>
            </a:pPr>
            <a:r>
              <a:rPr lang="en-US" dirty="0">
                <a:solidFill>
                  <a:srgbClr val="FFFFFF"/>
                </a:solidFill>
              </a:rPr>
              <a:t>Providers must </a:t>
            </a:r>
            <a:r>
              <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rPr>
              <a:t>currently enroll, or have enrolled in the past 12 months, </a:t>
            </a:r>
            <a:r>
              <a:rPr kumimoji="0" lang="en-US" b="1" i="0" u="none" strike="noStrike" kern="1200" cap="none" spc="0" normalizeH="0" baseline="0" noProof="0" dirty="0">
                <a:ln>
                  <a:noFill/>
                </a:ln>
                <a:solidFill>
                  <a:srgbClr val="84BD00"/>
                </a:solidFill>
                <a:effectLst/>
                <a:uLnTx/>
                <a:uFillTx/>
                <a:latin typeface="Calibri" panose="020F0502020204030204"/>
                <a:ea typeface="+mn-ea"/>
                <a:cs typeface="+mn-cs"/>
              </a:rPr>
              <a:t>at least 1 child receiving subsidy </a:t>
            </a:r>
            <a:r>
              <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rPr>
              <a:t>through the Department of Human Services Child Care Assistance Program </a:t>
            </a:r>
            <a:endParaRPr kumimoji="0" lang="en-US" b="1" i="0" u="none" strike="noStrike" kern="1200" cap="none" spc="0" normalizeH="0" baseline="0" noProof="0" dirty="0">
              <a:ln>
                <a:noFill/>
              </a:ln>
              <a:solidFill>
                <a:srgbClr val="84BD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1200"/>
              </a:spcAft>
              <a:buClr>
                <a:schemeClr val="accent2"/>
              </a:buClr>
              <a:buSzTx/>
              <a:buFont typeface=".Lucida Grande UI Regular"/>
              <a:buChar char="►"/>
              <a:tabLst/>
              <a:defRPr/>
            </a:pPr>
            <a:r>
              <a:rPr lang="en-US" dirty="0">
                <a:solidFill>
                  <a:srgbClr val="FFFFFF"/>
                </a:solidFill>
              </a:rPr>
              <a:t>40% of funds will be </a:t>
            </a:r>
            <a:r>
              <a:rPr lang="en-US" b="1" dirty="0">
                <a:solidFill>
                  <a:srgbClr val="84BD00"/>
                </a:solidFill>
              </a:rPr>
              <a:t>set aside for applicants located in Opportunity Zone eligible census tracts</a:t>
            </a:r>
          </a:p>
          <a:p>
            <a:pPr marL="342900" marR="0" lvl="0" indent="-342900" algn="l" defTabSz="914400" rtl="0" eaLnBrk="1" fontAlgn="auto" latinLnBrk="0" hangingPunct="1">
              <a:lnSpc>
                <a:spcPct val="100000"/>
              </a:lnSpc>
              <a:spcBef>
                <a:spcPts val="0"/>
              </a:spcBef>
              <a:spcAft>
                <a:spcPts val="1200"/>
              </a:spcAft>
              <a:buClr>
                <a:schemeClr val="accent2"/>
              </a:buClr>
              <a:buSzTx/>
              <a:buFont typeface=".Lucida Grande UI Regular"/>
              <a:buChar char="►"/>
              <a:tabLst/>
              <a:defRPr/>
            </a:pPr>
            <a:r>
              <a:rPr lang="en-US" dirty="0">
                <a:solidFill>
                  <a:schemeClr val="bg1"/>
                </a:solidFill>
              </a:rPr>
              <a:t>There is </a:t>
            </a:r>
            <a:r>
              <a:rPr lang="en-US" b="1" dirty="0">
                <a:solidFill>
                  <a:srgbClr val="84BD00"/>
                </a:solidFill>
              </a:rPr>
              <a:t>no cost or fee to apply for this funding</a:t>
            </a:r>
          </a:p>
        </p:txBody>
      </p:sp>
      <p:sp>
        <p:nvSpPr>
          <p:cNvPr id="6" name="Title 5">
            <a:extLst>
              <a:ext uri="{FF2B5EF4-FFF2-40B4-BE49-F238E27FC236}">
                <a16:creationId xmlns:a16="http://schemas.microsoft.com/office/drawing/2014/main" id="{EDA1A2D3-2AB8-4D0C-A38C-7482A1FB988C}"/>
              </a:ext>
            </a:extLst>
          </p:cNvPr>
          <p:cNvSpPr>
            <a:spLocks noGrp="1"/>
          </p:cNvSpPr>
          <p:nvPr>
            <p:ph type="title"/>
          </p:nvPr>
        </p:nvSpPr>
        <p:spPr>
          <a:xfrm>
            <a:off x="6962226" y="1876981"/>
            <a:ext cx="4646664" cy="680198"/>
          </a:xfrm>
        </p:spPr>
        <p:txBody>
          <a:bodyPr/>
          <a:lstStyle/>
          <a:p>
            <a:r>
              <a:rPr lang="en-US" dirty="0"/>
              <a:t>Child Care Facilities Improvement Program – Phase 1</a:t>
            </a:r>
          </a:p>
        </p:txBody>
      </p:sp>
      <p:pic>
        <p:nvPicPr>
          <p:cNvPr id="4" name="Picture 3" descr="A child's room with toys&#10;&#10;Description automatically generated with low confidence">
            <a:extLst>
              <a:ext uri="{FF2B5EF4-FFF2-40B4-BE49-F238E27FC236}">
                <a16:creationId xmlns:a16="http://schemas.microsoft.com/office/drawing/2014/main" id="{F055F9F7-BC31-486F-8770-A9E17CA185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14415" y="3603224"/>
            <a:ext cx="3462969" cy="2309774"/>
          </a:xfrm>
          <a:prstGeom prst="rect">
            <a:avLst/>
          </a:prstGeom>
        </p:spPr>
      </p:pic>
    </p:spTree>
    <p:extLst>
      <p:ext uri="{BB962C8B-B14F-4D97-AF65-F5344CB8AC3E}">
        <p14:creationId xmlns:p14="http://schemas.microsoft.com/office/powerpoint/2010/main" val="16572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3</a:t>
            </a:r>
            <a:br>
              <a:rPr lang="en-US" dirty="0"/>
            </a:br>
            <a:r>
              <a:rPr lang="en-US" dirty="0"/>
              <a:t>APPLICANT ELIGIBILITY</a:t>
            </a:r>
          </a:p>
        </p:txBody>
      </p:sp>
    </p:spTree>
    <p:extLst>
      <p:ext uri="{BB962C8B-B14F-4D97-AF65-F5344CB8AC3E}">
        <p14:creationId xmlns:p14="http://schemas.microsoft.com/office/powerpoint/2010/main" val="4280652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19C2-B255-46A7-8A77-F45B86E1FCC6}"/>
              </a:ext>
            </a:extLst>
          </p:cNvPr>
          <p:cNvSpPr>
            <a:spLocks noGrp="1"/>
          </p:cNvSpPr>
          <p:nvPr>
            <p:ph type="title"/>
          </p:nvPr>
        </p:nvSpPr>
        <p:spPr>
          <a:xfrm>
            <a:off x="221076" y="151096"/>
            <a:ext cx="11039258" cy="680198"/>
          </a:xfrm>
        </p:spPr>
        <p:txBody>
          <a:bodyPr/>
          <a:lstStyle/>
          <a:p>
            <a:r>
              <a:rPr lang="en-US" dirty="0"/>
              <a:t>Phase 1 Applicant Eligibility</a:t>
            </a:r>
          </a:p>
        </p:txBody>
      </p:sp>
      <p:sp>
        <p:nvSpPr>
          <p:cNvPr id="3" name="Text Placeholder 2">
            <a:extLst>
              <a:ext uri="{FF2B5EF4-FFF2-40B4-BE49-F238E27FC236}">
                <a16:creationId xmlns:a16="http://schemas.microsoft.com/office/drawing/2014/main" id="{EBDD11F1-484C-4E6D-AFAE-1AA670F8CC87}"/>
              </a:ext>
            </a:extLst>
          </p:cNvPr>
          <p:cNvSpPr>
            <a:spLocks noGrp="1"/>
          </p:cNvSpPr>
          <p:nvPr>
            <p:ph type="body" sz="quarter" idx="13"/>
          </p:nvPr>
        </p:nvSpPr>
        <p:spPr>
          <a:xfrm>
            <a:off x="6925634" y="1972429"/>
            <a:ext cx="3762031" cy="2607145"/>
          </a:xfrm>
        </p:spPr>
        <p:txBody>
          <a:bodyPr>
            <a:normAutofit/>
          </a:bodyPr>
          <a:lstStyle/>
          <a:p>
            <a:pPr>
              <a:buClr>
                <a:srgbClr val="84BD00"/>
              </a:buClr>
            </a:pPr>
            <a:endParaRPr lang="en-US" dirty="0">
              <a:solidFill>
                <a:srgbClr val="00597C"/>
              </a:solidFill>
            </a:endParaRPr>
          </a:p>
          <a:p>
            <a:pPr>
              <a:buClr>
                <a:srgbClr val="84BD00"/>
              </a:buClr>
            </a:pPr>
            <a:endParaRPr lang="en-US" dirty="0"/>
          </a:p>
          <a:p>
            <a:pPr marL="342900" indent="-342900">
              <a:buClr>
                <a:srgbClr val="84BD00"/>
              </a:buClr>
              <a:buFont typeface="Wingdings" panose="05000000000000000000" pitchFamily="2" charset="2"/>
              <a:buChar char="ü"/>
            </a:pPr>
            <a:endParaRPr lang="en-US" dirty="0"/>
          </a:p>
        </p:txBody>
      </p:sp>
      <p:sp>
        <p:nvSpPr>
          <p:cNvPr id="6" name="Rectangle 5">
            <a:extLst>
              <a:ext uri="{FF2B5EF4-FFF2-40B4-BE49-F238E27FC236}">
                <a16:creationId xmlns:a16="http://schemas.microsoft.com/office/drawing/2014/main" id="{E77664BD-750B-4F69-BA47-AACB035A1F62}"/>
              </a:ext>
            </a:extLst>
          </p:cNvPr>
          <p:cNvSpPr/>
          <p:nvPr/>
        </p:nvSpPr>
        <p:spPr>
          <a:xfrm>
            <a:off x="312234" y="1750115"/>
            <a:ext cx="6704432" cy="4823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buClr>
                <a:srgbClr val="84BD00"/>
              </a:buClr>
              <a:buFont typeface="Wingdings" panose="05000000000000000000" pitchFamily="2" charset="2"/>
              <a:buChar char="ü"/>
            </a:pPr>
            <a:r>
              <a:rPr lang="en-US" sz="1600" kern="0" dirty="0">
                <a:solidFill>
                  <a:schemeClr val="bg2"/>
                </a:solidFill>
              </a:rPr>
              <a:t>Child care </a:t>
            </a:r>
            <a:r>
              <a:rPr lang="en-US" sz="1600" b="1" kern="0" dirty="0">
                <a:solidFill>
                  <a:srgbClr val="84BD00"/>
                </a:solidFill>
              </a:rPr>
              <a:t>center licensed </a:t>
            </a:r>
            <a:r>
              <a:rPr lang="en-US" sz="1600" b="1" kern="0" dirty="0">
                <a:solidFill>
                  <a:schemeClr val="accent2"/>
                </a:solidFill>
              </a:rPr>
              <a:t>by DCF</a:t>
            </a:r>
          </a:p>
          <a:p>
            <a:pPr marL="285750" indent="-285750">
              <a:buClr>
                <a:srgbClr val="84BD00"/>
              </a:buClr>
            </a:pPr>
            <a:endParaRPr lang="en-US" sz="1600" kern="0" dirty="0">
              <a:solidFill>
                <a:schemeClr val="bg1"/>
              </a:solidFill>
            </a:endParaRPr>
          </a:p>
          <a:p>
            <a:pPr marL="285750" indent="-285750">
              <a:buClr>
                <a:srgbClr val="84BD00"/>
              </a:buClr>
              <a:buFont typeface="Wingdings" panose="05000000000000000000" pitchFamily="2" charset="2"/>
              <a:buChar char="ü"/>
            </a:pPr>
            <a:r>
              <a:rPr lang="en-US" sz="1600" kern="0" dirty="0">
                <a:solidFill>
                  <a:schemeClr val="bg1"/>
                </a:solidFill>
              </a:rPr>
              <a:t>Licensed by DCF as of </a:t>
            </a:r>
            <a:r>
              <a:rPr lang="en-US" sz="1600" b="1" kern="0" dirty="0">
                <a:solidFill>
                  <a:srgbClr val="84BD00"/>
                </a:solidFill>
              </a:rPr>
              <a:t>June 4, 2021</a:t>
            </a:r>
          </a:p>
          <a:p>
            <a:pPr marL="285750" indent="-285750">
              <a:buClr>
                <a:srgbClr val="84BD00"/>
              </a:buClr>
              <a:buFont typeface="Wingdings" panose="05000000000000000000" pitchFamily="2" charset="2"/>
              <a:buChar char="ü"/>
            </a:pPr>
            <a:endParaRPr lang="en-US" sz="1600" b="1" kern="0" dirty="0">
              <a:solidFill>
                <a:srgbClr val="84BD00"/>
              </a:solidFill>
            </a:endParaRPr>
          </a:p>
          <a:p>
            <a:pPr marL="285750"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Offers care for at least 6 hours per day for at least </a:t>
            </a:r>
            <a:r>
              <a:rPr lang="en-US" sz="1600">
                <a:solidFill>
                  <a:schemeClr val="bg1"/>
                </a:solidFill>
                <a:latin typeface="Calibri" panose="020F0502020204030204" pitchFamily="34" charset="0"/>
                <a:cs typeface="Calibri" panose="020F0502020204030204" pitchFamily="34" charset="0"/>
              </a:rPr>
              <a:t>10 months a year</a:t>
            </a:r>
          </a:p>
          <a:p>
            <a:pPr>
              <a:buClr>
                <a:srgbClr val="84BD00"/>
              </a:buClr>
            </a:pPr>
            <a:endParaRPr lang="en-US" sz="1600" b="1" kern="0" dirty="0">
              <a:solidFill>
                <a:srgbClr val="84BD00"/>
              </a:solidFill>
            </a:endParaRPr>
          </a:p>
          <a:p>
            <a:pPr marL="285750"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Must currently enroll, or have enrolled at in 12 months prior to application, </a:t>
            </a:r>
            <a:r>
              <a:rPr lang="en-US" sz="1600" b="1" dirty="0">
                <a:solidFill>
                  <a:srgbClr val="84BD00"/>
                </a:solidFill>
                <a:latin typeface="Calibri" panose="020F0502020204030204" pitchFamily="34" charset="0"/>
                <a:cs typeface="Calibri" panose="020F0502020204030204" pitchFamily="34" charset="0"/>
              </a:rPr>
              <a:t>at least 1 child </a:t>
            </a:r>
            <a:r>
              <a:rPr lang="en-US" sz="1600" dirty="0">
                <a:solidFill>
                  <a:schemeClr val="bg1"/>
                </a:solidFill>
                <a:latin typeface="Calibri" panose="020F0502020204030204" pitchFamily="34" charset="0"/>
                <a:cs typeface="Calibri" panose="020F0502020204030204" pitchFamily="34" charset="0"/>
              </a:rPr>
              <a:t>receiving assistance through </a:t>
            </a:r>
            <a:r>
              <a:rPr lang="en-US" sz="1600" b="1" dirty="0">
                <a:solidFill>
                  <a:srgbClr val="84BD00"/>
                </a:solidFill>
                <a:latin typeface="Calibri" panose="020F0502020204030204" pitchFamily="34" charset="0"/>
                <a:cs typeface="Calibri" panose="020F0502020204030204" pitchFamily="34" charset="0"/>
              </a:rPr>
              <a:t>DHS Child Care Assistance Program</a:t>
            </a:r>
          </a:p>
          <a:p>
            <a:pPr marL="285750" indent="-285750">
              <a:buClr>
                <a:srgbClr val="84BD00"/>
              </a:buClr>
              <a:buFont typeface="Wingdings" panose="05000000000000000000" pitchFamily="2" charset="2"/>
              <a:buChar char="ü"/>
            </a:pPr>
            <a:endParaRPr lang="en-US" sz="1600" b="1" kern="0" dirty="0">
              <a:solidFill>
                <a:srgbClr val="84BD00"/>
              </a:solidFill>
            </a:endParaRPr>
          </a:p>
          <a:p>
            <a:pPr marL="285750" indent="-285750">
              <a:buClr>
                <a:srgbClr val="84BD00"/>
              </a:buClr>
              <a:buFont typeface="Wingdings" panose="05000000000000000000" pitchFamily="2" charset="2"/>
              <a:buChar char="ü"/>
            </a:pPr>
            <a:r>
              <a:rPr lang="en-US" sz="1600" kern="0" dirty="0">
                <a:solidFill>
                  <a:schemeClr val="bg1"/>
                </a:solidFill>
              </a:rPr>
              <a:t>For profit and non-profits</a:t>
            </a:r>
          </a:p>
          <a:p>
            <a:pPr marL="285750" indent="-285750">
              <a:buClr>
                <a:srgbClr val="84BD00"/>
              </a:buClr>
            </a:pPr>
            <a:endParaRPr lang="en-US" sz="1600" kern="0" dirty="0">
              <a:solidFill>
                <a:schemeClr val="bg1"/>
              </a:solidFill>
            </a:endParaRPr>
          </a:p>
          <a:p>
            <a:pPr marL="285750" indent="-285750">
              <a:buClr>
                <a:srgbClr val="84BD00"/>
              </a:buClr>
              <a:buFont typeface="Wingdings" panose="05000000000000000000" pitchFamily="2" charset="2"/>
              <a:buChar char="ü"/>
            </a:pPr>
            <a:r>
              <a:rPr lang="en-US" sz="1600" i="0" kern="0" dirty="0">
                <a:solidFill>
                  <a:schemeClr val="bg1"/>
                </a:solidFill>
                <a:latin typeface="Calibri" panose="020F0502020204030204" pitchFamily="34" charset="0"/>
                <a:cs typeface="Calibri" panose="020F0502020204030204" pitchFamily="34" charset="0"/>
              </a:rPr>
              <a:t>Own o</a:t>
            </a:r>
            <a:r>
              <a:rPr lang="en-US" sz="1600" kern="0" dirty="0">
                <a:solidFill>
                  <a:schemeClr val="bg1"/>
                </a:solidFill>
                <a:latin typeface="Calibri" panose="020F0502020204030204" pitchFamily="34" charset="0"/>
                <a:cs typeface="Calibri" panose="020F0502020204030204" pitchFamily="34" charset="0"/>
              </a:rPr>
              <a:t>r lease space</a:t>
            </a:r>
          </a:p>
          <a:p>
            <a:pPr marL="285750" indent="-285750">
              <a:buClr>
                <a:srgbClr val="84BD00"/>
              </a:buClr>
            </a:pPr>
            <a:endParaRPr lang="en-US" sz="1600" kern="0" dirty="0">
              <a:solidFill>
                <a:schemeClr val="bg1"/>
              </a:solidFill>
              <a:latin typeface="Calibri" panose="020F0502020204030204" pitchFamily="34" charset="0"/>
              <a:cs typeface="Calibri" panose="020F0502020204030204" pitchFamily="34" charset="0"/>
            </a:endParaRPr>
          </a:p>
          <a:p>
            <a:pPr marL="285750"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Commit to enroll in Grow NJ Kids (if not already) </a:t>
            </a:r>
            <a:r>
              <a:rPr lang="en-US" sz="1600" b="1" dirty="0">
                <a:solidFill>
                  <a:srgbClr val="84BD00"/>
                </a:solidFill>
                <a:latin typeface="Calibri" panose="020F0502020204030204" pitchFamily="34" charset="0"/>
                <a:cs typeface="Calibri" panose="020F0502020204030204" pitchFamily="34" charset="0"/>
              </a:rPr>
              <a:t>within 1 year </a:t>
            </a:r>
            <a:r>
              <a:rPr lang="en-US" sz="1600" dirty="0">
                <a:solidFill>
                  <a:schemeClr val="bg1"/>
                </a:solidFill>
                <a:latin typeface="Calibri" panose="020F0502020204030204" pitchFamily="34" charset="0"/>
                <a:cs typeface="Calibri" panose="020F0502020204030204" pitchFamily="34" charset="0"/>
              </a:rPr>
              <a:t>of award</a:t>
            </a:r>
            <a:endParaRPr lang="en-US" sz="1600" kern="0" dirty="0">
              <a:solidFill>
                <a:srgbClr val="FFFFFF"/>
              </a:solidFill>
              <a:latin typeface="Calibri" panose="020F0502020204030204" pitchFamily="34" charset="0"/>
              <a:cs typeface="Calibri" panose="020F0502020204030204" pitchFamily="34" charset="0"/>
            </a:endParaRPr>
          </a:p>
          <a:p>
            <a:pPr marL="285750" indent="-285750">
              <a:buClr>
                <a:srgbClr val="84BD00"/>
              </a:buClr>
              <a:buFont typeface="Wingdings" panose="05000000000000000000" pitchFamily="2" charset="2"/>
              <a:buChar char="ü"/>
            </a:pPr>
            <a:r>
              <a:rPr lang="en-US" sz="1600" kern="0" dirty="0">
                <a:solidFill>
                  <a:srgbClr val="FFFFFF"/>
                </a:solidFill>
                <a:latin typeface="Calibri" panose="020F0502020204030204" pitchFamily="34" charset="0"/>
                <a:cs typeface="Calibri" panose="020F0502020204030204" pitchFamily="34" charset="0"/>
              </a:rPr>
              <a:t>Commit to maintain </a:t>
            </a:r>
            <a:r>
              <a:rPr lang="en-US" sz="1600" dirty="0">
                <a:solidFill>
                  <a:srgbClr val="FFFFFF"/>
                </a:solidFill>
                <a:latin typeface="Calibri" panose="020F0502020204030204" pitchFamily="34" charset="0"/>
                <a:cs typeface="Calibri" panose="020F0502020204030204" pitchFamily="34" charset="0"/>
              </a:rPr>
              <a:t>DCF license at the location of the facility improvement for </a:t>
            </a:r>
            <a:r>
              <a:rPr lang="en-US" sz="1600" b="1" dirty="0">
                <a:solidFill>
                  <a:srgbClr val="84BD00"/>
                </a:solidFill>
                <a:latin typeface="Calibri" panose="020F0502020204030204" pitchFamily="34" charset="0"/>
                <a:cs typeface="Calibri" panose="020F0502020204030204" pitchFamily="34" charset="0"/>
              </a:rPr>
              <a:t>4 years</a:t>
            </a:r>
          </a:p>
          <a:p>
            <a:pPr>
              <a:buClr>
                <a:srgbClr val="84BD00"/>
              </a:buClr>
            </a:pPr>
            <a:endParaRPr lang="en-US" sz="1600" kern="0" dirty="0">
              <a:solidFill>
                <a:schemeClr val="bg1"/>
              </a:solidFill>
              <a:latin typeface="Calibri" panose="020F0502020204030204" pitchFamily="34" charset="0"/>
              <a:cs typeface="Calibri" panose="020F0502020204030204" pitchFamily="34" charset="0"/>
            </a:endParaRPr>
          </a:p>
          <a:p>
            <a:pPr marL="285750" indent="-285750">
              <a:buClr>
                <a:srgbClr val="84BD00"/>
              </a:buClr>
              <a:buFont typeface="Wingdings" panose="05000000000000000000" pitchFamily="2" charset="2"/>
              <a:buChar char="ü"/>
            </a:pPr>
            <a:r>
              <a:rPr lang="en-US" sz="1600" i="0" kern="0" dirty="0">
                <a:solidFill>
                  <a:schemeClr val="bg1"/>
                </a:solidFill>
                <a:latin typeface="Calibri" panose="020F0502020204030204" pitchFamily="34" charset="0"/>
                <a:cs typeface="Calibri" panose="020F0502020204030204" pitchFamily="34" charset="0"/>
              </a:rPr>
              <a:t>Be in good standing with NJ State agencies</a:t>
            </a:r>
          </a:p>
          <a:p>
            <a:pPr marL="742950" lvl="2"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Labor and Workforce Development</a:t>
            </a:r>
          </a:p>
          <a:p>
            <a:pPr marL="742950" lvl="2"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Environmental Protection</a:t>
            </a:r>
          </a:p>
          <a:p>
            <a:pPr marL="742950" lvl="2"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Treasury (Division of Taxation)</a:t>
            </a:r>
          </a:p>
          <a:p>
            <a:pPr marL="742950" lvl="2"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Children and Families</a:t>
            </a:r>
          </a:p>
          <a:p>
            <a:pPr marL="742950" lvl="2" indent="-285750">
              <a:buClr>
                <a:srgbClr val="84BD00"/>
              </a:buClr>
              <a:buFont typeface="Wingdings" panose="05000000000000000000" pitchFamily="2" charset="2"/>
              <a:buChar char="ü"/>
            </a:pPr>
            <a:r>
              <a:rPr lang="en-US" sz="1600" dirty="0">
                <a:solidFill>
                  <a:schemeClr val="bg1"/>
                </a:solidFill>
                <a:latin typeface="Calibri" panose="020F0502020204030204" pitchFamily="34" charset="0"/>
                <a:cs typeface="Calibri" panose="020F0502020204030204" pitchFamily="34" charset="0"/>
              </a:rPr>
              <a:t>Human Services</a:t>
            </a:r>
          </a:p>
          <a:p>
            <a:pPr>
              <a:buClr>
                <a:srgbClr val="84BD00"/>
              </a:buClr>
            </a:pPr>
            <a:endParaRPr lang="en-US" sz="1600" dirty="0">
              <a:solidFill>
                <a:schemeClr val="bg1"/>
              </a:solidFill>
              <a:latin typeface="Calibri" panose="020F0502020204030204" pitchFamily="34" charset="0"/>
              <a:cs typeface="Calibri" panose="020F0502020204030204" pitchFamily="34" charset="0"/>
            </a:endParaRPr>
          </a:p>
          <a:p>
            <a:pPr marL="285750" indent="-285750">
              <a:buClr>
                <a:srgbClr val="84BD00"/>
              </a:buClr>
              <a:buFont typeface="Wingdings" panose="05000000000000000000" pitchFamily="2" charset="2"/>
              <a:buChar char="ü"/>
            </a:pPr>
            <a:r>
              <a:rPr lang="en-US" sz="1600" b="1" dirty="0">
                <a:solidFill>
                  <a:srgbClr val="84BD00"/>
                </a:solidFill>
                <a:latin typeface="Calibri" panose="020F0502020204030204" pitchFamily="34" charset="0"/>
                <a:cs typeface="Calibri" panose="020F0502020204030204" pitchFamily="34" charset="0"/>
              </a:rPr>
              <a:t>Limited to 1 application per location </a:t>
            </a:r>
            <a:r>
              <a:rPr lang="en-US" sz="1600" dirty="0">
                <a:solidFill>
                  <a:schemeClr val="bg1"/>
                </a:solidFill>
                <a:latin typeface="Calibri" panose="020F0502020204030204" pitchFamily="34" charset="0"/>
                <a:cs typeface="Calibri" panose="020F0502020204030204" pitchFamily="34" charset="0"/>
              </a:rPr>
              <a:t>and </a:t>
            </a:r>
            <a:r>
              <a:rPr lang="en-US" sz="1600" b="1" dirty="0">
                <a:solidFill>
                  <a:srgbClr val="84BD00"/>
                </a:solidFill>
                <a:latin typeface="Calibri" panose="020F0502020204030204" pitchFamily="34" charset="0"/>
                <a:cs typeface="Calibri" panose="020F0502020204030204" pitchFamily="34" charset="0"/>
              </a:rPr>
              <a:t>2 applications </a:t>
            </a:r>
            <a:r>
              <a:rPr lang="en-US" sz="1600" dirty="0">
                <a:solidFill>
                  <a:schemeClr val="bg1"/>
                </a:solidFill>
                <a:latin typeface="Calibri" panose="020F0502020204030204" pitchFamily="34" charset="0"/>
                <a:cs typeface="Calibri" panose="020F0502020204030204" pitchFamily="34" charset="0"/>
              </a:rPr>
              <a:t>per Employer Identification Number (EIN)</a:t>
            </a:r>
          </a:p>
        </p:txBody>
      </p:sp>
      <p:sp>
        <p:nvSpPr>
          <p:cNvPr id="7" name="Rectangle 6">
            <a:extLst>
              <a:ext uri="{FF2B5EF4-FFF2-40B4-BE49-F238E27FC236}">
                <a16:creationId xmlns:a16="http://schemas.microsoft.com/office/drawing/2014/main" id="{F07D60BA-BBA0-457A-9072-C0DDA11212D7}"/>
              </a:ext>
            </a:extLst>
          </p:cNvPr>
          <p:cNvSpPr/>
          <p:nvPr/>
        </p:nvSpPr>
        <p:spPr>
          <a:xfrm>
            <a:off x="7687138" y="2199966"/>
            <a:ext cx="3885430" cy="4043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84BD00"/>
              </a:buClr>
              <a:buBlip>
                <a:blip r:embed="rId2"/>
              </a:buBlip>
            </a:pPr>
            <a:r>
              <a:rPr lang="en-US" sz="1600" dirty="0">
                <a:solidFill>
                  <a:srgbClr val="FFFFFF"/>
                </a:solidFill>
              </a:rPr>
              <a:t>Registered Family Child Care Homes</a:t>
            </a:r>
            <a:br>
              <a:rPr lang="en-US" sz="1600" dirty="0">
                <a:solidFill>
                  <a:srgbClr val="FFFFFF"/>
                </a:solidFill>
              </a:rPr>
            </a:br>
            <a:r>
              <a:rPr lang="en-US" sz="1600" dirty="0">
                <a:solidFill>
                  <a:srgbClr val="FFFFFF"/>
                </a:solidFill>
              </a:rPr>
              <a:t> </a:t>
            </a:r>
          </a:p>
          <a:p>
            <a:pPr marL="342900" indent="-342900">
              <a:buClr>
                <a:srgbClr val="84BD00"/>
              </a:buClr>
              <a:buBlip>
                <a:blip r:embed="rId2"/>
              </a:buBlip>
            </a:pPr>
            <a:r>
              <a:rPr lang="en-US" sz="1600" dirty="0">
                <a:solidFill>
                  <a:srgbClr val="FFFFFF"/>
                </a:solidFill>
              </a:rPr>
              <a:t>After school providers (unless they offer than 6 hours of care per day)</a:t>
            </a:r>
            <a:br>
              <a:rPr lang="en-US" sz="1600" dirty="0">
                <a:solidFill>
                  <a:srgbClr val="FFFFFF"/>
                </a:solidFill>
              </a:rPr>
            </a:br>
            <a:endParaRPr lang="en-US" sz="1600" dirty="0">
              <a:solidFill>
                <a:srgbClr val="FFFFFF"/>
              </a:solidFill>
            </a:endParaRPr>
          </a:p>
          <a:p>
            <a:pPr marL="342900" indent="-342900">
              <a:buClr>
                <a:srgbClr val="84BD00"/>
              </a:buClr>
              <a:buBlip>
                <a:blip r:embed="rId2"/>
              </a:buBlip>
            </a:pPr>
            <a:r>
              <a:rPr lang="en-US" sz="1600" dirty="0">
                <a:solidFill>
                  <a:srgbClr val="FFFFFF"/>
                </a:solidFill>
              </a:rPr>
              <a:t>Head Start providers (unless they have at least 1 enrolled child receiving CCAP)</a:t>
            </a:r>
            <a:br>
              <a:rPr lang="en-US" sz="1600" dirty="0">
                <a:solidFill>
                  <a:srgbClr val="FFFFFF"/>
                </a:solidFill>
              </a:rPr>
            </a:br>
            <a:endParaRPr lang="en-US" sz="1600" dirty="0">
              <a:solidFill>
                <a:srgbClr val="FFFFFF"/>
              </a:solidFill>
            </a:endParaRPr>
          </a:p>
          <a:p>
            <a:pPr marL="342900" indent="-342900">
              <a:buClr>
                <a:srgbClr val="84BD00"/>
              </a:buClr>
              <a:buBlip>
                <a:blip r:embed="rId2"/>
              </a:buBlip>
            </a:pPr>
            <a:r>
              <a:rPr lang="en-US" sz="1600" dirty="0">
                <a:solidFill>
                  <a:srgbClr val="FFFFFF"/>
                </a:solidFill>
              </a:rPr>
              <a:t>School districts</a:t>
            </a:r>
            <a:endParaRPr lang="en-US" sz="1600" b="1" dirty="0">
              <a:solidFill>
                <a:srgbClr val="84BD00"/>
              </a:solidFill>
            </a:endParaRPr>
          </a:p>
          <a:p>
            <a:pPr>
              <a:buClr>
                <a:srgbClr val="84BD00"/>
              </a:buClr>
            </a:pPr>
            <a:endParaRPr lang="en-US" sz="1600" dirty="0">
              <a:solidFill>
                <a:srgbClr val="FFFFFF"/>
              </a:solidFill>
            </a:endParaRPr>
          </a:p>
          <a:p>
            <a:pPr marL="342900" indent="-342900">
              <a:buClr>
                <a:srgbClr val="84BD00"/>
              </a:buClr>
              <a:buBlip>
                <a:blip r:embed="rId2"/>
              </a:buBlip>
            </a:pPr>
            <a:r>
              <a:rPr lang="en-US" sz="1600" b="1" dirty="0">
                <a:solidFill>
                  <a:srgbClr val="84BD00"/>
                </a:solidFill>
              </a:rPr>
              <a:t>Eligible</a:t>
            </a:r>
            <a:r>
              <a:rPr lang="en-US" sz="1600" dirty="0">
                <a:solidFill>
                  <a:schemeClr val="bg1"/>
                </a:solidFill>
              </a:rPr>
              <a:t> to enroll children in Child Care Assistance Program but no children enrolled</a:t>
            </a:r>
          </a:p>
        </p:txBody>
      </p:sp>
      <p:pic>
        <p:nvPicPr>
          <p:cNvPr id="9" name="Picture 8" descr="Icon&#10;&#10;Description automatically generated">
            <a:extLst>
              <a:ext uri="{FF2B5EF4-FFF2-40B4-BE49-F238E27FC236}">
                <a16:creationId xmlns:a16="http://schemas.microsoft.com/office/drawing/2014/main" id="{DB06F54D-7AE4-471D-8030-2C3C40323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34" y="880975"/>
            <a:ext cx="814237" cy="814237"/>
          </a:xfrm>
          <a:prstGeom prst="rect">
            <a:avLst/>
          </a:prstGeom>
        </p:spPr>
      </p:pic>
      <p:pic>
        <p:nvPicPr>
          <p:cNvPr id="12" name="Picture 11" descr="Icon&#10;&#10;Description automatically generated">
            <a:extLst>
              <a:ext uri="{FF2B5EF4-FFF2-40B4-BE49-F238E27FC236}">
                <a16:creationId xmlns:a16="http://schemas.microsoft.com/office/drawing/2014/main" id="{78A049F3-462C-444C-9DAF-03821E2C4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632" y="883586"/>
            <a:ext cx="814237" cy="814237"/>
          </a:xfrm>
          <a:prstGeom prst="rect">
            <a:avLst/>
          </a:prstGeom>
        </p:spPr>
      </p:pic>
    </p:spTree>
    <p:extLst>
      <p:ext uri="{BB962C8B-B14F-4D97-AF65-F5344CB8AC3E}">
        <p14:creationId xmlns:p14="http://schemas.microsoft.com/office/powerpoint/2010/main" val="124888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4A3C-0CE2-4B10-B66F-26FB81D65783}"/>
              </a:ext>
            </a:extLst>
          </p:cNvPr>
          <p:cNvSpPr>
            <a:spLocks noGrp="1"/>
          </p:cNvSpPr>
          <p:nvPr>
            <p:ph type="title"/>
          </p:nvPr>
        </p:nvSpPr>
        <p:spPr>
          <a:xfrm>
            <a:off x="576371" y="441365"/>
            <a:ext cx="11039258" cy="680198"/>
          </a:xfrm>
        </p:spPr>
        <p:txBody>
          <a:bodyPr/>
          <a:lstStyle/>
          <a:p>
            <a:r>
              <a:rPr lang="en-US" sz="3600" dirty="0"/>
              <a:t>What is the Child Care Assistance Program (CCAP)?</a:t>
            </a:r>
          </a:p>
        </p:txBody>
      </p:sp>
      <p:sp>
        <p:nvSpPr>
          <p:cNvPr id="3" name="Text Placeholder 2">
            <a:extLst>
              <a:ext uri="{FF2B5EF4-FFF2-40B4-BE49-F238E27FC236}">
                <a16:creationId xmlns:a16="http://schemas.microsoft.com/office/drawing/2014/main" id="{930A330B-ED78-4A37-9DB2-0C70FB8B859D}"/>
              </a:ext>
            </a:extLst>
          </p:cNvPr>
          <p:cNvSpPr>
            <a:spLocks noGrp="1"/>
          </p:cNvSpPr>
          <p:nvPr>
            <p:ph type="body" sz="quarter" idx="13"/>
          </p:nvPr>
        </p:nvSpPr>
        <p:spPr>
          <a:xfrm>
            <a:off x="915756" y="3429000"/>
            <a:ext cx="10687665" cy="3101081"/>
          </a:xfrm>
          <a:ln w="28575">
            <a:solidFill>
              <a:srgbClr val="92D050"/>
            </a:solidFill>
          </a:ln>
        </p:spPr>
        <p:txBody>
          <a:bodyPr numCol="2">
            <a:normAutofit fontScale="25000" lnSpcReduction="20000"/>
          </a:bodyPr>
          <a:lstStyle/>
          <a:p>
            <a:pPr marL="457200" indent="-457200" algn="l">
              <a:buClr>
                <a:srgbClr val="00597C"/>
              </a:buClr>
              <a:buFont typeface="Arial" panose="020B0604020202020204" pitchFamily="34" charset="0"/>
              <a:buChar char="•"/>
            </a:pPr>
            <a:r>
              <a:rPr lang="en-US" sz="7200" b="0" i="0" dirty="0">
                <a:solidFill>
                  <a:srgbClr val="00597C"/>
                </a:solidFill>
                <a:effectLst/>
                <a:latin typeface="+mn-lt"/>
              </a:rPr>
              <a:t>Bergen County Office for Children</a:t>
            </a:r>
            <a:br>
              <a:rPr lang="en-US" sz="7200" b="0" i="0" dirty="0">
                <a:solidFill>
                  <a:srgbClr val="00597C"/>
                </a:solidFill>
                <a:effectLst/>
                <a:latin typeface="+mn-lt"/>
              </a:rPr>
            </a:br>
            <a:endParaRPr lang="en-US" sz="7200" i="0" dirty="0">
              <a:solidFill>
                <a:srgbClr val="00597C"/>
              </a:solidFill>
              <a:effectLst/>
              <a:latin typeface="+mn-lt"/>
            </a:endParaRPr>
          </a:p>
          <a:p>
            <a:pPr marL="457200" indent="-457200" algn="l">
              <a:buClr>
                <a:srgbClr val="00597C"/>
              </a:buClr>
              <a:buFont typeface="Arial" panose="020B0604020202020204" pitchFamily="34" charset="0"/>
              <a:buChar char="•"/>
            </a:pPr>
            <a:r>
              <a:rPr lang="en-US" sz="7200" b="0" i="0" dirty="0">
                <a:solidFill>
                  <a:srgbClr val="00597C"/>
                </a:solidFill>
                <a:effectLst/>
                <a:latin typeface="+mn-lt"/>
              </a:rPr>
              <a:t>Burlington County CAP</a:t>
            </a:r>
            <a:br>
              <a:rPr lang="en-US" sz="7200" b="0" i="0" dirty="0">
                <a:solidFill>
                  <a:srgbClr val="00597C"/>
                </a:solidFill>
                <a:effectLst/>
                <a:latin typeface="+mn-lt"/>
              </a:rPr>
            </a:br>
            <a:endParaRPr lang="en-US" sz="7200" b="0" dirty="0">
              <a:solidFill>
                <a:srgbClr val="00597C"/>
              </a:solidFill>
              <a:latin typeface="+mn-lt"/>
            </a:endParaRPr>
          </a:p>
          <a:p>
            <a:pPr marL="457200" indent="-457200" algn="l">
              <a:buClr>
                <a:srgbClr val="00597C"/>
              </a:buClr>
              <a:buFont typeface="Arial" panose="020B0604020202020204" pitchFamily="34" charset="0"/>
              <a:buChar char="•"/>
            </a:pPr>
            <a:r>
              <a:rPr lang="en-US" sz="7200" b="0" i="0" dirty="0">
                <a:solidFill>
                  <a:srgbClr val="00597C"/>
                </a:solidFill>
                <a:effectLst/>
                <a:latin typeface="+mn-lt"/>
              </a:rPr>
              <a:t>Camden County Department of Children's Services</a:t>
            </a:r>
            <a:br>
              <a:rPr lang="en-US" sz="7200" b="0" i="0" dirty="0">
                <a:solidFill>
                  <a:srgbClr val="00597C"/>
                </a:solidFill>
                <a:effectLst/>
                <a:latin typeface="+mn-lt"/>
              </a:rPr>
            </a:br>
            <a:endParaRPr lang="en-US" sz="7200" i="0" dirty="0">
              <a:solidFill>
                <a:srgbClr val="00597C"/>
              </a:solidFill>
              <a:effectLst/>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Child Care Connection</a:t>
            </a:r>
            <a:br>
              <a:rPr lang="en-US" sz="7200" dirty="0">
                <a:solidFill>
                  <a:srgbClr val="00597C"/>
                </a:solidFill>
                <a:latin typeface="+mn-lt"/>
              </a:rPr>
            </a:br>
            <a:endParaRPr lang="en-US" sz="7200" dirty="0">
              <a:solidFill>
                <a:srgbClr val="00597C"/>
              </a:solidFill>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Child Care Resources</a:t>
            </a:r>
            <a:br>
              <a:rPr lang="en-US" sz="7200" dirty="0">
                <a:solidFill>
                  <a:srgbClr val="00597C"/>
                </a:solidFill>
                <a:latin typeface="+mn-lt"/>
              </a:rPr>
            </a:br>
            <a:endParaRPr lang="en-US" sz="7200" dirty="0">
              <a:solidFill>
                <a:srgbClr val="00597C"/>
              </a:solidFill>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Child &amp; Family Resources</a:t>
            </a:r>
            <a:br>
              <a:rPr lang="en-US" sz="7200" dirty="0">
                <a:solidFill>
                  <a:srgbClr val="00597C"/>
                </a:solidFill>
                <a:latin typeface="+mn-lt"/>
              </a:rPr>
            </a:br>
            <a:endParaRPr lang="en-US" sz="7200" dirty="0">
              <a:solidFill>
                <a:srgbClr val="00597C"/>
              </a:solidFill>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The Children's Home Society of NJ</a:t>
            </a:r>
          </a:p>
          <a:p>
            <a:pPr marL="457200" indent="-457200">
              <a:buClr>
                <a:srgbClr val="00597C"/>
              </a:buClr>
              <a:buFont typeface="Arial" panose="020B0604020202020204" pitchFamily="34" charset="0"/>
              <a:buChar char="•"/>
            </a:pPr>
            <a:endParaRPr lang="en-US" sz="7200" dirty="0">
              <a:solidFill>
                <a:srgbClr val="00597C"/>
              </a:solidFill>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Community Child Care Solutions, Inc.</a:t>
            </a:r>
          </a:p>
          <a:p>
            <a:pPr>
              <a:buClr>
                <a:srgbClr val="00597C"/>
              </a:buClr>
            </a:pPr>
            <a:endParaRPr lang="en-US" sz="7200" dirty="0">
              <a:solidFill>
                <a:srgbClr val="00597C"/>
              </a:solidFill>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Community Coordinated Child Care of Union County</a:t>
            </a:r>
            <a:br>
              <a:rPr lang="en-US" sz="7200" dirty="0">
                <a:solidFill>
                  <a:srgbClr val="00597C"/>
                </a:solidFill>
                <a:latin typeface="+mn-lt"/>
              </a:rPr>
            </a:br>
            <a:endParaRPr lang="en-US" sz="7200" dirty="0">
              <a:solidFill>
                <a:srgbClr val="00597C"/>
              </a:solidFill>
              <a:latin typeface="+mn-lt"/>
            </a:endParaRPr>
          </a:p>
          <a:p>
            <a:pPr marL="457200" indent="-457200">
              <a:buClr>
                <a:srgbClr val="00597C"/>
              </a:buClr>
              <a:buFont typeface="Arial" panose="020B0604020202020204" pitchFamily="34" charset="0"/>
              <a:buChar char="•"/>
            </a:pPr>
            <a:r>
              <a:rPr lang="en-US" sz="7200" dirty="0">
                <a:solidFill>
                  <a:srgbClr val="00597C"/>
                </a:solidFill>
                <a:latin typeface="+mn-lt"/>
              </a:rPr>
              <a:t>NORWESCAP Child &amp; Family Res. Serv.</a:t>
            </a:r>
            <a:br>
              <a:rPr lang="en-US" sz="7200" dirty="0">
                <a:solidFill>
                  <a:srgbClr val="00597C"/>
                </a:solidFill>
                <a:latin typeface="+mn-lt"/>
              </a:rPr>
            </a:br>
            <a:endParaRPr lang="en-US" sz="7200" dirty="0">
              <a:solidFill>
                <a:srgbClr val="00597C"/>
              </a:solidFill>
              <a:latin typeface="+mn-lt"/>
            </a:endParaRPr>
          </a:p>
          <a:p>
            <a:pPr marL="457200" indent="-457200" algn="l">
              <a:buClr>
                <a:srgbClr val="00597C"/>
              </a:buClr>
              <a:buFont typeface="Arial" panose="020B0604020202020204" pitchFamily="34" charset="0"/>
              <a:buChar char="•"/>
            </a:pPr>
            <a:r>
              <a:rPr lang="en-US" sz="7200" b="0" i="0" dirty="0">
                <a:solidFill>
                  <a:srgbClr val="00597C"/>
                </a:solidFill>
                <a:effectLst/>
                <a:latin typeface="+mn-lt"/>
              </a:rPr>
              <a:t>Programs for Parents, Inc.</a:t>
            </a:r>
          </a:p>
          <a:p>
            <a:pPr marL="457200" indent="-457200" algn="l">
              <a:buClr>
                <a:srgbClr val="00597C"/>
              </a:buClr>
              <a:buFont typeface="Arial" panose="020B0604020202020204" pitchFamily="34" charset="0"/>
              <a:buChar char="•"/>
            </a:pPr>
            <a:endParaRPr lang="en-US" sz="7200" dirty="0">
              <a:solidFill>
                <a:srgbClr val="00597C"/>
              </a:solidFill>
              <a:latin typeface="+mn-lt"/>
            </a:endParaRPr>
          </a:p>
          <a:p>
            <a:pPr marL="457200" indent="-457200" algn="l">
              <a:buClr>
                <a:srgbClr val="00597C"/>
              </a:buClr>
              <a:buFont typeface="Arial" panose="020B0604020202020204" pitchFamily="34" charset="0"/>
              <a:buChar char="•"/>
            </a:pPr>
            <a:r>
              <a:rPr lang="en-US" sz="7200" b="0" i="0" dirty="0">
                <a:solidFill>
                  <a:srgbClr val="00597C"/>
                </a:solidFill>
                <a:effectLst/>
                <a:latin typeface="+mn-lt"/>
              </a:rPr>
              <a:t>Rutgers Southern Regional CCR&amp;R</a:t>
            </a:r>
            <a:br>
              <a:rPr lang="en-US" sz="7200" b="0" i="0" dirty="0">
                <a:solidFill>
                  <a:srgbClr val="00597C"/>
                </a:solidFill>
                <a:effectLst/>
                <a:latin typeface="+mn-lt"/>
              </a:rPr>
            </a:br>
            <a:endParaRPr lang="en-US" sz="7200" b="0" dirty="0">
              <a:solidFill>
                <a:srgbClr val="00597C"/>
              </a:solidFill>
              <a:latin typeface="+mn-lt"/>
            </a:endParaRPr>
          </a:p>
          <a:p>
            <a:pPr marL="457200" indent="-457200" algn="l">
              <a:buClr>
                <a:srgbClr val="00597C"/>
              </a:buClr>
              <a:buFont typeface="Arial" panose="020B0604020202020204" pitchFamily="34" charset="0"/>
              <a:buChar char="•"/>
            </a:pPr>
            <a:r>
              <a:rPr lang="en-US" sz="7200" b="0" i="0" dirty="0">
                <a:solidFill>
                  <a:srgbClr val="00597C"/>
                </a:solidFill>
                <a:effectLst/>
                <a:latin typeface="+mn-lt"/>
              </a:rPr>
              <a:t>Urban League of Hudson County</a:t>
            </a:r>
            <a:br>
              <a:rPr lang="en-US" sz="7200" b="0" i="0" dirty="0">
                <a:solidFill>
                  <a:srgbClr val="00597C"/>
                </a:solidFill>
                <a:effectLst/>
                <a:latin typeface="+mn-lt"/>
              </a:rPr>
            </a:br>
            <a:endParaRPr lang="en-US" sz="7200" i="0" dirty="0">
              <a:solidFill>
                <a:srgbClr val="00597C"/>
              </a:solidFill>
              <a:effectLst/>
              <a:latin typeface="+mn-lt"/>
            </a:endParaRPr>
          </a:p>
          <a:p>
            <a:pPr marL="457200" indent="-457200" algn="l">
              <a:buClr>
                <a:srgbClr val="00597C"/>
              </a:buClr>
              <a:buFont typeface="Arial" panose="020B0604020202020204" pitchFamily="34" charset="0"/>
              <a:buChar char="•"/>
            </a:pPr>
            <a:r>
              <a:rPr lang="en-US" sz="7200" b="0" i="0" dirty="0">
                <a:solidFill>
                  <a:srgbClr val="00597C"/>
                </a:solidFill>
                <a:effectLst/>
                <a:latin typeface="+mn-lt"/>
              </a:rPr>
              <a:t>4CS of Passaic County, Inc</a:t>
            </a:r>
          </a:p>
          <a:p>
            <a:br>
              <a:rPr lang="en-US" sz="1400" dirty="0"/>
            </a:br>
            <a:endParaRPr lang="en-US" dirty="0"/>
          </a:p>
        </p:txBody>
      </p:sp>
      <p:sp>
        <p:nvSpPr>
          <p:cNvPr id="7" name="TextBox 6">
            <a:extLst>
              <a:ext uri="{FF2B5EF4-FFF2-40B4-BE49-F238E27FC236}">
                <a16:creationId xmlns:a16="http://schemas.microsoft.com/office/drawing/2014/main" id="{37BAB920-0275-4B29-BEDB-F77911D78462}"/>
              </a:ext>
            </a:extLst>
          </p:cNvPr>
          <p:cNvSpPr txBox="1"/>
          <p:nvPr/>
        </p:nvSpPr>
        <p:spPr>
          <a:xfrm>
            <a:off x="576371" y="1121563"/>
            <a:ext cx="10767679" cy="2246769"/>
          </a:xfrm>
          <a:prstGeom prst="rect">
            <a:avLst/>
          </a:prstGeom>
          <a:noFill/>
        </p:spPr>
        <p:txBody>
          <a:bodyPr wrap="square">
            <a:spAutoFit/>
          </a:bodyPr>
          <a:lstStyle/>
          <a:p>
            <a:pPr algn="l"/>
            <a:r>
              <a:rPr lang="en-US" sz="2000" i="0" dirty="0">
                <a:solidFill>
                  <a:srgbClr val="00597C"/>
                </a:solidFill>
                <a:effectLst/>
                <a:latin typeface="+mn-lt"/>
              </a:rPr>
              <a:t>Under contract to the NJ Department of Human Services, Division of Family Development, the Child Care Resource &amp; Referral agencies (CCR&amp;Rs), administer the Child Care Assistance Program (CCAP) which helps income-eligible parents who are in school or working to pay for child care. </a:t>
            </a:r>
            <a:br>
              <a:rPr lang="en-US" sz="2000" i="0" dirty="0">
                <a:solidFill>
                  <a:srgbClr val="00597C"/>
                </a:solidFill>
                <a:effectLst/>
                <a:latin typeface="+mn-lt"/>
              </a:rPr>
            </a:br>
            <a:endParaRPr lang="en-US" sz="2000" i="0" dirty="0">
              <a:solidFill>
                <a:srgbClr val="00597C"/>
              </a:solidFill>
              <a:effectLst/>
              <a:latin typeface="+mn-lt"/>
            </a:endParaRPr>
          </a:p>
          <a:p>
            <a:pPr algn="l"/>
            <a:r>
              <a:rPr lang="en-US" sz="2000" dirty="0">
                <a:solidFill>
                  <a:srgbClr val="00597C"/>
                </a:solidFill>
              </a:rPr>
              <a:t>The CCAP program is often referred to as ‘child care subsidy’ or ‘federal subsidy.’</a:t>
            </a:r>
          </a:p>
          <a:p>
            <a:pPr algn="l"/>
            <a:endParaRPr lang="en-US" sz="2000" dirty="0">
              <a:solidFill>
                <a:srgbClr val="00597C"/>
              </a:solidFill>
            </a:endParaRPr>
          </a:p>
          <a:p>
            <a:pPr algn="ctr"/>
            <a:r>
              <a:rPr lang="en-US" sz="2000" b="1" i="0" dirty="0">
                <a:solidFill>
                  <a:srgbClr val="00597C"/>
                </a:solidFill>
                <a:effectLst/>
                <a:latin typeface="+mn-lt"/>
              </a:rPr>
              <a:t>New Jersey’s CCR&amp;Rs are: </a:t>
            </a:r>
          </a:p>
        </p:txBody>
      </p:sp>
    </p:spTree>
    <p:extLst>
      <p:ext uri="{BB962C8B-B14F-4D97-AF65-F5344CB8AC3E}">
        <p14:creationId xmlns:p14="http://schemas.microsoft.com/office/powerpoint/2010/main" val="189830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4</a:t>
            </a:r>
            <a:br>
              <a:rPr lang="en-US" dirty="0"/>
            </a:br>
            <a:r>
              <a:rPr lang="en-US" dirty="0"/>
              <a:t>PROJECT ELIGIBILITY</a:t>
            </a:r>
          </a:p>
        </p:txBody>
      </p:sp>
    </p:spTree>
    <p:extLst>
      <p:ext uri="{BB962C8B-B14F-4D97-AF65-F5344CB8AC3E}">
        <p14:creationId xmlns:p14="http://schemas.microsoft.com/office/powerpoint/2010/main" val="196978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184D-B8F2-499C-8550-E4C84786BD6E}"/>
              </a:ext>
            </a:extLst>
          </p:cNvPr>
          <p:cNvSpPr>
            <a:spLocks noGrp="1"/>
          </p:cNvSpPr>
          <p:nvPr>
            <p:ph type="title"/>
          </p:nvPr>
        </p:nvSpPr>
        <p:spPr/>
        <p:txBody>
          <a:bodyPr/>
          <a:lstStyle/>
          <a:p>
            <a:r>
              <a:rPr lang="en-US" dirty="0"/>
              <a:t>WELCOME</a:t>
            </a:r>
          </a:p>
        </p:txBody>
      </p:sp>
      <p:sp>
        <p:nvSpPr>
          <p:cNvPr id="7" name="Text Placeholder 6">
            <a:extLst>
              <a:ext uri="{FF2B5EF4-FFF2-40B4-BE49-F238E27FC236}">
                <a16:creationId xmlns:a16="http://schemas.microsoft.com/office/drawing/2014/main" id="{29269FA4-CD32-6A4E-A515-062197F6038A}"/>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060C43F0-26C7-114A-AC96-F49F5F715964}"/>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22DB1583-6340-0E4E-9BFD-16DB8B5143CB}"/>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9AAFB782-3E25-8448-9AF7-78E74C8F4245}"/>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65C5CCE6-1377-A249-B40D-97881BF91412}"/>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D2008943-07B3-A744-8863-EC85684D127D}"/>
              </a:ext>
            </a:extLst>
          </p:cNvPr>
          <p:cNvSpPr>
            <a:spLocks noGrp="1"/>
          </p:cNvSpPr>
          <p:nvPr>
            <p:ph type="body" sz="quarter" idx="24"/>
          </p:nvPr>
        </p:nvSpPr>
        <p:spPr/>
        <p:txBody>
          <a:bodyPr/>
          <a:lstStyle/>
          <a:p>
            <a:endParaRPr lang="en-US"/>
          </a:p>
        </p:txBody>
      </p:sp>
      <p:sp>
        <p:nvSpPr>
          <p:cNvPr id="4" name="Rectangle 3">
            <a:extLst>
              <a:ext uri="{FF2B5EF4-FFF2-40B4-BE49-F238E27FC236}">
                <a16:creationId xmlns:a16="http://schemas.microsoft.com/office/drawing/2014/main" id="{C75D736D-4D06-4CB8-96B6-06BAD0B8BB12}"/>
              </a:ext>
            </a:extLst>
          </p:cNvPr>
          <p:cNvSpPr/>
          <p:nvPr/>
        </p:nvSpPr>
        <p:spPr>
          <a:xfrm>
            <a:off x="-10632" y="-11152"/>
            <a:ext cx="2170077" cy="6892819"/>
          </a:xfrm>
          <a:prstGeom prst="rect">
            <a:avLst/>
          </a:prstGeom>
          <a:solidFill>
            <a:srgbClr val="00597C"/>
          </a:solidFill>
          <a:ln>
            <a:noFill/>
          </a:ln>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D5FEC6-8F6A-4432-AE0B-EB99036DB363}"/>
              </a:ext>
            </a:extLst>
          </p:cNvPr>
          <p:cNvSpPr txBox="1"/>
          <p:nvPr/>
        </p:nvSpPr>
        <p:spPr>
          <a:xfrm>
            <a:off x="9070662" y="3714967"/>
            <a:ext cx="2528204" cy="1015663"/>
          </a:xfrm>
          <a:prstGeom prst="rect">
            <a:avLst/>
          </a:prstGeom>
          <a:noFill/>
        </p:spPr>
        <p:txBody>
          <a:bodyPr wrap="square" rtlCol="0">
            <a:spAutoFit/>
          </a:bodyPr>
          <a:lstStyle/>
          <a:p>
            <a:pPr algn="ctr"/>
            <a:r>
              <a:rPr lang="en-US" sz="2000" b="1" dirty="0">
                <a:solidFill>
                  <a:schemeClr val="accent1"/>
                </a:solidFill>
              </a:rPr>
              <a:t>Emily Apple</a:t>
            </a:r>
          </a:p>
          <a:p>
            <a:pPr algn="ctr"/>
            <a:r>
              <a:rPr lang="en-US" sz="2000" dirty="0">
                <a:solidFill>
                  <a:schemeClr val="accent1"/>
                </a:solidFill>
              </a:rPr>
              <a:t>Program Manager, Economic Security </a:t>
            </a:r>
          </a:p>
        </p:txBody>
      </p:sp>
      <p:sp>
        <p:nvSpPr>
          <p:cNvPr id="15" name="TextBox 14">
            <a:extLst>
              <a:ext uri="{FF2B5EF4-FFF2-40B4-BE49-F238E27FC236}">
                <a16:creationId xmlns:a16="http://schemas.microsoft.com/office/drawing/2014/main" id="{E181F55D-500F-49C6-B407-171B421EC050}"/>
              </a:ext>
            </a:extLst>
          </p:cNvPr>
          <p:cNvSpPr txBox="1"/>
          <p:nvPr/>
        </p:nvSpPr>
        <p:spPr>
          <a:xfrm>
            <a:off x="5745401" y="3708370"/>
            <a:ext cx="2528204" cy="1015663"/>
          </a:xfrm>
          <a:prstGeom prst="rect">
            <a:avLst/>
          </a:prstGeom>
          <a:noFill/>
        </p:spPr>
        <p:txBody>
          <a:bodyPr wrap="square" rtlCol="0">
            <a:spAutoFit/>
          </a:bodyPr>
          <a:lstStyle/>
          <a:p>
            <a:pPr algn="ctr"/>
            <a:r>
              <a:rPr lang="en-US" sz="2000" b="1" dirty="0">
                <a:solidFill>
                  <a:schemeClr val="accent1"/>
                </a:solidFill>
              </a:rPr>
              <a:t>Alex Himmel</a:t>
            </a:r>
          </a:p>
          <a:p>
            <a:pPr algn="ctr"/>
            <a:r>
              <a:rPr lang="en-US" sz="2000" dirty="0">
                <a:solidFill>
                  <a:schemeClr val="accent1"/>
                </a:solidFill>
              </a:rPr>
              <a:t>Senior Advisor, </a:t>
            </a:r>
          </a:p>
          <a:p>
            <a:pPr algn="ctr"/>
            <a:r>
              <a:rPr lang="en-US" sz="2000" dirty="0">
                <a:solidFill>
                  <a:schemeClr val="accent1"/>
                </a:solidFill>
              </a:rPr>
              <a:t>Child Care </a:t>
            </a:r>
          </a:p>
        </p:txBody>
      </p:sp>
      <p:pic>
        <p:nvPicPr>
          <p:cNvPr id="18" name="Picture 2" descr="Alexandra Himmel">
            <a:extLst>
              <a:ext uri="{FF2B5EF4-FFF2-40B4-BE49-F238E27FC236}">
                <a16:creationId xmlns:a16="http://schemas.microsoft.com/office/drawing/2014/main" id="{AFD38F0F-2739-4B12-B6E0-BD68AFB9B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103" y="1614155"/>
            <a:ext cx="1828800" cy="18288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6" name="Picture 5" descr="A person smiling for the camera&#10;&#10;Description automatically generated with low confidence">
            <a:extLst>
              <a:ext uri="{FF2B5EF4-FFF2-40B4-BE49-F238E27FC236}">
                <a16:creationId xmlns:a16="http://schemas.microsoft.com/office/drawing/2014/main" id="{2B3714EA-5E15-42A9-8C21-370CE0969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364" y="1614155"/>
            <a:ext cx="1828800" cy="1828800"/>
          </a:xfrm>
          <a:prstGeom prst="ellipse">
            <a:avLst/>
          </a:prstGeom>
          <a:ln w="63500" cap="rnd">
            <a:noFill/>
          </a:ln>
          <a:effectLst/>
        </p:spPr>
      </p:pic>
      <p:sp>
        <p:nvSpPr>
          <p:cNvPr id="14" name="TextBox 13">
            <a:extLst>
              <a:ext uri="{FF2B5EF4-FFF2-40B4-BE49-F238E27FC236}">
                <a16:creationId xmlns:a16="http://schemas.microsoft.com/office/drawing/2014/main" id="{DF40E88B-4669-4483-A989-BD12FD0CE572}"/>
              </a:ext>
            </a:extLst>
          </p:cNvPr>
          <p:cNvSpPr txBox="1"/>
          <p:nvPr/>
        </p:nvSpPr>
        <p:spPr>
          <a:xfrm>
            <a:off x="2420141" y="3714966"/>
            <a:ext cx="2528204" cy="1015663"/>
          </a:xfrm>
          <a:prstGeom prst="rect">
            <a:avLst/>
          </a:prstGeom>
          <a:noFill/>
        </p:spPr>
        <p:txBody>
          <a:bodyPr wrap="square" rtlCol="0">
            <a:spAutoFit/>
          </a:bodyPr>
          <a:lstStyle/>
          <a:p>
            <a:pPr algn="ctr"/>
            <a:r>
              <a:rPr lang="en-US" sz="2000" b="1" dirty="0">
                <a:solidFill>
                  <a:schemeClr val="accent1"/>
                </a:solidFill>
              </a:rPr>
              <a:t>Tara Colton</a:t>
            </a:r>
          </a:p>
          <a:p>
            <a:pPr algn="ctr"/>
            <a:r>
              <a:rPr lang="en-US" sz="2000" dirty="0">
                <a:solidFill>
                  <a:schemeClr val="accent1"/>
                </a:solidFill>
              </a:rPr>
              <a:t>Executive VP, Economic Security</a:t>
            </a:r>
          </a:p>
        </p:txBody>
      </p:sp>
      <p:pic>
        <p:nvPicPr>
          <p:cNvPr id="7170" name="Picture 2" descr="Tara Colton">
            <a:extLst>
              <a:ext uri="{FF2B5EF4-FFF2-40B4-BE49-F238E27FC236}">
                <a16:creationId xmlns:a16="http://schemas.microsoft.com/office/drawing/2014/main" id="{A15EA3E4-BA45-49B0-B04B-5ADE6B881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842" y="1614155"/>
            <a:ext cx="1828800" cy="18288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69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E5F1DD-1666-4173-B4AA-AF39B0D6ACE3}"/>
              </a:ext>
            </a:extLst>
          </p:cNvPr>
          <p:cNvSpPr txBox="1">
            <a:spLocks/>
          </p:cNvSpPr>
          <p:nvPr/>
        </p:nvSpPr>
        <p:spPr>
          <a:xfrm>
            <a:off x="0" y="0"/>
            <a:ext cx="12293600" cy="1074055"/>
          </a:xfrm>
          <a:prstGeom prst="rect">
            <a:avLst/>
          </a:prstGeom>
          <a:solidFill>
            <a:srgbClr val="84BD00"/>
          </a:solidFill>
        </p:spPr>
        <p:txBody>
          <a:bodyPr anchor="ctr">
            <a:normAutofit/>
          </a:bodyPr>
          <a:lstStyle>
            <a:lvl1pPr algn="l" defTabSz="895255" rtl="0" eaLnBrk="1" fontAlgn="base" hangingPunct="1">
              <a:spcBef>
                <a:spcPct val="0"/>
              </a:spcBef>
              <a:spcAft>
                <a:spcPct val="0"/>
              </a:spcAft>
              <a:tabLst>
                <a:tab pos="269847" algn="l"/>
              </a:tabLst>
              <a:defRPr sz="2041" b="1" baseline="0">
                <a:solidFill>
                  <a:schemeClr val="tx2"/>
                </a:solidFill>
                <a:latin typeface="Calibri" panose="020F0502020204030204" pitchFamily="34" charset="0"/>
                <a:ea typeface="+mj-ea"/>
                <a:cs typeface="Calibri" panose="020F050202020403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2"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5" algn="l" defTabSz="895255" rtl="0" eaLnBrk="1" fontAlgn="base" hangingPunct="1">
              <a:spcBef>
                <a:spcPct val="0"/>
              </a:spcBef>
              <a:spcAft>
                <a:spcPct val="0"/>
              </a:spcAft>
              <a:defRPr sz="1900" b="1">
                <a:solidFill>
                  <a:schemeClr val="tx2"/>
                </a:solidFill>
                <a:latin typeface="Arial" charset="0"/>
              </a:defRPr>
            </a:lvl8pPr>
            <a:lvl9pPr marL="1828606" algn="l" defTabSz="895255" rtl="0" eaLnBrk="1" fontAlgn="base" hangingPunct="1">
              <a:spcBef>
                <a:spcPct val="0"/>
              </a:spcBef>
              <a:spcAft>
                <a:spcPct val="0"/>
              </a:spcAft>
              <a:defRPr sz="1900" b="1">
                <a:solidFill>
                  <a:schemeClr val="tx2"/>
                </a:solidFill>
                <a:latin typeface="Arial" charset="0"/>
              </a:defRPr>
            </a:lvl9pPr>
          </a:lstStyle>
          <a:p>
            <a:pPr algn="ctr"/>
            <a:r>
              <a:rPr lang="en-US" sz="4000" kern="0">
                <a:solidFill>
                  <a:schemeClr val="bg1"/>
                </a:solidFill>
              </a:rPr>
              <a:t>What is considered a project?</a:t>
            </a:r>
            <a:endParaRPr lang="en-US" sz="4000" kern="0" dirty="0">
              <a:solidFill>
                <a:schemeClr val="bg1"/>
              </a:solidFill>
            </a:endParaRPr>
          </a:p>
        </p:txBody>
      </p:sp>
      <p:sp>
        <p:nvSpPr>
          <p:cNvPr id="6" name="Rectangle 5">
            <a:extLst>
              <a:ext uri="{FF2B5EF4-FFF2-40B4-BE49-F238E27FC236}">
                <a16:creationId xmlns:a16="http://schemas.microsoft.com/office/drawing/2014/main" id="{9061B1FE-D79C-4109-B6DD-D8D18CCBE026}"/>
              </a:ext>
            </a:extLst>
          </p:cNvPr>
          <p:cNvSpPr/>
          <p:nvPr/>
        </p:nvSpPr>
        <p:spPr>
          <a:xfrm>
            <a:off x="1033884" y="1343559"/>
            <a:ext cx="2950975" cy="2363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is </a:t>
            </a:r>
            <a:r>
              <a:rPr lang="en-US" sz="2400" b="1" dirty="0">
                <a:solidFill>
                  <a:srgbClr val="84BD00"/>
                </a:solidFill>
              </a:rPr>
              <a:t>a project</a:t>
            </a:r>
            <a:r>
              <a:rPr lang="en-US" sz="2400" dirty="0"/>
              <a:t>?</a:t>
            </a:r>
          </a:p>
          <a:p>
            <a:pPr algn="ctr"/>
            <a:r>
              <a:rPr lang="en-US" sz="2400" b="1" dirty="0"/>
              <a:t>All</a:t>
            </a:r>
            <a:r>
              <a:rPr lang="en-US" sz="2400" dirty="0"/>
              <a:t> construction, all labor, all Furniture, Fixtures &amp; Equipment and </a:t>
            </a:r>
            <a:r>
              <a:rPr lang="en-US" sz="2400" b="1" dirty="0"/>
              <a:t>all </a:t>
            </a:r>
            <a:r>
              <a:rPr lang="en-US" sz="2400" dirty="0"/>
              <a:t>soft costs at one location</a:t>
            </a:r>
          </a:p>
        </p:txBody>
      </p:sp>
      <p:sp>
        <p:nvSpPr>
          <p:cNvPr id="7" name="Rectangle 6">
            <a:extLst>
              <a:ext uri="{FF2B5EF4-FFF2-40B4-BE49-F238E27FC236}">
                <a16:creationId xmlns:a16="http://schemas.microsoft.com/office/drawing/2014/main" id="{7D035C7F-0FEB-4112-8901-626A33B23A6B}"/>
              </a:ext>
            </a:extLst>
          </p:cNvPr>
          <p:cNvSpPr/>
          <p:nvPr/>
        </p:nvSpPr>
        <p:spPr>
          <a:xfrm>
            <a:off x="5227973" y="1330086"/>
            <a:ext cx="6639975" cy="1019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is an </a:t>
            </a:r>
            <a:r>
              <a:rPr lang="en-US" sz="2400" b="1" dirty="0">
                <a:solidFill>
                  <a:srgbClr val="84BD00"/>
                </a:solidFill>
              </a:rPr>
              <a:t>eligible use</a:t>
            </a:r>
            <a:r>
              <a:rPr lang="en-US" sz="2400" dirty="0"/>
              <a:t>?</a:t>
            </a:r>
          </a:p>
          <a:p>
            <a:pPr algn="ctr"/>
            <a:r>
              <a:rPr lang="en-US" sz="2400" dirty="0"/>
              <a:t>All the activities making up the project.</a:t>
            </a:r>
          </a:p>
        </p:txBody>
      </p:sp>
      <p:pic>
        <p:nvPicPr>
          <p:cNvPr id="8" name="Picture 7" descr="Icon&#10;&#10;Description automatically generated">
            <a:extLst>
              <a:ext uri="{FF2B5EF4-FFF2-40B4-BE49-F238E27FC236}">
                <a16:creationId xmlns:a16="http://schemas.microsoft.com/office/drawing/2014/main" id="{B6A84FFF-BD01-474C-BD76-5406430C9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717" y="3974332"/>
            <a:ext cx="1161753" cy="1161753"/>
          </a:xfrm>
          <a:prstGeom prst="rect">
            <a:avLst/>
          </a:prstGeom>
        </p:spPr>
      </p:pic>
      <p:pic>
        <p:nvPicPr>
          <p:cNvPr id="9" name="Picture 8" descr="Icon&#10;&#10;Description automatically generated">
            <a:extLst>
              <a:ext uri="{FF2B5EF4-FFF2-40B4-BE49-F238E27FC236}">
                <a16:creationId xmlns:a16="http://schemas.microsoft.com/office/drawing/2014/main" id="{C98C82FB-91CD-4E88-A0E4-900F4F9BF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350" y="3939255"/>
            <a:ext cx="1161753" cy="1161753"/>
          </a:xfrm>
          <a:prstGeom prst="rect">
            <a:avLst/>
          </a:prstGeom>
        </p:spPr>
      </p:pic>
      <p:pic>
        <p:nvPicPr>
          <p:cNvPr id="10" name="Picture 9" descr="Logo&#10;&#10;Description automatically generated">
            <a:extLst>
              <a:ext uri="{FF2B5EF4-FFF2-40B4-BE49-F238E27FC236}">
                <a16:creationId xmlns:a16="http://schemas.microsoft.com/office/drawing/2014/main" id="{9DC2CDB2-B843-4425-8BA7-3AF02BB4E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716" y="5332990"/>
            <a:ext cx="1161753" cy="1161753"/>
          </a:xfrm>
          <a:prstGeom prst="rect">
            <a:avLst/>
          </a:prstGeom>
        </p:spPr>
      </p:pic>
      <p:pic>
        <p:nvPicPr>
          <p:cNvPr id="11" name="Picture 10" descr="Icon&#10;&#10;Description automatically generated">
            <a:extLst>
              <a:ext uri="{FF2B5EF4-FFF2-40B4-BE49-F238E27FC236}">
                <a16:creationId xmlns:a16="http://schemas.microsoft.com/office/drawing/2014/main" id="{DCEA35A9-55C6-4616-ABB6-AB4606765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046" y="5417804"/>
            <a:ext cx="1165381" cy="1165381"/>
          </a:xfrm>
          <a:prstGeom prst="rect">
            <a:avLst/>
          </a:prstGeom>
        </p:spPr>
      </p:pic>
      <p:pic>
        <p:nvPicPr>
          <p:cNvPr id="12" name="Picture 11" descr="Icon&#10;&#10;Description automatically generated">
            <a:extLst>
              <a:ext uri="{FF2B5EF4-FFF2-40B4-BE49-F238E27FC236}">
                <a16:creationId xmlns:a16="http://schemas.microsoft.com/office/drawing/2014/main" id="{B8EF0DC7-9193-4CAA-960E-37D46E232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573" y="3564119"/>
            <a:ext cx="3149091" cy="3149091"/>
          </a:xfrm>
          <a:prstGeom prst="rect">
            <a:avLst/>
          </a:prstGeom>
        </p:spPr>
      </p:pic>
      <p:sp>
        <p:nvSpPr>
          <p:cNvPr id="13" name="Oval 12">
            <a:extLst>
              <a:ext uri="{FF2B5EF4-FFF2-40B4-BE49-F238E27FC236}">
                <a16:creationId xmlns:a16="http://schemas.microsoft.com/office/drawing/2014/main" id="{846C44F2-7430-4E02-9664-4720C2FAE2C4}"/>
              </a:ext>
            </a:extLst>
          </p:cNvPr>
          <p:cNvSpPr/>
          <p:nvPr/>
        </p:nvSpPr>
        <p:spPr>
          <a:xfrm>
            <a:off x="245392" y="4555208"/>
            <a:ext cx="1576983" cy="1576983"/>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1</a:t>
            </a:r>
          </a:p>
          <a:p>
            <a:pPr algn="ctr"/>
            <a:r>
              <a:rPr lang="en-US" sz="2400" b="1" dirty="0">
                <a:latin typeface="Calibri Light" panose="020F0302020204030204" pitchFamily="34" charset="0"/>
                <a:cs typeface="Calibri Light" panose="020F0302020204030204" pitchFamily="34" charset="0"/>
              </a:rPr>
              <a:t>project</a:t>
            </a:r>
          </a:p>
        </p:txBody>
      </p:sp>
      <p:sp>
        <p:nvSpPr>
          <p:cNvPr id="14" name="Oval 13">
            <a:extLst>
              <a:ext uri="{FF2B5EF4-FFF2-40B4-BE49-F238E27FC236}">
                <a16:creationId xmlns:a16="http://schemas.microsoft.com/office/drawing/2014/main" id="{40437D3A-5860-4D54-8550-D5FEF89E5A99}"/>
              </a:ext>
            </a:extLst>
          </p:cNvPr>
          <p:cNvSpPr/>
          <p:nvPr/>
        </p:nvSpPr>
        <p:spPr>
          <a:xfrm>
            <a:off x="7930132" y="4555208"/>
            <a:ext cx="1235655" cy="1235655"/>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Light" panose="020F0302020204030204" pitchFamily="34" charset="0"/>
                <a:cs typeface="Calibri Light" panose="020F0302020204030204" pitchFamily="34" charset="0"/>
              </a:rPr>
              <a:t>4</a:t>
            </a:r>
          </a:p>
          <a:p>
            <a:pPr algn="ctr"/>
            <a:r>
              <a:rPr lang="en-US" b="1" dirty="0">
                <a:latin typeface="Calibri Light" panose="020F0302020204030204" pitchFamily="34" charset="0"/>
                <a:cs typeface="Calibri Light" panose="020F0302020204030204" pitchFamily="34" charset="0"/>
              </a:rPr>
              <a:t>eligible uses</a:t>
            </a:r>
          </a:p>
        </p:txBody>
      </p:sp>
      <p:sp>
        <p:nvSpPr>
          <p:cNvPr id="15" name="Rectangle 14">
            <a:extLst>
              <a:ext uri="{FF2B5EF4-FFF2-40B4-BE49-F238E27FC236}">
                <a16:creationId xmlns:a16="http://schemas.microsoft.com/office/drawing/2014/main" id="{F9524472-8CD5-48F5-A37D-7E4F68EA63A5}"/>
              </a:ext>
            </a:extLst>
          </p:cNvPr>
          <p:cNvSpPr/>
          <p:nvPr/>
        </p:nvSpPr>
        <p:spPr>
          <a:xfrm>
            <a:off x="5722289" y="2363475"/>
            <a:ext cx="6262838" cy="1477328"/>
          </a:xfrm>
          <a:prstGeom prst="rect">
            <a:avLst/>
          </a:prstGeom>
        </p:spPr>
        <p:txBody>
          <a:bodyPr wrap="square">
            <a:spAutoFit/>
          </a:bodyPr>
          <a:lstStyle/>
          <a:p>
            <a:r>
              <a:rPr lang="en-US" dirty="0"/>
              <a:t>For example: Happy Kids Child Care center would like to </a:t>
            </a:r>
          </a:p>
          <a:p>
            <a:pPr marL="228600" indent="-228600">
              <a:buFont typeface="+mj-lt"/>
              <a:buAutoNum type="arabicPeriod"/>
            </a:pPr>
            <a:r>
              <a:rPr lang="en-US" dirty="0"/>
              <a:t>replace all the windows</a:t>
            </a:r>
          </a:p>
          <a:p>
            <a:pPr marL="228600" indent="-228600">
              <a:buFont typeface="+mj-lt"/>
              <a:buAutoNum type="arabicPeriod"/>
            </a:pPr>
            <a:r>
              <a:rPr lang="en-US" dirty="0"/>
              <a:t>paint all their classrooms</a:t>
            </a:r>
          </a:p>
          <a:p>
            <a:pPr marL="228600" indent="-228600">
              <a:buFont typeface="+mj-lt"/>
              <a:buAutoNum type="arabicPeriod"/>
            </a:pPr>
            <a:r>
              <a:rPr lang="en-US" dirty="0"/>
              <a:t> replace the flooring</a:t>
            </a:r>
          </a:p>
          <a:p>
            <a:pPr marL="228600" indent="-228600">
              <a:buFont typeface="+mj-lt"/>
              <a:buAutoNum type="arabicPeriod"/>
            </a:pPr>
            <a:r>
              <a:rPr lang="en-US" dirty="0"/>
              <a:t>install a shed for their outdoor toys and materials. </a:t>
            </a:r>
          </a:p>
        </p:txBody>
      </p:sp>
    </p:spTree>
    <p:extLst>
      <p:ext uri="{BB962C8B-B14F-4D97-AF65-F5344CB8AC3E}">
        <p14:creationId xmlns:p14="http://schemas.microsoft.com/office/powerpoint/2010/main" val="168147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19C2-B255-46A7-8A77-F45B86E1FCC6}"/>
              </a:ext>
            </a:extLst>
          </p:cNvPr>
          <p:cNvSpPr>
            <a:spLocks noGrp="1"/>
          </p:cNvSpPr>
          <p:nvPr>
            <p:ph type="title"/>
          </p:nvPr>
        </p:nvSpPr>
        <p:spPr>
          <a:xfrm>
            <a:off x="446175" y="260145"/>
            <a:ext cx="11039258" cy="680198"/>
          </a:xfrm>
        </p:spPr>
        <p:txBody>
          <a:bodyPr/>
          <a:lstStyle/>
          <a:p>
            <a:r>
              <a:rPr lang="en-US" dirty="0"/>
              <a:t>Phase 1 Project Requirements</a:t>
            </a:r>
          </a:p>
        </p:txBody>
      </p:sp>
      <p:sp>
        <p:nvSpPr>
          <p:cNvPr id="3" name="Text Placeholder 2">
            <a:extLst>
              <a:ext uri="{FF2B5EF4-FFF2-40B4-BE49-F238E27FC236}">
                <a16:creationId xmlns:a16="http://schemas.microsoft.com/office/drawing/2014/main" id="{EBDD11F1-484C-4E6D-AFAE-1AA670F8CC87}"/>
              </a:ext>
            </a:extLst>
          </p:cNvPr>
          <p:cNvSpPr>
            <a:spLocks noGrp="1"/>
          </p:cNvSpPr>
          <p:nvPr>
            <p:ph type="body" sz="quarter" idx="13"/>
          </p:nvPr>
        </p:nvSpPr>
        <p:spPr>
          <a:xfrm>
            <a:off x="6925634" y="1972429"/>
            <a:ext cx="3762031" cy="2607145"/>
          </a:xfrm>
        </p:spPr>
        <p:txBody>
          <a:bodyPr>
            <a:normAutofit/>
          </a:bodyPr>
          <a:lstStyle/>
          <a:p>
            <a:pPr>
              <a:buClr>
                <a:srgbClr val="84BD00"/>
              </a:buClr>
            </a:pPr>
            <a:endParaRPr lang="en-US" dirty="0">
              <a:solidFill>
                <a:srgbClr val="00597C"/>
              </a:solidFill>
            </a:endParaRPr>
          </a:p>
          <a:p>
            <a:pPr>
              <a:buClr>
                <a:srgbClr val="84BD00"/>
              </a:buClr>
            </a:pPr>
            <a:endParaRPr lang="en-US" dirty="0"/>
          </a:p>
          <a:p>
            <a:pPr marL="342900" indent="-342900">
              <a:buClr>
                <a:srgbClr val="84BD00"/>
              </a:buClr>
              <a:buFont typeface="Wingdings" panose="05000000000000000000" pitchFamily="2" charset="2"/>
              <a:buChar char="ü"/>
            </a:pPr>
            <a:endParaRPr lang="en-US" dirty="0"/>
          </a:p>
        </p:txBody>
      </p:sp>
      <p:sp>
        <p:nvSpPr>
          <p:cNvPr id="6" name="Rectangle 5">
            <a:extLst>
              <a:ext uri="{FF2B5EF4-FFF2-40B4-BE49-F238E27FC236}">
                <a16:creationId xmlns:a16="http://schemas.microsoft.com/office/drawing/2014/main" id="{E77664BD-750B-4F69-BA47-AACB035A1F62}"/>
              </a:ext>
            </a:extLst>
          </p:cNvPr>
          <p:cNvSpPr/>
          <p:nvPr/>
        </p:nvSpPr>
        <p:spPr>
          <a:xfrm>
            <a:off x="568712" y="2051087"/>
            <a:ext cx="5854122" cy="438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buClr>
                <a:srgbClr val="84BD00"/>
              </a:buClr>
              <a:buFont typeface="Wingdings" panose="05000000000000000000" pitchFamily="2" charset="2"/>
              <a:buChar char="ü"/>
            </a:pPr>
            <a:r>
              <a:rPr lang="en-US" sz="1600" kern="0" dirty="0">
                <a:solidFill>
                  <a:schemeClr val="bg1"/>
                </a:solidFill>
              </a:rPr>
              <a:t>Improvement projects must be between </a:t>
            </a:r>
            <a:r>
              <a:rPr lang="en-US" sz="1600" b="1" kern="0" dirty="0">
                <a:solidFill>
                  <a:srgbClr val="84BD00"/>
                </a:solidFill>
              </a:rPr>
              <a:t>$50,000 - $200,000</a:t>
            </a:r>
          </a:p>
          <a:p>
            <a:pPr marL="285750" indent="-285750">
              <a:buClr>
                <a:srgbClr val="84BD00"/>
              </a:buClr>
              <a:buFont typeface="Wingdings" panose="05000000000000000000" pitchFamily="2" charset="2"/>
              <a:buChar char="ü"/>
            </a:pPr>
            <a:endParaRPr lang="en-US" sz="1600" kern="0" dirty="0">
              <a:solidFill>
                <a:srgbClr val="84BD00"/>
              </a:solidFill>
            </a:endParaRPr>
          </a:p>
          <a:p>
            <a:pPr marL="285750" indent="-285750">
              <a:buClr>
                <a:srgbClr val="84BD00"/>
              </a:buClr>
              <a:buFont typeface="Wingdings" panose="05000000000000000000" pitchFamily="2" charset="2"/>
              <a:buChar char="ü"/>
            </a:pPr>
            <a:r>
              <a:rPr lang="en-US" sz="1600" b="1" kern="0" dirty="0">
                <a:solidFill>
                  <a:srgbClr val="84BD00"/>
                </a:solidFill>
              </a:rPr>
              <a:t>Prospective</a:t>
            </a:r>
            <a:r>
              <a:rPr lang="en-US" sz="1600" kern="0" dirty="0">
                <a:solidFill>
                  <a:schemeClr val="bg1"/>
                </a:solidFill>
              </a:rPr>
              <a:t> costs only</a:t>
            </a:r>
          </a:p>
          <a:p>
            <a:pPr marL="285750" indent="-285750">
              <a:buClr>
                <a:srgbClr val="84BD00"/>
              </a:buClr>
              <a:buFont typeface="Wingdings" panose="05000000000000000000" pitchFamily="2" charset="2"/>
              <a:buChar char="ü"/>
            </a:pPr>
            <a:endParaRPr lang="en-US" sz="1600" kern="0" dirty="0">
              <a:solidFill>
                <a:schemeClr val="bg1"/>
              </a:solidFill>
            </a:endParaRPr>
          </a:p>
          <a:p>
            <a:pPr marL="285750" indent="-285750">
              <a:buClr>
                <a:srgbClr val="84BD00"/>
              </a:buClr>
              <a:buFont typeface="Wingdings" panose="05000000000000000000" pitchFamily="2" charset="2"/>
              <a:buChar char="ü"/>
            </a:pPr>
            <a:r>
              <a:rPr lang="en-US" sz="1600" b="0" i="0" dirty="0">
                <a:solidFill>
                  <a:schemeClr val="bg1"/>
                </a:solidFill>
                <a:latin typeface="Calibri" panose="020F0502020204030204" pitchFamily="34" charset="0"/>
                <a:cs typeface="Calibri" panose="020F0502020204030204" pitchFamily="34" charset="0"/>
              </a:rPr>
              <a:t>Grant must cover the </a:t>
            </a:r>
            <a:r>
              <a:rPr lang="en-US" sz="1600" b="1" i="0" dirty="0">
                <a:solidFill>
                  <a:srgbClr val="84BD00"/>
                </a:solidFill>
                <a:latin typeface="Calibri" panose="020F0502020204030204" pitchFamily="34" charset="0"/>
                <a:cs typeface="Calibri" panose="020F0502020204030204" pitchFamily="34" charset="0"/>
              </a:rPr>
              <a:t>full cost of the proposed facility improvement</a:t>
            </a:r>
          </a:p>
          <a:p>
            <a:pPr marL="285750" indent="-285750">
              <a:buClr>
                <a:srgbClr val="84BD00"/>
              </a:buClr>
              <a:buFont typeface="Wingdings" panose="05000000000000000000" pitchFamily="2" charset="2"/>
              <a:buChar char="ü"/>
            </a:pPr>
            <a:endParaRPr lang="en-US" sz="1600" kern="0" dirty="0">
              <a:solidFill>
                <a:srgbClr val="84BD00"/>
              </a:solidFill>
            </a:endParaRPr>
          </a:p>
          <a:p>
            <a:pPr marL="285750" indent="-285750">
              <a:buClr>
                <a:srgbClr val="84BD00"/>
              </a:buClr>
              <a:buFont typeface="Wingdings" panose="05000000000000000000" pitchFamily="2" charset="2"/>
              <a:buChar char="ü"/>
            </a:pPr>
            <a:r>
              <a:rPr lang="en-US" sz="1600" b="1" kern="0" dirty="0">
                <a:solidFill>
                  <a:srgbClr val="84BD00"/>
                </a:solidFill>
              </a:rPr>
              <a:t>Up to 20% </a:t>
            </a:r>
            <a:r>
              <a:rPr lang="en-US" sz="1600" kern="0" dirty="0">
                <a:solidFill>
                  <a:schemeClr val="bg1"/>
                </a:solidFill>
              </a:rPr>
              <a:t>of total costs can be used for soft costs</a:t>
            </a:r>
          </a:p>
          <a:p>
            <a:pPr marL="285750" indent="-285750">
              <a:buClr>
                <a:srgbClr val="84BD00"/>
              </a:buClr>
              <a:buFont typeface="Wingdings" panose="05000000000000000000" pitchFamily="2" charset="2"/>
              <a:buChar char="ü"/>
            </a:pPr>
            <a:endParaRPr lang="en-US" sz="1600" kern="0" dirty="0">
              <a:solidFill>
                <a:schemeClr val="bg1"/>
              </a:solidFill>
            </a:endParaRPr>
          </a:p>
          <a:p>
            <a:pPr marL="285750" indent="-285750">
              <a:buClr>
                <a:srgbClr val="84BD00"/>
              </a:buClr>
              <a:buFont typeface="Wingdings" panose="05000000000000000000" pitchFamily="2" charset="2"/>
              <a:buChar char="ü"/>
            </a:pPr>
            <a:r>
              <a:rPr lang="en-US" sz="1600" b="0" i="0" dirty="0">
                <a:solidFill>
                  <a:schemeClr val="bg1"/>
                </a:solidFill>
                <a:latin typeface="Calibri" panose="020F0502020204030204" pitchFamily="34" charset="0"/>
                <a:cs typeface="Calibri" panose="020F0502020204030204" pitchFamily="34" charset="0"/>
              </a:rPr>
              <a:t>All eligible uses outlined in a project on the application must be for a </a:t>
            </a:r>
            <a:r>
              <a:rPr lang="en-US" sz="1600" b="1" i="0" dirty="0">
                <a:solidFill>
                  <a:srgbClr val="84BD00"/>
                </a:solidFill>
                <a:latin typeface="Calibri" panose="020F0502020204030204" pitchFamily="34" charset="0"/>
                <a:cs typeface="Calibri" panose="020F0502020204030204" pitchFamily="34" charset="0"/>
              </a:rPr>
              <a:t>single location</a:t>
            </a:r>
          </a:p>
          <a:p>
            <a:pPr marL="285750" indent="-285750">
              <a:buClr>
                <a:srgbClr val="84BD00"/>
              </a:buClr>
              <a:buFont typeface="Wingdings" panose="05000000000000000000" pitchFamily="2" charset="2"/>
              <a:buChar char="ü"/>
            </a:pPr>
            <a:endParaRPr lang="en-US" sz="1600" kern="0" dirty="0">
              <a:solidFill>
                <a:srgbClr val="84BD00"/>
              </a:solidFill>
            </a:endParaRPr>
          </a:p>
          <a:p>
            <a:pPr marL="285750" indent="-285750">
              <a:buClr>
                <a:srgbClr val="84BD00"/>
              </a:buClr>
              <a:buFont typeface="Wingdings" panose="05000000000000000000" pitchFamily="2" charset="2"/>
              <a:buChar char="ü"/>
            </a:pPr>
            <a:r>
              <a:rPr lang="en-US" sz="1600" kern="0" dirty="0">
                <a:solidFill>
                  <a:schemeClr val="bg1"/>
                </a:solidFill>
              </a:rPr>
              <a:t>All work is subject to </a:t>
            </a:r>
            <a:r>
              <a:rPr lang="en-US" sz="1600" b="1" kern="0" dirty="0">
                <a:solidFill>
                  <a:srgbClr val="84BD00"/>
                </a:solidFill>
              </a:rPr>
              <a:t>prevailing wage and affirmative action requirements</a:t>
            </a:r>
          </a:p>
          <a:p>
            <a:pPr marL="285750" indent="-285750">
              <a:buClr>
                <a:srgbClr val="84BD00"/>
              </a:buClr>
              <a:buFont typeface="Wingdings" panose="05000000000000000000" pitchFamily="2" charset="2"/>
              <a:buChar char="ü"/>
            </a:pPr>
            <a:endParaRPr lang="en-US" sz="1600" b="1" kern="0" dirty="0">
              <a:solidFill>
                <a:srgbClr val="84BD00"/>
              </a:solidFill>
            </a:endParaRPr>
          </a:p>
          <a:p>
            <a:pPr marL="285750" indent="-285750">
              <a:buClr>
                <a:srgbClr val="84BD00"/>
              </a:buClr>
              <a:buFont typeface="Wingdings" panose="05000000000000000000" pitchFamily="2" charset="2"/>
              <a:buChar char="ü"/>
            </a:pPr>
            <a:r>
              <a:rPr lang="en-US" sz="1600" b="0" i="0" dirty="0">
                <a:solidFill>
                  <a:schemeClr val="bg1"/>
                </a:solidFill>
                <a:latin typeface="Calibri" panose="020F0502020204030204" pitchFamily="34" charset="0"/>
                <a:cs typeface="Calibri" panose="020F0502020204030204" pitchFamily="34" charset="0"/>
              </a:rPr>
              <a:t>Project should begin </a:t>
            </a:r>
            <a:r>
              <a:rPr lang="en-US" sz="1600" b="1" i="0" dirty="0">
                <a:solidFill>
                  <a:srgbClr val="84BD00"/>
                </a:solidFill>
                <a:latin typeface="Calibri" panose="020F0502020204030204" pitchFamily="34" charset="0"/>
                <a:cs typeface="Calibri" panose="020F0502020204030204" pitchFamily="34" charset="0"/>
              </a:rPr>
              <a:t>within 1 year </a:t>
            </a:r>
            <a:r>
              <a:rPr lang="en-US" sz="1600" b="0" i="0" dirty="0">
                <a:solidFill>
                  <a:schemeClr val="bg1"/>
                </a:solidFill>
                <a:latin typeface="Calibri" panose="020F0502020204030204" pitchFamily="34" charset="0"/>
                <a:cs typeface="Calibri" panose="020F0502020204030204" pitchFamily="34" charset="0"/>
              </a:rPr>
              <a:t>of receiving the grant award and </a:t>
            </a:r>
            <a:r>
              <a:rPr lang="en-US" sz="1600" b="1" i="0" dirty="0">
                <a:solidFill>
                  <a:srgbClr val="84BD00"/>
                </a:solidFill>
                <a:latin typeface="Calibri" panose="020F0502020204030204" pitchFamily="34" charset="0"/>
                <a:cs typeface="Calibri" panose="020F0502020204030204" pitchFamily="34" charset="0"/>
              </a:rPr>
              <a:t>completed within 1 year</a:t>
            </a:r>
            <a:r>
              <a:rPr lang="en-US" sz="1600" b="0" i="0" dirty="0">
                <a:solidFill>
                  <a:srgbClr val="84BD00"/>
                </a:solidFill>
                <a:latin typeface="Calibri" panose="020F0502020204030204" pitchFamily="34" charset="0"/>
                <a:cs typeface="Calibri" panose="020F0502020204030204" pitchFamily="34" charset="0"/>
              </a:rPr>
              <a:t> </a:t>
            </a:r>
            <a:r>
              <a:rPr lang="en-US" sz="1600" b="0" i="0" dirty="0">
                <a:solidFill>
                  <a:schemeClr val="bg1"/>
                </a:solidFill>
                <a:latin typeface="Calibri" panose="020F0502020204030204" pitchFamily="34" charset="0"/>
                <a:cs typeface="Calibri" panose="020F0502020204030204" pitchFamily="34" charset="0"/>
              </a:rPr>
              <a:t>of the start of construction</a:t>
            </a:r>
          </a:p>
          <a:p>
            <a:pPr marL="285750" indent="-285750">
              <a:buClr>
                <a:srgbClr val="84BD00"/>
              </a:buClr>
              <a:buFont typeface="Wingdings" panose="05000000000000000000" pitchFamily="2" charset="2"/>
              <a:buChar char="ü"/>
            </a:pPr>
            <a:endParaRPr lang="en-US" sz="1600" b="0" i="0" dirty="0">
              <a:solidFill>
                <a:schemeClr val="bg1"/>
              </a:solidFill>
              <a:latin typeface="Calibri" panose="020F0502020204030204" pitchFamily="34" charset="0"/>
              <a:cs typeface="Calibri" panose="020F0502020204030204" pitchFamily="34" charset="0"/>
            </a:endParaRPr>
          </a:p>
          <a:p>
            <a:pPr marL="285750" indent="-285750">
              <a:buClr>
                <a:srgbClr val="84BD00"/>
              </a:buClr>
              <a:buFont typeface="Wingdings" panose="05000000000000000000" pitchFamily="2" charset="2"/>
              <a:buChar char="ü"/>
            </a:pPr>
            <a:r>
              <a:rPr lang="en-US" sz="1600" b="0" i="0" dirty="0">
                <a:solidFill>
                  <a:schemeClr val="bg1"/>
                </a:solidFill>
                <a:latin typeface="Calibri" panose="020F0502020204030204" pitchFamily="34" charset="0"/>
                <a:cs typeface="Calibri" panose="020F0502020204030204" pitchFamily="34" charset="0"/>
              </a:rPr>
              <a:t>All quotes and work must be completed by a </a:t>
            </a:r>
            <a:r>
              <a:rPr lang="en-US" sz="1600" b="1" i="0" dirty="0">
                <a:solidFill>
                  <a:srgbClr val="84BD00"/>
                </a:solidFill>
                <a:latin typeface="Calibri" panose="020F0502020204030204" pitchFamily="34" charset="0"/>
                <a:cs typeface="Calibri" panose="020F0502020204030204" pitchFamily="34" charset="0"/>
              </a:rPr>
              <a:t>NJ Public Works Contractor </a:t>
            </a:r>
            <a:r>
              <a:rPr lang="en-US" sz="1600" b="0" i="0" dirty="0">
                <a:solidFill>
                  <a:schemeClr val="bg1"/>
                </a:solidFill>
                <a:latin typeface="Calibri" panose="020F0502020204030204" pitchFamily="34" charset="0"/>
                <a:cs typeface="Calibri" panose="020F0502020204030204" pitchFamily="34" charset="0"/>
              </a:rPr>
              <a:t>registered with the NJ Department of Labor and Workforce Development</a:t>
            </a:r>
          </a:p>
        </p:txBody>
      </p:sp>
      <p:sp>
        <p:nvSpPr>
          <p:cNvPr id="7" name="Rectangle 6">
            <a:extLst>
              <a:ext uri="{FF2B5EF4-FFF2-40B4-BE49-F238E27FC236}">
                <a16:creationId xmlns:a16="http://schemas.microsoft.com/office/drawing/2014/main" id="{F07D60BA-BBA0-457A-9072-C0DDA11212D7}"/>
              </a:ext>
            </a:extLst>
          </p:cNvPr>
          <p:cNvSpPr/>
          <p:nvPr/>
        </p:nvSpPr>
        <p:spPr>
          <a:xfrm>
            <a:off x="7338590" y="2051086"/>
            <a:ext cx="3573196" cy="3787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84BD00"/>
              </a:buClr>
              <a:buBlip>
                <a:blip r:embed="rId2"/>
              </a:buBlip>
            </a:pPr>
            <a:r>
              <a:rPr lang="en-US" sz="1600" dirty="0">
                <a:solidFill>
                  <a:srgbClr val="FFFFFF"/>
                </a:solidFill>
              </a:rPr>
              <a:t>Projects </a:t>
            </a:r>
            <a:r>
              <a:rPr lang="en-US" sz="1600" b="1" dirty="0">
                <a:solidFill>
                  <a:srgbClr val="84BD00"/>
                </a:solidFill>
              </a:rPr>
              <a:t>less than $50,000</a:t>
            </a:r>
          </a:p>
          <a:p>
            <a:pPr>
              <a:buClr>
                <a:srgbClr val="84BD00"/>
              </a:buClr>
            </a:pPr>
            <a:endParaRPr lang="en-US" sz="1600" dirty="0">
              <a:solidFill>
                <a:srgbClr val="FFFFFF"/>
              </a:solidFill>
            </a:endParaRPr>
          </a:p>
          <a:p>
            <a:pPr marL="342900" indent="-342900">
              <a:buClr>
                <a:srgbClr val="84BD00"/>
              </a:buClr>
              <a:buBlip>
                <a:blip r:embed="rId2"/>
              </a:buBlip>
            </a:pPr>
            <a:r>
              <a:rPr lang="en-US" sz="1600" b="1" dirty="0">
                <a:solidFill>
                  <a:srgbClr val="84BD00"/>
                </a:solidFill>
              </a:rPr>
              <a:t>No retrospective</a:t>
            </a:r>
            <a:r>
              <a:rPr lang="en-US" sz="1600" dirty="0">
                <a:solidFill>
                  <a:srgbClr val="FFFFFF"/>
                </a:solidFill>
              </a:rPr>
              <a:t> costs or reimbursement</a:t>
            </a:r>
          </a:p>
          <a:p>
            <a:pPr>
              <a:buClr>
                <a:srgbClr val="84BD00"/>
              </a:buClr>
            </a:pPr>
            <a:endParaRPr lang="en-US" sz="1600" dirty="0">
              <a:solidFill>
                <a:srgbClr val="FFFFFF"/>
              </a:solidFill>
            </a:endParaRPr>
          </a:p>
          <a:p>
            <a:pPr marL="342900" indent="-342900">
              <a:buClr>
                <a:srgbClr val="84BD00"/>
              </a:buClr>
              <a:buBlip>
                <a:blip r:embed="rId2"/>
              </a:buBlip>
            </a:pPr>
            <a:r>
              <a:rPr lang="en-US" sz="1600" b="1" dirty="0">
                <a:solidFill>
                  <a:srgbClr val="84BD00"/>
                </a:solidFill>
              </a:rPr>
              <a:t>May not combine </a:t>
            </a:r>
            <a:r>
              <a:rPr lang="en-US" sz="1600" dirty="0">
                <a:solidFill>
                  <a:srgbClr val="FFFFFF"/>
                </a:solidFill>
              </a:rPr>
              <a:t>this grant with other funding to cover project costs</a:t>
            </a:r>
          </a:p>
          <a:p>
            <a:pPr>
              <a:buClr>
                <a:srgbClr val="84BD00"/>
              </a:buClr>
            </a:pPr>
            <a:endParaRPr lang="en-US" sz="1600" dirty="0">
              <a:solidFill>
                <a:srgbClr val="FFFFFF"/>
              </a:solidFill>
            </a:endParaRPr>
          </a:p>
          <a:p>
            <a:pPr marL="342900" indent="-342900">
              <a:buClr>
                <a:srgbClr val="84BD00"/>
              </a:buClr>
              <a:buBlip>
                <a:blip r:embed="rId2"/>
              </a:buBlip>
            </a:pPr>
            <a:r>
              <a:rPr lang="en-US" sz="1600" dirty="0">
                <a:solidFill>
                  <a:srgbClr val="FFFFFF"/>
                </a:solidFill>
                <a:ea typeface="Calibri" panose="020F0502020204030204" pitchFamily="34" charset="0"/>
                <a:cs typeface="Arial" panose="020B0604020202020204" pitchFamily="34" charset="0"/>
              </a:rPr>
              <a:t>P</a:t>
            </a:r>
            <a:r>
              <a:rPr lang="en-US" sz="1600" dirty="0">
                <a:solidFill>
                  <a:srgbClr val="FFFFFF"/>
                </a:solidFill>
                <a:latin typeface="Calibri" panose="020F0502020204030204" pitchFamily="34" charset="0"/>
                <a:ea typeface="Calibri" panose="020F0502020204030204" pitchFamily="34" charset="0"/>
                <a:cs typeface="Arial" panose="020B0604020202020204" pitchFamily="34" charset="0"/>
              </a:rPr>
              <a:t>rojects </a:t>
            </a:r>
            <a:r>
              <a:rPr lang="en-US" sz="1600" b="1" dirty="0">
                <a:solidFill>
                  <a:srgbClr val="84BD00"/>
                </a:solidFill>
                <a:latin typeface="Calibri" panose="020F0502020204030204" pitchFamily="34" charset="0"/>
                <a:ea typeface="Calibri" panose="020F0502020204030204" pitchFamily="34" charset="0"/>
                <a:cs typeface="Arial" panose="020B0604020202020204" pitchFamily="34" charset="0"/>
              </a:rPr>
              <a:t>cannot replace existing infant/toddler </a:t>
            </a:r>
            <a:r>
              <a:rPr lang="en-US" sz="1600" dirty="0">
                <a:solidFill>
                  <a:srgbClr val="FFFFFF"/>
                </a:solidFill>
                <a:latin typeface="Calibri" panose="020F0502020204030204" pitchFamily="34" charset="0"/>
                <a:ea typeface="Calibri" panose="020F0502020204030204" pitchFamily="34" charset="0"/>
                <a:cs typeface="Arial" panose="020B0604020202020204" pitchFamily="34" charset="0"/>
              </a:rPr>
              <a:t>space and therefore reduce the overall number of infants and toddlers served at the facility</a:t>
            </a:r>
          </a:p>
          <a:p>
            <a:pPr marL="285750" indent="-285750">
              <a:buClr>
                <a:srgbClr val="84BD00"/>
              </a:buClr>
              <a:buFont typeface="Wingdings" panose="05000000000000000000" pitchFamily="2" charset="2"/>
              <a:buChar char="ü"/>
            </a:pPr>
            <a:endParaRPr lang="en-US" sz="1600" b="0" i="0" dirty="0">
              <a:solidFill>
                <a:schemeClr val="bg1"/>
              </a:solidFill>
              <a:latin typeface="Calibri" panose="020F0502020204030204" pitchFamily="34" charset="0"/>
              <a:cs typeface="Calibri" panose="020F0502020204030204" pitchFamily="34" charset="0"/>
            </a:endParaRPr>
          </a:p>
        </p:txBody>
      </p:sp>
      <p:pic>
        <p:nvPicPr>
          <p:cNvPr id="11" name="Picture 10" descr="Icon&#10;&#10;Description automatically generated">
            <a:extLst>
              <a:ext uri="{FF2B5EF4-FFF2-40B4-BE49-F238E27FC236}">
                <a16:creationId xmlns:a16="http://schemas.microsoft.com/office/drawing/2014/main" id="{5AEED4F1-CFD2-46CD-82F1-EDA4FFB1C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316" y="885515"/>
            <a:ext cx="1086914" cy="1086914"/>
          </a:xfrm>
          <a:prstGeom prst="rect">
            <a:avLst/>
          </a:prstGeom>
        </p:spPr>
      </p:pic>
      <p:pic>
        <p:nvPicPr>
          <p:cNvPr id="12" name="Picture 11" descr="Icon&#10;&#10;Description automatically generated">
            <a:extLst>
              <a:ext uri="{FF2B5EF4-FFF2-40B4-BE49-F238E27FC236}">
                <a16:creationId xmlns:a16="http://schemas.microsoft.com/office/drawing/2014/main" id="{9949E4A1-6239-48EB-B2AA-9FF306C04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730" y="885514"/>
            <a:ext cx="1086915" cy="1086915"/>
          </a:xfrm>
          <a:prstGeom prst="rect">
            <a:avLst/>
          </a:prstGeom>
        </p:spPr>
      </p:pic>
    </p:spTree>
    <p:extLst>
      <p:ext uri="{BB962C8B-B14F-4D97-AF65-F5344CB8AC3E}">
        <p14:creationId xmlns:p14="http://schemas.microsoft.com/office/powerpoint/2010/main" val="10958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EDF966-7586-4A69-9FEB-90EAFAE7ED37}"/>
              </a:ext>
            </a:extLst>
          </p:cNvPr>
          <p:cNvSpPr>
            <a:spLocks noGrp="1"/>
          </p:cNvSpPr>
          <p:nvPr>
            <p:ph type="title"/>
          </p:nvPr>
        </p:nvSpPr>
        <p:spPr>
          <a:xfrm>
            <a:off x="564163" y="588354"/>
            <a:ext cx="11039258" cy="680198"/>
          </a:xfrm>
        </p:spPr>
        <p:txBody>
          <a:bodyPr/>
          <a:lstStyle/>
          <a:p>
            <a:r>
              <a:rPr lang="en-US" dirty="0"/>
              <a:t>Eligible </a:t>
            </a:r>
            <a:r>
              <a:rPr lang="en-US" u="sng" dirty="0"/>
              <a:t>Interior</a:t>
            </a:r>
            <a:r>
              <a:rPr lang="en-US" dirty="0"/>
              <a:t> Facility Improvements</a:t>
            </a:r>
          </a:p>
        </p:txBody>
      </p:sp>
      <p:sp>
        <p:nvSpPr>
          <p:cNvPr id="10" name="Content Placeholder 2">
            <a:extLst>
              <a:ext uri="{FF2B5EF4-FFF2-40B4-BE49-F238E27FC236}">
                <a16:creationId xmlns:a16="http://schemas.microsoft.com/office/drawing/2014/main" id="{BA6787FC-384D-477D-BE11-0460307FF8E2}"/>
              </a:ext>
            </a:extLst>
          </p:cNvPr>
          <p:cNvSpPr txBox="1">
            <a:spLocks/>
          </p:cNvSpPr>
          <p:nvPr/>
        </p:nvSpPr>
        <p:spPr>
          <a:xfrm>
            <a:off x="191625" y="4971100"/>
            <a:ext cx="5080000" cy="5030787"/>
          </a:xfrm>
          <a:prstGeom prst="rect">
            <a:avLst/>
          </a:prstGeom>
        </p:spPr>
        <p:txBody>
          <a:bodyPr/>
          <a:lst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458739" lvl="3" indent="0">
              <a:buFont typeface="Arial" charset="0"/>
              <a:buNone/>
            </a:pPr>
            <a:endParaRPr lang="en-US" sz="1800" kern="0" dirty="0"/>
          </a:p>
          <a:p>
            <a:pPr lvl="1"/>
            <a:endParaRPr lang="en-US" sz="1560" kern="0" dirty="0"/>
          </a:p>
          <a:p>
            <a:endParaRPr lang="en-US" sz="1800" kern="0" dirty="0"/>
          </a:p>
        </p:txBody>
      </p:sp>
      <p:grpSp>
        <p:nvGrpSpPr>
          <p:cNvPr id="25" name="Group 24">
            <a:extLst>
              <a:ext uri="{FF2B5EF4-FFF2-40B4-BE49-F238E27FC236}">
                <a16:creationId xmlns:a16="http://schemas.microsoft.com/office/drawing/2014/main" id="{57B95DFE-8CB8-43B7-B4CC-897201B2D00B}"/>
              </a:ext>
            </a:extLst>
          </p:cNvPr>
          <p:cNvGrpSpPr/>
          <p:nvPr/>
        </p:nvGrpSpPr>
        <p:grpSpPr>
          <a:xfrm>
            <a:off x="564163" y="1589294"/>
            <a:ext cx="5304116" cy="3246809"/>
            <a:chOff x="587398" y="1880612"/>
            <a:chExt cx="5304116" cy="2585115"/>
          </a:xfrm>
        </p:grpSpPr>
        <p:sp>
          <p:nvSpPr>
            <p:cNvPr id="8" name="Triangle 5">
              <a:extLst>
                <a:ext uri="{FF2B5EF4-FFF2-40B4-BE49-F238E27FC236}">
                  <a16:creationId xmlns:a16="http://schemas.microsoft.com/office/drawing/2014/main" id="{F3000221-5A49-4F35-A286-2A1B45FC3AA2}"/>
                </a:ext>
              </a:extLst>
            </p:cNvPr>
            <p:cNvSpPr/>
            <p:nvPr/>
          </p:nvSpPr>
          <p:spPr>
            <a:xfrm rot="5400000">
              <a:off x="587398" y="2051677"/>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CCC38C1-7E72-484F-BD44-B03FABCC5E42}"/>
                </a:ext>
              </a:extLst>
            </p:cNvPr>
            <p:cNvCxnSpPr>
              <a:cxnSpLocks/>
            </p:cNvCxnSpPr>
            <p:nvPr/>
          </p:nvCxnSpPr>
          <p:spPr>
            <a:xfrm>
              <a:off x="886701" y="2714642"/>
              <a:ext cx="50048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8204B79-2CFB-4028-B756-31A9998D929C}"/>
                </a:ext>
              </a:extLst>
            </p:cNvPr>
            <p:cNvSpPr txBox="1"/>
            <p:nvPr/>
          </p:nvSpPr>
          <p:spPr>
            <a:xfrm>
              <a:off x="990916" y="1880612"/>
              <a:ext cx="4819618" cy="923330"/>
            </a:xfrm>
            <a:prstGeom prst="rect">
              <a:avLst/>
            </a:prstGeom>
            <a:noFill/>
          </p:spPr>
          <p:txBody>
            <a:bodyPr wrap="square">
              <a:spAutoFit/>
            </a:bodyPr>
            <a:lstStyle/>
            <a:p>
              <a:r>
                <a:rPr lang="en-US" sz="1800" kern="0" dirty="0"/>
                <a:t>Create </a:t>
              </a:r>
              <a:r>
                <a:rPr lang="en-US" sz="1800" b="1" kern="0" dirty="0"/>
                <a:t>additional classroom space </a:t>
              </a:r>
              <a:r>
                <a:rPr lang="en-US" sz="1800" kern="0" dirty="0"/>
                <a:t>in existing location by converting or adapting other rooms to classroom space </a:t>
              </a:r>
            </a:p>
          </p:txBody>
        </p:sp>
        <p:sp>
          <p:nvSpPr>
            <p:cNvPr id="14" name="TextBox 13">
              <a:extLst>
                <a:ext uri="{FF2B5EF4-FFF2-40B4-BE49-F238E27FC236}">
                  <a16:creationId xmlns:a16="http://schemas.microsoft.com/office/drawing/2014/main" id="{9F67DB2E-BA72-4DBC-B99C-A63E3B0A5EB2}"/>
                </a:ext>
              </a:extLst>
            </p:cNvPr>
            <p:cNvSpPr txBox="1"/>
            <p:nvPr/>
          </p:nvSpPr>
          <p:spPr>
            <a:xfrm>
              <a:off x="1014151" y="3542397"/>
              <a:ext cx="4460717" cy="923330"/>
            </a:xfrm>
            <a:prstGeom prst="rect">
              <a:avLst/>
            </a:prstGeom>
            <a:noFill/>
          </p:spPr>
          <p:txBody>
            <a:bodyPr wrap="square">
              <a:spAutoFit/>
            </a:bodyPr>
            <a:lstStyle/>
            <a:p>
              <a:r>
                <a:rPr lang="en-US" sz="1800" kern="0" dirty="0"/>
                <a:t>Improve </a:t>
              </a:r>
              <a:r>
                <a:rPr lang="en-US" sz="1800" b="1" kern="0" dirty="0"/>
                <a:t>egress and access </a:t>
              </a:r>
              <a:r>
                <a:rPr lang="en-US" sz="1800" kern="0" dirty="0"/>
                <a:t>within the facility, as well as egress and access to the outdoors for children with no or limited mobility </a:t>
              </a:r>
            </a:p>
          </p:txBody>
        </p:sp>
        <p:sp>
          <p:nvSpPr>
            <p:cNvPr id="16" name="TextBox 15">
              <a:extLst>
                <a:ext uri="{FF2B5EF4-FFF2-40B4-BE49-F238E27FC236}">
                  <a16:creationId xmlns:a16="http://schemas.microsoft.com/office/drawing/2014/main" id="{E131DAD1-999E-4DF9-BE86-0F9217ED2EC8}"/>
                </a:ext>
              </a:extLst>
            </p:cNvPr>
            <p:cNvSpPr txBox="1"/>
            <p:nvPr/>
          </p:nvSpPr>
          <p:spPr>
            <a:xfrm>
              <a:off x="990916" y="2788581"/>
              <a:ext cx="4483952" cy="646331"/>
            </a:xfrm>
            <a:prstGeom prst="rect">
              <a:avLst/>
            </a:prstGeom>
            <a:noFill/>
          </p:spPr>
          <p:txBody>
            <a:bodyPr wrap="square">
              <a:spAutoFit/>
            </a:bodyPr>
            <a:lstStyle/>
            <a:p>
              <a:r>
                <a:rPr lang="en-US" sz="1800" kern="0" dirty="0"/>
                <a:t>Create or improve areas to serve as </a:t>
              </a:r>
              <a:r>
                <a:rPr lang="en-US" sz="1800" b="1" kern="0" dirty="0"/>
                <a:t>indoor gross motor and/or multi-purpose space</a:t>
              </a:r>
              <a:r>
                <a:rPr lang="en-US" sz="1800" kern="0" dirty="0"/>
                <a:t> </a:t>
              </a:r>
            </a:p>
          </p:txBody>
        </p:sp>
        <p:sp>
          <p:nvSpPr>
            <p:cNvPr id="17" name="Triangle 5">
              <a:extLst>
                <a:ext uri="{FF2B5EF4-FFF2-40B4-BE49-F238E27FC236}">
                  <a16:creationId xmlns:a16="http://schemas.microsoft.com/office/drawing/2014/main" id="{8DF0E884-33FF-48AB-BB1B-2B5A0FE82299}"/>
                </a:ext>
              </a:extLst>
            </p:cNvPr>
            <p:cNvSpPr/>
            <p:nvPr/>
          </p:nvSpPr>
          <p:spPr>
            <a:xfrm rot="5400000">
              <a:off x="587398" y="2837327"/>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C224DAF-5926-4B98-BBE3-C700249AF9B4}"/>
                </a:ext>
              </a:extLst>
            </p:cNvPr>
            <p:cNvCxnSpPr>
              <a:cxnSpLocks/>
            </p:cNvCxnSpPr>
            <p:nvPr/>
          </p:nvCxnSpPr>
          <p:spPr>
            <a:xfrm>
              <a:off x="909936" y="3429000"/>
              <a:ext cx="498157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riangle 5">
              <a:extLst>
                <a:ext uri="{FF2B5EF4-FFF2-40B4-BE49-F238E27FC236}">
                  <a16:creationId xmlns:a16="http://schemas.microsoft.com/office/drawing/2014/main" id="{76986EBB-58F2-418A-8DC3-EA6CEC09C65E}"/>
                </a:ext>
              </a:extLst>
            </p:cNvPr>
            <p:cNvSpPr/>
            <p:nvPr/>
          </p:nvSpPr>
          <p:spPr>
            <a:xfrm rot="5400000">
              <a:off x="587398" y="3802269"/>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73C484EF-4999-4638-B360-555FD11A1E32}"/>
              </a:ext>
            </a:extLst>
          </p:cNvPr>
          <p:cNvSpPr txBox="1"/>
          <p:nvPr/>
        </p:nvSpPr>
        <p:spPr>
          <a:xfrm>
            <a:off x="6950597" y="1589294"/>
            <a:ext cx="6261904" cy="369332"/>
          </a:xfrm>
          <a:prstGeom prst="rect">
            <a:avLst/>
          </a:prstGeom>
          <a:noFill/>
        </p:spPr>
        <p:txBody>
          <a:bodyPr wrap="square">
            <a:spAutoFit/>
          </a:bodyPr>
          <a:lstStyle/>
          <a:p>
            <a:r>
              <a:rPr lang="en-US" sz="1800" b="1" kern="0" dirty="0"/>
              <a:t>Install, repair, and/or improve: </a:t>
            </a:r>
          </a:p>
        </p:txBody>
      </p:sp>
      <p:sp>
        <p:nvSpPr>
          <p:cNvPr id="26" name="Triangle 5">
            <a:extLst>
              <a:ext uri="{FF2B5EF4-FFF2-40B4-BE49-F238E27FC236}">
                <a16:creationId xmlns:a16="http://schemas.microsoft.com/office/drawing/2014/main" id="{219C956C-9349-483C-BE4C-D09E3A4704C5}"/>
              </a:ext>
            </a:extLst>
          </p:cNvPr>
          <p:cNvSpPr/>
          <p:nvPr/>
        </p:nvSpPr>
        <p:spPr>
          <a:xfrm rot="5400000">
            <a:off x="6435136" y="1615724"/>
            <a:ext cx="405096"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873FE8E5-A3BB-4EB8-9E82-E0FCB7F46955}"/>
              </a:ext>
            </a:extLst>
          </p:cNvPr>
          <p:cNvSpPr txBox="1">
            <a:spLocks/>
          </p:cNvSpPr>
          <p:nvPr/>
        </p:nvSpPr>
        <p:spPr>
          <a:xfrm>
            <a:off x="7043194" y="2056971"/>
            <a:ext cx="4803245" cy="3573776"/>
          </a:xfrm>
          <a:prstGeom prst="rect">
            <a:avLst/>
          </a:prstGeom>
        </p:spPr>
        <p:txBody>
          <a:bodyPr/>
          <a:lst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Bathrooms with age-appropriate plumbing and child height fixtures that are in or adjacent to classrooms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Child height handwashing sinks in classrooms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Electric and lighting systems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Plumbing (e.g., leaking pipes, drainage issues)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Diaper changing areas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Nurse area, sick child area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Windows in classrooms and common areas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Flooring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Fire safety and fire protection systems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Indoor air quality systems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Doors, entrances and exits including locking mechanisms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Remediation of environmental issues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Security systems including security cameras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Kitchens and food preparation areas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Acoustics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Secure storage areas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Stable partitions and/or floor-to-ceiling walls to separate classrooms and improve acoustics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4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Furniture, fixtures, and equipment</a:t>
            </a:r>
          </a:p>
          <a:p>
            <a:pPr indent="-155559">
              <a:buClr>
                <a:schemeClr val="accent4"/>
              </a:buClr>
            </a:pPr>
            <a:endParaRPr lang="en-US" sz="1050" kern="0" dirty="0"/>
          </a:p>
        </p:txBody>
      </p:sp>
      <p:pic>
        <p:nvPicPr>
          <p:cNvPr id="43" name="Picture 42" descr="Toddler School Kansas | Enroll Your Toddler into Classes at Kiddi Kollege!">
            <a:extLst>
              <a:ext uri="{FF2B5EF4-FFF2-40B4-BE49-F238E27FC236}">
                <a16:creationId xmlns:a16="http://schemas.microsoft.com/office/drawing/2014/main" id="{4BAED25D-DA84-4B08-9846-19F6CD7514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2499" y="4836103"/>
            <a:ext cx="3056190" cy="1775867"/>
          </a:xfrm>
          <a:prstGeom prst="ellipse">
            <a:avLst/>
          </a:prstGeom>
          <a:ln w="63500" cap="rnd">
            <a:noFill/>
          </a:ln>
          <a:effectLst/>
        </p:spPr>
      </p:pic>
    </p:spTree>
    <p:extLst>
      <p:ext uri="{BB962C8B-B14F-4D97-AF65-F5344CB8AC3E}">
        <p14:creationId xmlns:p14="http://schemas.microsoft.com/office/powerpoint/2010/main" val="80379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EDF966-7586-4A69-9FEB-90EAFAE7ED37}"/>
              </a:ext>
            </a:extLst>
          </p:cNvPr>
          <p:cNvSpPr>
            <a:spLocks noGrp="1"/>
          </p:cNvSpPr>
          <p:nvPr>
            <p:ph type="title"/>
          </p:nvPr>
        </p:nvSpPr>
        <p:spPr>
          <a:xfrm>
            <a:off x="576371" y="554476"/>
            <a:ext cx="11039258" cy="680198"/>
          </a:xfrm>
        </p:spPr>
        <p:txBody>
          <a:bodyPr/>
          <a:lstStyle/>
          <a:p>
            <a:r>
              <a:rPr lang="en-US" dirty="0"/>
              <a:t>Eligible </a:t>
            </a:r>
            <a:r>
              <a:rPr lang="en-US" u="sng" dirty="0"/>
              <a:t>Exterior</a:t>
            </a:r>
            <a:r>
              <a:rPr lang="en-US" dirty="0"/>
              <a:t> Facility Improvements</a:t>
            </a:r>
          </a:p>
        </p:txBody>
      </p:sp>
      <p:grpSp>
        <p:nvGrpSpPr>
          <p:cNvPr id="25" name="Group 24">
            <a:extLst>
              <a:ext uri="{FF2B5EF4-FFF2-40B4-BE49-F238E27FC236}">
                <a16:creationId xmlns:a16="http://schemas.microsoft.com/office/drawing/2014/main" id="{57B95DFE-8CB8-43B7-B4CC-897201B2D00B}"/>
              </a:ext>
            </a:extLst>
          </p:cNvPr>
          <p:cNvGrpSpPr/>
          <p:nvPr/>
        </p:nvGrpSpPr>
        <p:grpSpPr>
          <a:xfrm>
            <a:off x="6345940" y="1604880"/>
            <a:ext cx="5427317" cy="1365677"/>
            <a:chOff x="587398" y="1962924"/>
            <a:chExt cx="5304115" cy="1087354"/>
          </a:xfrm>
        </p:grpSpPr>
        <p:sp>
          <p:nvSpPr>
            <p:cNvPr id="8" name="Triangle 5">
              <a:extLst>
                <a:ext uri="{FF2B5EF4-FFF2-40B4-BE49-F238E27FC236}">
                  <a16:creationId xmlns:a16="http://schemas.microsoft.com/office/drawing/2014/main" id="{F3000221-5A49-4F35-A286-2A1B45FC3AA2}"/>
                </a:ext>
              </a:extLst>
            </p:cNvPr>
            <p:cNvSpPr/>
            <p:nvPr/>
          </p:nvSpPr>
          <p:spPr>
            <a:xfrm rot="5400000">
              <a:off x="587398" y="2051677"/>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CCC38C1-7E72-484F-BD44-B03FABCC5E42}"/>
                </a:ext>
              </a:extLst>
            </p:cNvPr>
            <p:cNvCxnSpPr>
              <a:cxnSpLocks/>
            </p:cNvCxnSpPr>
            <p:nvPr/>
          </p:nvCxnSpPr>
          <p:spPr>
            <a:xfrm>
              <a:off x="886700" y="2604053"/>
              <a:ext cx="50048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8204B79-2CFB-4028-B756-31A9998D929C}"/>
                </a:ext>
              </a:extLst>
            </p:cNvPr>
            <p:cNvSpPr txBox="1"/>
            <p:nvPr/>
          </p:nvSpPr>
          <p:spPr>
            <a:xfrm>
              <a:off x="979298" y="1962924"/>
              <a:ext cx="4819618" cy="514610"/>
            </a:xfrm>
            <a:prstGeom prst="rect">
              <a:avLst/>
            </a:prstGeom>
            <a:noFill/>
          </p:spPr>
          <p:txBody>
            <a:bodyPr wrap="square">
              <a:spAutoFit/>
            </a:bodyPr>
            <a:lstStyle/>
            <a:p>
              <a:r>
                <a:rPr lang="en-US" sz="1800" dirty="0"/>
                <a:t>Increase </a:t>
              </a:r>
              <a:r>
                <a:rPr lang="en-US" sz="1800" b="1" dirty="0"/>
                <a:t>accessibility</a:t>
              </a:r>
              <a:r>
                <a:rPr lang="en-US" sz="1800" dirty="0"/>
                <a:t> or meet code enforcement requirements (e.g. installing or replacing ramps) </a:t>
              </a:r>
            </a:p>
          </p:txBody>
        </p:sp>
        <p:sp>
          <p:nvSpPr>
            <p:cNvPr id="16" name="TextBox 15">
              <a:extLst>
                <a:ext uri="{FF2B5EF4-FFF2-40B4-BE49-F238E27FC236}">
                  <a16:creationId xmlns:a16="http://schemas.microsoft.com/office/drawing/2014/main" id="{E131DAD1-999E-4DF9-BE86-0F9217ED2EC8}"/>
                </a:ext>
              </a:extLst>
            </p:cNvPr>
            <p:cNvSpPr txBox="1"/>
            <p:nvPr/>
          </p:nvSpPr>
          <p:spPr>
            <a:xfrm>
              <a:off x="979298" y="2756215"/>
              <a:ext cx="4483952" cy="294063"/>
            </a:xfrm>
            <a:prstGeom prst="rect">
              <a:avLst/>
            </a:prstGeom>
            <a:noFill/>
          </p:spPr>
          <p:txBody>
            <a:bodyPr wrap="square">
              <a:spAutoFit/>
            </a:bodyPr>
            <a:lstStyle/>
            <a:p>
              <a:r>
                <a:rPr lang="en-US" sz="1800" dirty="0"/>
                <a:t>Address </a:t>
              </a:r>
              <a:r>
                <a:rPr lang="en-US" sz="1800" b="1" dirty="0"/>
                <a:t>exterior</a:t>
              </a:r>
              <a:r>
                <a:rPr lang="en-US" sz="1800" dirty="0"/>
                <a:t> </a:t>
              </a:r>
              <a:r>
                <a:rPr lang="en-US" sz="1800" b="1" dirty="0"/>
                <a:t>drainage</a:t>
              </a:r>
              <a:r>
                <a:rPr lang="en-US" sz="1800" dirty="0"/>
                <a:t> issues </a:t>
              </a:r>
            </a:p>
          </p:txBody>
        </p:sp>
        <p:sp>
          <p:nvSpPr>
            <p:cNvPr id="17" name="Triangle 5">
              <a:extLst>
                <a:ext uri="{FF2B5EF4-FFF2-40B4-BE49-F238E27FC236}">
                  <a16:creationId xmlns:a16="http://schemas.microsoft.com/office/drawing/2014/main" id="{8DF0E884-33FF-48AB-BB1B-2B5A0FE82299}"/>
                </a:ext>
              </a:extLst>
            </p:cNvPr>
            <p:cNvSpPr/>
            <p:nvPr/>
          </p:nvSpPr>
          <p:spPr>
            <a:xfrm rot="5400000">
              <a:off x="587398" y="2719820"/>
              <a:ext cx="322538"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6CB3231D-DA36-4F3F-B23F-46114086C22E}"/>
              </a:ext>
            </a:extLst>
          </p:cNvPr>
          <p:cNvGrpSpPr/>
          <p:nvPr/>
        </p:nvGrpSpPr>
        <p:grpSpPr>
          <a:xfrm>
            <a:off x="495230" y="1604880"/>
            <a:ext cx="5350832" cy="3913765"/>
            <a:chOff x="495230" y="1604880"/>
            <a:chExt cx="5350832" cy="3913765"/>
          </a:xfrm>
        </p:grpSpPr>
        <p:sp>
          <p:nvSpPr>
            <p:cNvPr id="38" name="Content Placeholder 3">
              <a:extLst>
                <a:ext uri="{FF2B5EF4-FFF2-40B4-BE49-F238E27FC236}">
                  <a16:creationId xmlns:a16="http://schemas.microsoft.com/office/drawing/2014/main" id="{873FE8E5-A3BB-4EB8-9E82-E0FCB7F46955}"/>
                </a:ext>
              </a:extLst>
            </p:cNvPr>
            <p:cNvSpPr txBox="1">
              <a:spLocks/>
            </p:cNvSpPr>
            <p:nvPr/>
          </p:nvSpPr>
          <p:spPr>
            <a:xfrm>
              <a:off x="1042817" y="2521724"/>
              <a:ext cx="4803245" cy="1159668"/>
            </a:xfrm>
            <a:prstGeom prst="rect">
              <a:avLst/>
            </a:prstGeom>
          </p:spPr>
          <p:txBody>
            <a:bodyPr/>
            <a:lst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Climbing structures (e.g., adding more cushioning)</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Creating a separate space for infants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Bollards for parking lots and/or playgrounds</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Covered enclosures, shade structures, awnings, outdoor furniture, storage shed </a:t>
              </a:r>
            </a:p>
            <a:p>
              <a:pPr indent="-155559">
                <a:buClr>
                  <a:schemeClr val="accent4"/>
                </a:buClr>
              </a:pPr>
              <a:endParaRPr lang="en-US" sz="1050" kern="0" dirty="0"/>
            </a:p>
          </p:txBody>
        </p:sp>
        <p:sp>
          <p:nvSpPr>
            <p:cNvPr id="32" name="TextBox 31">
              <a:extLst>
                <a:ext uri="{FF2B5EF4-FFF2-40B4-BE49-F238E27FC236}">
                  <a16:creationId xmlns:a16="http://schemas.microsoft.com/office/drawing/2014/main" id="{40B0130B-D7F1-4174-8D3B-A08AAEAEBC5A}"/>
                </a:ext>
              </a:extLst>
            </p:cNvPr>
            <p:cNvSpPr txBox="1"/>
            <p:nvPr/>
          </p:nvSpPr>
          <p:spPr>
            <a:xfrm>
              <a:off x="871086" y="1604880"/>
              <a:ext cx="4803245" cy="923330"/>
            </a:xfrm>
            <a:prstGeom prst="rect">
              <a:avLst/>
            </a:prstGeom>
            <a:noFill/>
          </p:spPr>
          <p:txBody>
            <a:bodyPr wrap="square">
              <a:spAutoFit/>
            </a:bodyPr>
            <a:lstStyle/>
            <a:p>
              <a:r>
                <a:rPr lang="en-US" sz="1800" dirty="0"/>
                <a:t>Install, repair, replace and/or improve equipment to provide children with age-appropriate, safe, engaging</a:t>
              </a:r>
              <a:r>
                <a:rPr lang="en-US" sz="1800" b="1" dirty="0"/>
                <a:t> outdoor play areas</a:t>
              </a:r>
              <a:r>
                <a:rPr lang="en-US" sz="1800" dirty="0"/>
                <a:t>:</a:t>
              </a:r>
            </a:p>
          </p:txBody>
        </p:sp>
        <p:sp>
          <p:nvSpPr>
            <p:cNvPr id="33" name="Triangle 5">
              <a:extLst>
                <a:ext uri="{FF2B5EF4-FFF2-40B4-BE49-F238E27FC236}">
                  <a16:creationId xmlns:a16="http://schemas.microsoft.com/office/drawing/2014/main" id="{3774D716-B8AC-4185-8D6B-2E38F50A442B}"/>
                </a:ext>
              </a:extLst>
            </p:cNvPr>
            <p:cNvSpPr/>
            <p:nvPr/>
          </p:nvSpPr>
          <p:spPr>
            <a:xfrm rot="5400000">
              <a:off x="453951" y="1905276"/>
              <a:ext cx="405096"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5">
              <a:extLst>
                <a:ext uri="{FF2B5EF4-FFF2-40B4-BE49-F238E27FC236}">
                  <a16:creationId xmlns:a16="http://schemas.microsoft.com/office/drawing/2014/main" id="{96093C1C-AD80-4B7D-9602-48010D401F7D}"/>
                </a:ext>
              </a:extLst>
            </p:cNvPr>
            <p:cNvSpPr/>
            <p:nvPr/>
          </p:nvSpPr>
          <p:spPr>
            <a:xfrm rot="5400000">
              <a:off x="453951" y="4059689"/>
              <a:ext cx="405096" cy="3225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22AFE06-A753-4A03-8D1B-D9E12B4D31FA}"/>
                </a:ext>
              </a:extLst>
            </p:cNvPr>
            <p:cNvCxnSpPr>
              <a:cxnSpLocks/>
            </p:cNvCxnSpPr>
            <p:nvPr/>
          </p:nvCxnSpPr>
          <p:spPr>
            <a:xfrm>
              <a:off x="736995" y="3915194"/>
              <a:ext cx="50972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4A14A89-B225-416B-BF2C-9CD21A0DCAB6}"/>
                </a:ext>
              </a:extLst>
            </p:cNvPr>
            <p:cNvSpPr txBox="1"/>
            <p:nvPr/>
          </p:nvSpPr>
          <p:spPr>
            <a:xfrm>
              <a:off x="924403" y="3989645"/>
              <a:ext cx="4803245" cy="369332"/>
            </a:xfrm>
            <a:prstGeom prst="rect">
              <a:avLst/>
            </a:prstGeom>
            <a:noFill/>
          </p:spPr>
          <p:txBody>
            <a:bodyPr wrap="square">
              <a:spAutoFit/>
            </a:bodyPr>
            <a:lstStyle/>
            <a:p>
              <a:r>
                <a:rPr lang="en-US" sz="1800" dirty="0"/>
                <a:t>Install, repair, and/or improve:</a:t>
              </a:r>
            </a:p>
          </p:txBody>
        </p:sp>
        <p:sp>
          <p:nvSpPr>
            <p:cNvPr id="39" name="Content Placeholder 3">
              <a:extLst>
                <a:ext uri="{FF2B5EF4-FFF2-40B4-BE49-F238E27FC236}">
                  <a16:creationId xmlns:a16="http://schemas.microsoft.com/office/drawing/2014/main" id="{A66CCC8B-A911-405D-B971-BB4712CBDEBA}"/>
                </a:ext>
              </a:extLst>
            </p:cNvPr>
            <p:cNvSpPr txBox="1">
              <a:spLocks/>
            </p:cNvSpPr>
            <p:nvPr/>
          </p:nvSpPr>
          <p:spPr>
            <a:xfrm>
              <a:off x="1031038" y="4358977"/>
              <a:ext cx="4803245" cy="1159668"/>
            </a:xfrm>
            <a:prstGeom prst="rect">
              <a:avLst/>
            </a:prstGeom>
          </p:spPr>
          <p:txBody>
            <a:bodyPr/>
            <a:lstStyle>
              <a:lvl1pPr marL="0" indent="0" algn="l" defTabSz="895255" rtl="0" eaLnBrk="1" fontAlgn="base" hangingPunct="1">
                <a:spcBef>
                  <a:spcPct val="0"/>
                </a:spcBef>
                <a:spcAft>
                  <a:spcPct val="0"/>
                </a:spcAft>
                <a:buClr>
                  <a:schemeClr val="tx2"/>
                </a:buClr>
                <a:buSzPct val="100000"/>
                <a:defRPr sz="1428" baseline="0">
                  <a:solidFill>
                    <a:schemeClr val="tx1"/>
                  </a:solidFill>
                  <a:latin typeface="Calibri" panose="020F0502020204030204" pitchFamily="34" charset="0"/>
                  <a:ea typeface="+mn-ea"/>
                  <a:cs typeface="Calibri" panose="020F050202020403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428" baseline="0">
                  <a:solidFill>
                    <a:schemeClr val="tx1"/>
                  </a:solidFill>
                  <a:latin typeface="Calibri" panose="020F0502020204030204" pitchFamily="34" charset="0"/>
                  <a:cs typeface="Calibri" panose="020F0502020204030204" pitchFamily="34" charset="0"/>
                </a:defRPr>
              </a:lvl2pPr>
              <a:lvl3pPr marL="457152" indent="-261910"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3pPr>
              <a:lvl4pPr marL="614298" indent="-155559" algn="l" defTabSz="895255" rtl="0" eaLnBrk="1" fontAlgn="base" hangingPunct="1">
                <a:spcBef>
                  <a:spcPct val="0"/>
                </a:spcBef>
                <a:spcAft>
                  <a:spcPct val="0"/>
                </a:spcAft>
                <a:buClr>
                  <a:schemeClr val="tx2"/>
                </a:buClr>
                <a:buSzPct val="120000"/>
                <a:buFont typeface="Arial" charset="0"/>
                <a:buChar char="▫"/>
                <a:defRPr sz="1428" baseline="0">
                  <a:solidFill>
                    <a:schemeClr val="tx1"/>
                  </a:solidFill>
                  <a:latin typeface="Calibri" panose="020F0502020204030204" pitchFamily="34" charset="0"/>
                  <a:cs typeface="Calibri" panose="020F0502020204030204" pitchFamily="34" charset="0"/>
                </a:defRPr>
              </a:lvl4pPr>
              <a:lvl5pPr marL="749729" indent="-130162" algn="l" defTabSz="895255" rtl="0" eaLnBrk="1" fontAlgn="base" hangingPunct="1">
                <a:spcBef>
                  <a:spcPct val="0"/>
                </a:spcBef>
                <a:spcAft>
                  <a:spcPct val="0"/>
                </a:spcAft>
                <a:buClr>
                  <a:schemeClr val="tx2"/>
                </a:buClr>
                <a:buSzPct val="89000"/>
                <a:buFont typeface="Arial" charset="0"/>
                <a:buChar char="-"/>
                <a:defRPr sz="1428" baseline="0">
                  <a:solidFill>
                    <a:schemeClr val="tx1"/>
                  </a:solidFill>
                  <a:latin typeface="Calibri" panose="020F0502020204030204" pitchFamily="34" charset="0"/>
                  <a:cs typeface="Calibri" panose="020F0502020204030204" pitchFamily="34" charset="0"/>
                </a:defRPr>
              </a:lvl5pPr>
              <a:lvl6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9"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Exterior fencing, including security gates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Roofing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Decking</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Sidewalks connecting classrooms </a:t>
              </a:r>
            </a:p>
            <a:p>
              <a:pPr marL="285750" marR="0" lvl="0" indent="-285750" algn="l" defTabSz="896112" rtl="0" eaLnBrk="1" fontAlgn="auto" latinLnBrk="0" hangingPunct="1">
                <a:lnSpc>
                  <a:spcPct val="100000"/>
                </a:lnSpc>
                <a:spcBef>
                  <a:spcPts val="0"/>
                </a:spcBef>
                <a:spcAft>
                  <a:spcPts val="0"/>
                </a:spcAft>
                <a:buClr>
                  <a:schemeClr val="accent4"/>
                </a:buClr>
                <a:buSzTx/>
                <a:buFont typeface=".Lucida Grande UI Regular"/>
                <a:buChar char="►"/>
                <a:tabLst/>
                <a:defRPr/>
              </a:pPr>
              <a:r>
                <a:rPr kumimoji="0" lang="en-US" sz="1600" b="0" i="0" u="none" strike="noStrike" kern="1200" cap="none" spc="0" normalizeH="0" baseline="0" noProof="0" dirty="0">
                  <a:ln>
                    <a:noFill/>
                  </a:ln>
                  <a:solidFill>
                    <a:srgbClr val="05597B"/>
                  </a:solidFill>
                  <a:effectLst/>
                  <a:uLnTx/>
                  <a:uFillTx/>
                  <a:latin typeface="Calibri" panose="020F0502020204030204" pitchFamily="34" charset="0"/>
                  <a:ea typeface="+mn-ea"/>
                  <a:cs typeface="Calibri" panose="020F0502020204030204" pitchFamily="34" charset="0"/>
                </a:rPr>
                <a:t>Parking areas</a:t>
              </a:r>
            </a:p>
          </p:txBody>
        </p:sp>
      </p:grpSp>
      <p:pic>
        <p:nvPicPr>
          <p:cNvPr id="40" name="Picture 39" descr="Playgrounds for Child Care Learning &amp; Development">
            <a:extLst>
              <a:ext uri="{FF2B5EF4-FFF2-40B4-BE49-F238E27FC236}">
                <a16:creationId xmlns:a16="http://schemas.microsoft.com/office/drawing/2014/main" id="{994E66E8-337B-4330-8E4F-2A77D7C34B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92500" y="3767679"/>
            <a:ext cx="4496989" cy="2279570"/>
          </a:xfrm>
          <a:prstGeom prst="ellipse">
            <a:avLst/>
          </a:prstGeom>
          <a:ln w="63500" cap="rnd">
            <a:noFill/>
          </a:ln>
          <a:effectLst/>
        </p:spPr>
      </p:pic>
    </p:spTree>
    <p:extLst>
      <p:ext uri="{BB962C8B-B14F-4D97-AF65-F5344CB8AC3E}">
        <p14:creationId xmlns:p14="http://schemas.microsoft.com/office/powerpoint/2010/main" val="178271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75D8-A663-41CC-BC57-4D2230DDE1FC}"/>
              </a:ext>
            </a:extLst>
          </p:cNvPr>
          <p:cNvSpPr>
            <a:spLocks noGrp="1"/>
          </p:cNvSpPr>
          <p:nvPr>
            <p:ph type="title"/>
          </p:nvPr>
        </p:nvSpPr>
        <p:spPr>
          <a:xfrm>
            <a:off x="475233" y="196839"/>
            <a:ext cx="11039258" cy="680198"/>
          </a:xfrm>
        </p:spPr>
        <p:txBody>
          <a:bodyPr/>
          <a:lstStyle/>
          <a:p>
            <a:r>
              <a:rPr lang="en-US" dirty="0"/>
              <a:t>Eligible Costs</a:t>
            </a:r>
          </a:p>
        </p:txBody>
      </p:sp>
      <p:pic>
        <p:nvPicPr>
          <p:cNvPr id="5" name="Picture 4">
            <a:extLst>
              <a:ext uri="{FF2B5EF4-FFF2-40B4-BE49-F238E27FC236}">
                <a16:creationId xmlns:a16="http://schemas.microsoft.com/office/drawing/2014/main" id="{4AC91CF7-C0AD-42AB-A82D-FEC960B88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032" y="2263949"/>
            <a:ext cx="1600200" cy="1600200"/>
          </a:xfrm>
          <a:prstGeom prst="rect">
            <a:avLst/>
          </a:prstGeom>
        </p:spPr>
      </p:pic>
      <p:pic>
        <p:nvPicPr>
          <p:cNvPr id="8" name="Picture 7">
            <a:extLst>
              <a:ext uri="{FF2B5EF4-FFF2-40B4-BE49-F238E27FC236}">
                <a16:creationId xmlns:a16="http://schemas.microsoft.com/office/drawing/2014/main" id="{90DB0617-965E-4A3F-9358-13EC6C249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762" y="2281204"/>
            <a:ext cx="1600201" cy="1600201"/>
          </a:xfrm>
          <a:prstGeom prst="rect">
            <a:avLst/>
          </a:prstGeom>
        </p:spPr>
      </p:pic>
      <p:pic>
        <p:nvPicPr>
          <p:cNvPr id="10" name="Picture 9">
            <a:extLst>
              <a:ext uri="{FF2B5EF4-FFF2-40B4-BE49-F238E27FC236}">
                <a16:creationId xmlns:a16="http://schemas.microsoft.com/office/drawing/2014/main" id="{6B0E8E23-268F-45CD-8882-347EC54065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1" y="2281205"/>
            <a:ext cx="1600200" cy="1600200"/>
          </a:xfrm>
          <a:prstGeom prst="rect">
            <a:avLst/>
          </a:prstGeom>
        </p:spPr>
      </p:pic>
      <p:sp>
        <p:nvSpPr>
          <p:cNvPr id="11" name="TextBox 10">
            <a:extLst>
              <a:ext uri="{FF2B5EF4-FFF2-40B4-BE49-F238E27FC236}">
                <a16:creationId xmlns:a16="http://schemas.microsoft.com/office/drawing/2014/main" id="{9AA59967-7247-4431-ABCF-C173301BE432}"/>
              </a:ext>
            </a:extLst>
          </p:cNvPr>
          <p:cNvSpPr txBox="1"/>
          <p:nvPr/>
        </p:nvSpPr>
        <p:spPr>
          <a:xfrm>
            <a:off x="858397" y="3881405"/>
            <a:ext cx="2919470" cy="1785104"/>
          </a:xfrm>
          <a:prstGeom prst="rect">
            <a:avLst/>
          </a:prstGeom>
          <a:noFill/>
        </p:spPr>
        <p:txBody>
          <a:bodyPr wrap="square" rtlCol="0">
            <a:spAutoFit/>
          </a:bodyPr>
          <a:lstStyle/>
          <a:p>
            <a:pPr algn="ctr"/>
            <a:r>
              <a:rPr lang="en-US" sz="2000" b="1" dirty="0"/>
              <a:t>Hard Costs</a:t>
            </a:r>
          </a:p>
          <a:p>
            <a:pPr marL="285750" indent="-285750">
              <a:buClr>
                <a:srgbClr val="84BD00"/>
              </a:buClr>
              <a:buFont typeface="Wingdings" panose="05000000000000000000" pitchFamily="2" charset="2"/>
              <a:buChar char="§"/>
            </a:pPr>
            <a:r>
              <a:rPr lang="en-US" dirty="0"/>
              <a:t>Interior and Exterior Eligible Projects</a:t>
            </a:r>
          </a:p>
          <a:p>
            <a:pPr marL="285750" indent="-285750">
              <a:buClr>
                <a:srgbClr val="84BD00"/>
              </a:buClr>
              <a:buFont typeface="Wingdings" panose="05000000000000000000" pitchFamily="2" charset="2"/>
              <a:buChar char="§"/>
            </a:pPr>
            <a:r>
              <a:rPr lang="en-US" dirty="0"/>
              <a:t>Paid directly to Public Works Registered Contractor</a:t>
            </a:r>
          </a:p>
        </p:txBody>
      </p:sp>
      <p:sp>
        <p:nvSpPr>
          <p:cNvPr id="12" name="TextBox 11">
            <a:extLst>
              <a:ext uri="{FF2B5EF4-FFF2-40B4-BE49-F238E27FC236}">
                <a16:creationId xmlns:a16="http://schemas.microsoft.com/office/drawing/2014/main" id="{74A7DB41-E361-443D-B8FC-BD4BA8A38150}"/>
              </a:ext>
            </a:extLst>
          </p:cNvPr>
          <p:cNvSpPr txBox="1"/>
          <p:nvPr/>
        </p:nvSpPr>
        <p:spPr>
          <a:xfrm>
            <a:off x="4636264" y="3918860"/>
            <a:ext cx="3062394" cy="2339102"/>
          </a:xfrm>
          <a:prstGeom prst="rect">
            <a:avLst/>
          </a:prstGeom>
          <a:noFill/>
        </p:spPr>
        <p:txBody>
          <a:bodyPr wrap="square" rtlCol="0">
            <a:spAutoFit/>
          </a:bodyPr>
          <a:lstStyle/>
          <a:p>
            <a:pPr algn="ctr"/>
            <a:r>
              <a:rPr lang="en-US" sz="2000" b="1" dirty="0"/>
              <a:t>Soft Costs</a:t>
            </a:r>
          </a:p>
          <a:p>
            <a:pPr marL="285750" indent="-285750">
              <a:buClr>
                <a:srgbClr val="84BD00"/>
              </a:buClr>
              <a:buFont typeface="Wingdings" panose="05000000000000000000" pitchFamily="2" charset="2"/>
              <a:buChar char="§"/>
            </a:pPr>
            <a:r>
              <a:rPr lang="en-US" b="0" i="0" u="none" strike="noStrike" baseline="0" dirty="0">
                <a:solidFill>
                  <a:srgbClr val="00597C"/>
                </a:solidFill>
              </a:rPr>
              <a:t>Architect fees </a:t>
            </a:r>
          </a:p>
          <a:p>
            <a:pPr marL="285750" indent="-285750">
              <a:buClr>
                <a:srgbClr val="84BD00"/>
              </a:buClr>
              <a:buFont typeface="Wingdings" panose="05000000000000000000" pitchFamily="2" charset="2"/>
              <a:buChar char="§"/>
            </a:pPr>
            <a:r>
              <a:rPr lang="en-US" b="0" i="0" u="none" strike="noStrike" baseline="0" dirty="0">
                <a:solidFill>
                  <a:srgbClr val="00597C"/>
                </a:solidFill>
              </a:rPr>
              <a:t>Permit fees </a:t>
            </a:r>
          </a:p>
          <a:p>
            <a:pPr marL="285750" indent="-285750">
              <a:buClr>
                <a:srgbClr val="84BD00"/>
              </a:buClr>
              <a:buFont typeface="Wingdings" panose="05000000000000000000" pitchFamily="2" charset="2"/>
              <a:buChar char="§"/>
            </a:pPr>
            <a:r>
              <a:rPr lang="en-US" b="0" i="0" u="none" strike="noStrike" baseline="0" dirty="0">
                <a:solidFill>
                  <a:srgbClr val="00597C"/>
                </a:solidFill>
              </a:rPr>
              <a:t>Construction management </a:t>
            </a:r>
          </a:p>
          <a:p>
            <a:pPr marL="285750" indent="-285750">
              <a:buClr>
                <a:srgbClr val="84BD00"/>
              </a:buClr>
              <a:buFont typeface="Wingdings" panose="05000000000000000000" pitchFamily="2" charset="2"/>
              <a:buChar char="§"/>
            </a:pPr>
            <a:r>
              <a:rPr lang="en-US" b="0" i="0" u="none" strike="noStrike" baseline="0" dirty="0">
                <a:solidFill>
                  <a:srgbClr val="00597C"/>
                </a:solidFill>
              </a:rPr>
              <a:t>Freight and shipping delivery </a:t>
            </a:r>
          </a:p>
          <a:p>
            <a:pPr marL="285750" indent="-285750">
              <a:buClr>
                <a:srgbClr val="84BD00"/>
              </a:buClr>
              <a:buFont typeface="Wingdings" panose="05000000000000000000" pitchFamily="2" charset="2"/>
              <a:buChar char="§"/>
            </a:pPr>
            <a:r>
              <a:rPr lang="en-US" b="0" i="0" u="none" strike="noStrike" baseline="0" dirty="0">
                <a:solidFill>
                  <a:srgbClr val="00597C"/>
                </a:solidFill>
              </a:rPr>
              <a:t>Environmental assessment</a:t>
            </a:r>
          </a:p>
          <a:p>
            <a:pPr marL="285750" indent="-285750">
              <a:buClr>
                <a:srgbClr val="84BD00"/>
              </a:buClr>
              <a:buFont typeface="Wingdings" panose="05000000000000000000" pitchFamily="2" charset="2"/>
              <a:buChar char="§"/>
            </a:pPr>
            <a:r>
              <a:rPr lang="en-US" dirty="0">
                <a:solidFill>
                  <a:srgbClr val="00597C"/>
                </a:solidFill>
              </a:rPr>
              <a:t>Paid directly to the vendor</a:t>
            </a:r>
            <a:r>
              <a:rPr lang="en-US" b="0" i="0" u="none" strike="noStrike" baseline="0" dirty="0">
                <a:solidFill>
                  <a:srgbClr val="00597C"/>
                </a:solidFill>
              </a:rPr>
              <a:t> </a:t>
            </a:r>
          </a:p>
        </p:txBody>
      </p:sp>
      <p:sp>
        <p:nvSpPr>
          <p:cNvPr id="13" name="TextBox 12">
            <a:extLst>
              <a:ext uri="{FF2B5EF4-FFF2-40B4-BE49-F238E27FC236}">
                <a16:creationId xmlns:a16="http://schemas.microsoft.com/office/drawing/2014/main" id="{4CB458A8-D76C-4FC9-B9F9-F6BEF5054B01}"/>
              </a:ext>
            </a:extLst>
          </p:cNvPr>
          <p:cNvSpPr txBox="1"/>
          <p:nvPr/>
        </p:nvSpPr>
        <p:spPr>
          <a:xfrm>
            <a:off x="8075563" y="4041970"/>
            <a:ext cx="3684675" cy="2369880"/>
          </a:xfrm>
          <a:prstGeom prst="rect">
            <a:avLst/>
          </a:prstGeom>
          <a:noFill/>
        </p:spPr>
        <p:txBody>
          <a:bodyPr wrap="square" rtlCol="0">
            <a:spAutoFit/>
          </a:bodyPr>
          <a:lstStyle/>
          <a:p>
            <a:pPr algn="ctr"/>
            <a:r>
              <a:rPr lang="en-US" sz="2000" b="1" dirty="0"/>
              <a:t>Furniture, Fixtures and Equipment (FFE)</a:t>
            </a:r>
          </a:p>
          <a:p>
            <a:pPr marL="285750" indent="-285750">
              <a:buClr>
                <a:srgbClr val="84BD00"/>
              </a:buClr>
              <a:buFont typeface="Wingdings" panose="05000000000000000000" pitchFamily="2" charset="2"/>
              <a:buChar char="§"/>
            </a:pPr>
            <a:r>
              <a:rPr lang="en-US" dirty="0">
                <a:solidFill>
                  <a:srgbClr val="00597C"/>
                </a:solidFill>
                <a:effectLst/>
                <a:latin typeface="Calibri" panose="020F0502020204030204" pitchFamily="34" charset="0"/>
                <a:ea typeface="Calibri" panose="020F0502020204030204" pitchFamily="34" charset="0"/>
                <a:cs typeface="Arial" panose="020B0604020202020204" pitchFamily="34" charset="0"/>
              </a:rPr>
              <a:t>Defined as moveable items used in normal, everyday operation, excluding consumable materials. </a:t>
            </a:r>
          </a:p>
          <a:p>
            <a:pPr marL="285750" indent="-285750">
              <a:buClr>
                <a:srgbClr val="84BD00"/>
              </a:buClr>
              <a:buFont typeface="Wingdings" panose="05000000000000000000" pitchFamily="2" charset="2"/>
              <a:buChar char="§"/>
            </a:pPr>
            <a:r>
              <a:rPr lang="en-US" dirty="0">
                <a:solidFill>
                  <a:srgbClr val="00597C"/>
                </a:solidFill>
                <a:latin typeface="Calibri" panose="020F0502020204030204" pitchFamily="34" charset="0"/>
                <a:ea typeface="Calibri" panose="020F0502020204030204" pitchFamily="34" charset="0"/>
                <a:cs typeface="Arial" panose="020B0604020202020204" pitchFamily="34" charset="0"/>
              </a:rPr>
              <a:t>Reimbursed to child care providers (you have to pay for it first and we pay you back)</a:t>
            </a:r>
            <a:endParaRPr lang="en-US" dirty="0">
              <a:solidFill>
                <a:srgbClr val="00597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D3D6B65-3FCD-489A-8E5E-834C5F0A0FC3}"/>
              </a:ext>
            </a:extLst>
          </p:cNvPr>
          <p:cNvSpPr/>
          <p:nvPr/>
        </p:nvSpPr>
        <p:spPr>
          <a:xfrm>
            <a:off x="475233" y="920310"/>
            <a:ext cx="11010723" cy="1200329"/>
          </a:xfrm>
          <a:prstGeom prst="rect">
            <a:avLst/>
          </a:prstGeom>
          <a:ln w="28575">
            <a:solidFill>
              <a:srgbClr val="92D050"/>
            </a:solidFill>
          </a:ln>
        </p:spPr>
        <p:txBody>
          <a:bodyPr wrap="square">
            <a:spAutoFit/>
          </a:bodyPr>
          <a:lstStyle/>
          <a:p>
            <a:pPr marL="285750" lvl="0" indent="-2857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Arial" panose="020B0604020202020204" pitchFamily="34" charset="0"/>
              </a:rPr>
              <a:t>You do not have to apply for all three types of eligible costs</a:t>
            </a:r>
          </a:p>
          <a:p>
            <a:pPr marL="285750" lvl="0" indent="-2857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Arial" panose="020B0604020202020204" pitchFamily="34" charset="0"/>
              </a:rPr>
              <a:t>You could apply for: hard costs only; hard costs and FFE only; hard costs and soft costs only; or all three</a:t>
            </a:r>
          </a:p>
          <a:p>
            <a:pPr marL="285750" lvl="0" indent="-2857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Arial" panose="020B0604020202020204" pitchFamily="34" charset="0"/>
              </a:rPr>
              <a:t>You cannot apply </a:t>
            </a:r>
            <a:r>
              <a:rPr lang="en-US" i="1" dirty="0">
                <a:latin typeface="Calibri" panose="020F0502020204030204" pitchFamily="34" charset="0"/>
                <a:ea typeface="Calibri" panose="020F0502020204030204" pitchFamily="34" charset="0"/>
                <a:cs typeface="Arial" panose="020B0604020202020204" pitchFamily="34" charset="0"/>
              </a:rPr>
              <a:t>only</a:t>
            </a:r>
            <a:r>
              <a:rPr lang="en-US" dirty="0">
                <a:latin typeface="Calibri" panose="020F0502020204030204" pitchFamily="34" charset="0"/>
                <a:ea typeface="Calibri" panose="020F0502020204030204" pitchFamily="34" charset="0"/>
                <a:cs typeface="Arial" panose="020B0604020202020204" pitchFamily="34" charset="0"/>
              </a:rPr>
              <a:t> for soft costs since they are capped at 20% of the total grant</a:t>
            </a:r>
          </a:p>
          <a:p>
            <a:pPr marL="285750" lvl="0" indent="-2857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Arial" panose="020B0604020202020204" pitchFamily="34" charset="0"/>
              </a:rPr>
              <a:t>You are encouraged to consider </a:t>
            </a:r>
            <a:r>
              <a:rPr lang="en-US" dirty="0">
                <a:latin typeface="Calibri" panose="020F0502020204030204" pitchFamily="34" charset="0"/>
                <a:ea typeface="Times New Roman" panose="02020603050405020304" pitchFamily="18" charset="0"/>
                <a:cs typeface="Arial" panose="020B0604020202020204" pitchFamily="34" charset="0"/>
              </a:rPr>
              <a:t>several factors when deciding whether to include FFE costs through this funding</a:t>
            </a:r>
            <a:endParaRPr lang="en-US" dirty="0"/>
          </a:p>
        </p:txBody>
      </p:sp>
    </p:spTree>
    <p:extLst>
      <p:ext uri="{BB962C8B-B14F-4D97-AF65-F5344CB8AC3E}">
        <p14:creationId xmlns:p14="http://schemas.microsoft.com/office/powerpoint/2010/main" val="247292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F3F3-D0F2-470E-8856-64F665E85F66}"/>
              </a:ext>
            </a:extLst>
          </p:cNvPr>
          <p:cNvSpPr>
            <a:spLocks noGrp="1"/>
          </p:cNvSpPr>
          <p:nvPr>
            <p:ph type="title"/>
          </p:nvPr>
        </p:nvSpPr>
        <p:spPr>
          <a:xfrm>
            <a:off x="1842356" y="668000"/>
            <a:ext cx="11039258" cy="680198"/>
          </a:xfrm>
        </p:spPr>
        <p:txBody>
          <a:bodyPr/>
          <a:lstStyle/>
          <a:p>
            <a:r>
              <a:rPr lang="en-US" dirty="0"/>
              <a:t>Eligible Soft Costs</a:t>
            </a:r>
          </a:p>
        </p:txBody>
      </p:sp>
      <p:sp>
        <p:nvSpPr>
          <p:cNvPr id="3" name="Content Placeholder 2">
            <a:extLst>
              <a:ext uri="{FF2B5EF4-FFF2-40B4-BE49-F238E27FC236}">
                <a16:creationId xmlns:a16="http://schemas.microsoft.com/office/drawing/2014/main" id="{6B1CFC1C-5F1B-4A82-9FD5-3816BA71258B}"/>
              </a:ext>
            </a:extLst>
          </p:cNvPr>
          <p:cNvSpPr>
            <a:spLocks noGrp="1"/>
          </p:cNvSpPr>
          <p:nvPr>
            <p:ph type="body" sz="quarter" idx="13"/>
          </p:nvPr>
        </p:nvSpPr>
        <p:spPr>
          <a:xfrm>
            <a:off x="729178" y="5806295"/>
            <a:ext cx="11047032" cy="457201"/>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algn="ctr"/>
            <a:r>
              <a:rPr lang="en-US" sz="2000" b="1" dirty="0">
                <a:solidFill>
                  <a:schemeClr val="bg1"/>
                </a:solidFill>
              </a:rPr>
              <a:t>Capped at 20% of overall projects costs (e.g., maximum of $40,000 for a $200,000 improvement project) </a:t>
            </a:r>
          </a:p>
        </p:txBody>
      </p:sp>
      <p:sp>
        <p:nvSpPr>
          <p:cNvPr id="12" name="Triangle 5">
            <a:extLst>
              <a:ext uri="{FF2B5EF4-FFF2-40B4-BE49-F238E27FC236}">
                <a16:creationId xmlns:a16="http://schemas.microsoft.com/office/drawing/2014/main" id="{717B65A9-9CF3-444A-AD3F-D35FF04D0FF9}"/>
              </a:ext>
            </a:extLst>
          </p:cNvPr>
          <p:cNvSpPr/>
          <p:nvPr/>
        </p:nvSpPr>
        <p:spPr>
          <a:xfrm rot="5400000">
            <a:off x="526630" y="1788608"/>
            <a:ext cx="405096" cy="3300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A15387A-6182-4F9E-AA65-3FAB61EE28BA}"/>
              </a:ext>
            </a:extLst>
          </p:cNvPr>
          <p:cNvCxnSpPr>
            <a:cxnSpLocks/>
          </p:cNvCxnSpPr>
          <p:nvPr/>
        </p:nvCxnSpPr>
        <p:spPr>
          <a:xfrm>
            <a:off x="894193" y="2340667"/>
            <a:ext cx="1104703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094BD2-3128-4233-B5ED-DB4DCF395B52}"/>
              </a:ext>
            </a:extLst>
          </p:cNvPr>
          <p:cNvSpPr txBox="1"/>
          <p:nvPr/>
        </p:nvSpPr>
        <p:spPr>
          <a:xfrm>
            <a:off x="965166" y="1713106"/>
            <a:ext cx="10638255" cy="461665"/>
          </a:xfrm>
          <a:prstGeom prst="rect">
            <a:avLst/>
          </a:prstGeom>
          <a:noFill/>
        </p:spPr>
        <p:txBody>
          <a:bodyPr wrap="square">
            <a:spAutoFit/>
          </a:bodyPr>
          <a:lstStyle/>
          <a:p>
            <a:r>
              <a:rPr lang="en-US" sz="2400" dirty="0"/>
              <a:t>Architect fees</a:t>
            </a:r>
          </a:p>
        </p:txBody>
      </p:sp>
      <p:sp>
        <p:nvSpPr>
          <p:cNvPr id="16" name="Triangle 5">
            <a:extLst>
              <a:ext uri="{FF2B5EF4-FFF2-40B4-BE49-F238E27FC236}">
                <a16:creationId xmlns:a16="http://schemas.microsoft.com/office/drawing/2014/main" id="{230C11B6-2C00-4001-8DE4-1FA172201351}"/>
              </a:ext>
            </a:extLst>
          </p:cNvPr>
          <p:cNvSpPr/>
          <p:nvPr/>
        </p:nvSpPr>
        <p:spPr>
          <a:xfrm rot="5400000">
            <a:off x="526630" y="2612346"/>
            <a:ext cx="405096" cy="3300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3C6E3DA-A891-4884-ACD5-329648DED6A4}"/>
              </a:ext>
            </a:extLst>
          </p:cNvPr>
          <p:cNvCxnSpPr>
            <a:cxnSpLocks/>
          </p:cNvCxnSpPr>
          <p:nvPr/>
        </p:nvCxnSpPr>
        <p:spPr>
          <a:xfrm>
            <a:off x="894193" y="3164405"/>
            <a:ext cx="1104703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9B03DAE-639C-4F82-98A7-E7C52F6F8D66}"/>
              </a:ext>
            </a:extLst>
          </p:cNvPr>
          <p:cNvSpPr txBox="1"/>
          <p:nvPr/>
        </p:nvSpPr>
        <p:spPr>
          <a:xfrm>
            <a:off x="965166" y="2536844"/>
            <a:ext cx="10638255" cy="461665"/>
          </a:xfrm>
          <a:prstGeom prst="rect">
            <a:avLst/>
          </a:prstGeom>
          <a:noFill/>
        </p:spPr>
        <p:txBody>
          <a:bodyPr wrap="square">
            <a:spAutoFit/>
          </a:bodyPr>
          <a:lstStyle/>
          <a:p>
            <a:r>
              <a:rPr lang="en-US" sz="2400" dirty="0"/>
              <a:t>Permit fees</a:t>
            </a:r>
          </a:p>
        </p:txBody>
      </p:sp>
      <p:sp>
        <p:nvSpPr>
          <p:cNvPr id="19" name="Triangle 5">
            <a:extLst>
              <a:ext uri="{FF2B5EF4-FFF2-40B4-BE49-F238E27FC236}">
                <a16:creationId xmlns:a16="http://schemas.microsoft.com/office/drawing/2014/main" id="{E4C8FF58-6E41-44EC-B2A4-9B932D5AD303}"/>
              </a:ext>
            </a:extLst>
          </p:cNvPr>
          <p:cNvSpPr/>
          <p:nvPr/>
        </p:nvSpPr>
        <p:spPr>
          <a:xfrm rot="5400000">
            <a:off x="526630" y="3399066"/>
            <a:ext cx="405096" cy="3300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F8F9D27-7BCD-4D59-93A2-7F60996BD0F2}"/>
              </a:ext>
            </a:extLst>
          </p:cNvPr>
          <p:cNvCxnSpPr>
            <a:cxnSpLocks/>
          </p:cNvCxnSpPr>
          <p:nvPr/>
        </p:nvCxnSpPr>
        <p:spPr>
          <a:xfrm>
            <a:off x="894193" y="3951125"/>
            <a:ext cx="1104703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5170C84-C7FA-4DA1-851F-883E1218F5AB}"/>
              </a:ext>
            </a:extLst>
          </p:cNvPr>
          <p:cNvSpPr txBox="1"/>
          <p:nvPr/>
        </p:nvSpPr>
        <p:spPr>
          <a:xfrm>
            <a:off x="965166" y="3323564"/>
            <a:ext cx="10638255" cy="461665"/>
          </a:xfrm>
          <a:prstGeom prst="rect">
            <a:avLst/>
          </a:prstGeom>
          <a:noFill/>
        </p:spPr>
        <p:txBody>
          <a:bodyPr wrap="square">
            <a:spAutoFit/>
          </a:bodyPr>
          <a:lstStyle/>
          <a:p>
            <a:r>
              <a:rPr lang="en-US" sz="2400" dirty="0"/>
              <a:t>Construction management</a:t>
            </a:r>
          </a:p>
        </p:txBody>
      </p:sp>
      <p:sp>
        <p:nvSpPr>
          <p:cNvPr id="22" name="Triangle 5">
            <a:extLst>
              <a:ext uri="{FF2B5EF4-FFF2-40B4-BE49-F238E27FC236}">
                <a16:creationId xmlns:a16="http://schemas.microsoft.com/office/drawing/2014/main" id="{818BBB24-7094-4B34-BA91-BFC8AC818C67}"/>
              </a:ext>
            </a:extLst>
          </p:cNvPr>
          <p:cNvSpPr/>
          <p:nvPr/>
        </p:nvSpPr>
        <p:spPr>
          <a:xfrm rot="5400000">
            <a:off x="526630" y="4185785"/>
            <a:ext cx="405096" cy="3300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D5AE467-956D-4589-B362-6EB7C6CD5C38}"/>
              </a:ext>
            </a:extLst>
          </p:cNvPr>
          <p:cNvCxnSpPr>
            <a:cxnSpLocks/>
          </p:cNvCxnSpPr>
          <p:nvPr/>
        </p:nvCxnSpPr>
        <p:spPr>
          <a:xfrm>
            <a:off x="894193" y="4737844"/>
            <a:ext cx="1104703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878EEE-7E32-4CEC-A6E1-C09EAE87227E}"/>
              </a:ext>
            </a:extLst>
          </p:cNvPr>
          <p:cNvSpPr txBox="1"/>
          <p:nvPr/>
        </p:nvSpPr>
        <p:spPr>
          <a:xfrm>
            <a:off x="965166" y="4110283"/>
            <a:ext cx="10638255" cy="461665"/>
          </a:xfrm>
          <a:prstGeom prst="rect">
            <a:avLst/>
          </a:prstGeom>
          <a:noFill/>
        </p:spPr>
        <p:txBody>
          <a:bodyPr wrap="square">
            <a:spAutoFit/>
          </a:bodyPr>
          <a:lstStyle/>
          <a:p>
            <a:r>
              <a:rPr lang="en-US" sz="2400" dirty="0"/>
              <a:t>Freight and shipping delivery</a:t>
            </a:r>
          </a:p>
        </p:txBody>
      </p:sp>
      <p:sp>
        <p:nvSpPr>
          <p:cNvPr id="25" name="Triangle 5">
            <a:extLst>
              <a:ext uri="{FF2B5EF4-FFF2-40B4-BE49-F238E27FC236}">
                <a16:creationId xmlns:a16="http://schemas.microsoft.com/office/drawing/2014/main" id="{96EE0C8A-670A-47FA-B950-E53075A542CA}"/>
              </a:ext>
            </a:extLst>
          </p:cNvPr>
          <p:cNvSpPr/>
          <p:nvPr/>
        </p:nvSpPr>
        <p:spPr>
          <a:xfrm rot="5400000">
            <a:off x="526630" y="4997536"/>
            <a:ext cx="405096" cy="3300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1F7F2F8-3596-487D-BECD-949B35D32CF8}"/>
              </a:ext>
            </a:extLst>
          </p:cNvPr>
          <p:cNvCxnSpPr>
            <a:cxnSpLocks/>
          </p:cNvCxnSpPr>
          <p:nvPr/>
        </p:nvCxnSpPr>
        <p:spPr>
          <a:xfrm>
            <a:off x="894193" y="5549595"/>
            <a:ext cx="1104703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90C6A62-3D67-4FAC-B610-3B6D9CB32B0B}"/>
              </a:ext>
            </a:extLst>
          </p:cNvPr>
          <p:cNvSpPr txBox="1"/>
          <p:nvPr/>
        </p:nvSpPr>
        <p:spPr>
          <a:xfrm>
            <a:off x="965166" y="4922034"/>
            <a:ext cx="10638255" cy="461665"/>
          </a:xfrm>
          <a:prstGeom prst="rect">
            <a:avLst/>
          </a:prstGeom>
          <a:noFill/>
        </p:spPr>
        <p:txBody>
          <a:bodyPr wrap="square">
            <a:spAutoFit/>
          </a:bodyPr>
          <a:lstStyle/>
          <a:p>
            <a:r>
              <a:rPr lang="en-US" sz="2400" dirty="0"/>
              <a:t>Environmental assessment</a:t>
            </a:r>
          </a:p>
        </p:txBody>
      </p:sp>
      <p:pic>
        <p:nvPicPr>
          <p:cNvPr id="28" name="Picture 27">
            <a:extLst>
              <a:ext uri="{FF2B5EF4-FFF2-40B4-BE49-F238E27FC236}">
                <a16:creationId xmlns:a16="http://schemas.microsoft.com/office/drawing/2014/main" id="{24CD7CF8-4402-4519-8476-2780E5FF8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2" y="10650"/>
            <a:ext cx="1600201" cy="1600201"/>
          </a:xfrm>
          <a:prstGeom prst="rect">
            <a:avLst/>
          </a:prstGeom>
        </p:spPr>
      </p:pic>
    </p:spTree>
    <p:extLst>
      <p:ext uri="{BB962C8B-B14F-4D97-AF65-F5344CB8AC3E}">
        <p14:creationId xmlns:p14="http://schemas.microsoft.com/office/powerpoint/2010/main" val="40898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7E104-094D-4271-8A09-5534B418FF01}"/>
              </a:ext>
            </a:extLst>
          </p:cNvPr>
          <p:cNvSpPr>
            <a:spLocks noGrp="1"/>
          </p:cNvSpPr>
          <p:nvPr>
            <p:ph type="title"/>
          </p:nvPr>
        </p:nvSpPr>
        <p:spPr>
          <a:xfrm>
            <a:off x="1958804" y="582174"/>
            <a:ext cx="10515600" cy="1325563"/>
          </a:xfrm>
        </p:spPr>
        <p:txBody>
          <a:bodyPr/>
          <a:lstStyle/>
          <a:p>
            <a:r>
              <a:rPr lang="en-US" sz="3600" dirty="0">
                <a:solidFill>
                  <a:schemeClr val="accent4"/>
                </a:solidFill>
              </a:rPr>
              <a:t>Furniture, Fixtures &amp; Equipment (FFE)</a:t>
            </a:r>
          </a:p>
        </p:txBody>
      </p:sp>
      <p:sp>
        <p:nvSpPr>
          <p:cNvPr id="4" name="Text Placeholder 3">
            <a:extLst>
              <a:ext uri="{FF2B5EF4-FFF2-40B4-BE49-F238E27FC236}">
                <a16:creationId xmlns:a16="http://schemas.microsoft.com/office/drawing/2014/main" id="{E398B7AA-C0B8-4952-9595-1F7168B69954}"/>
              </a:ext>
            </a:extLst>
          </p:cNvPr>
          <p:cNvSpPr>
            <a:spLocks noGrp="1"/>
          </p:cNvSpPr>
          <p:nvPr>
            <p:ph type="body" sz="quarter" idx="4294967295"/>
          </p:nvPr>
        </p:nvSpPr>
        <p:spPr>
          <a:xfrm>
            <a:off x="1001713" y="1765300"/>
            <a:ext cx="11190287" cy="3784600"/>
          </a:xfrm>
          <a:prstGeom prst="rect">
            <a:avLst/>
          </a:prstGeom>
        </p:spPr>
        <p:txBody>
          <a:bodyPr>
            <a:normAutofit fontScale="77500" lnSpcReduction="20000"/>
          </a:bodyPr>
          <a:lstStyle/>
          <a:p>
            <a:pPr marL="342900" indent="-342900">
              <a:buFont typeface="Arial" panose="020B0604020202020204" pitchFamily="34" charset="0"/>
              <a:buChar char="•"/>
            </a:pPr>
            <a:r>
              <a:rPr lang="en-US" sz="2600" b="1"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Applicants should carefully consider whether other funding sources like the DHS ARP Stabilization Grant or other NJEDA grants can be utilized to purchase FFE</a:t>
            </a:r>
            <a:r>
              <a:rPr lang="en-US" sz="2600" b="1" i="1" dirty="0">
                <a:solidFill>
                  <a:schemeClr val="tx1"/>
                </a:solidFill>
                <a:ea typeface="Calibri" panose="020F0502020204030204" pitchFamily="34" charset="0"/>
                <a:cs typeface="Arial" panose="020B0604020202020204" pitchFamily="34" charset="0"/>
              </a:rPr>
              <a:t>. </a:t>
            </a:r>
          </a:p>
          <a:p>
            <a:pPr marL="536555" lvl="1" indent="-342900">
              <a:buFont typeface="Courier New" panose="02070309020205020404" pitchFamily="49" charset="0"/>
              <a:buChar char="o"/>
            </a:pPr>
            <a:r>
              <a:rPr lang="en-US" sz="2200" dirty="0">
                <a:solidFill>
                  <a:schemeClr val="tx1"/>
                </a:solidFill>
                <a:latin typeface="+mn-lt"/>
                <a:ea typeface="Calibri" panose="020F0502020204030204" pitchFamily="34" charset="0"/>
              </a:rPr>
              <a:t>The intent of the NJ Child Care Facilities Improvement Program is to give child care providers funding to make facility improvements and minor renovations to their centers. This kind of funding isn’t normally available to the field</a:t>
            </a:r>
          </a:p>
          <a:p>
            <a:pPr marL="536555" lvl="1" indent="-342900">
              <a:buFont typeface="Courier New" panose="02070309020205020404" pitchFamily="49" charset="0"/>
              <a:buChar char="o"/>
            </a:pPr>
            <a:r>
              <a:rPr lang="en-US" sz="2200" b="1" dirty="0">
                <a:solidFill>
                  <a:schemeClr val="tx1"/>
                </a:solidFill>
                <a:effectLst/>
                <a:latin typeface="+mn-lt"/>
                <a:ea typeface="Calibri" panose="020F0502020204030204" pitchFamily="34" charset="0"/>
              </a:rPr>
              <a:t>No Duplication of Benefits – you cannot use government funds twice! </a:t>
            </a:r>
            <a:r>
              <a:rPr lang="en-US" sz="2200" dirty="0">
                <a:solidFill>
                  <a:schemeClr val="tx1"/>
                </a:solidFill>
                <a:latin typeface="+mn-lt"/>
                <a:ea typeface="Times New Roman" panose="02020603050405020304" pitchFamily="18" charset="0"/>
                <a:cs typeface="Arial" panose="020B0604020202020204" pitchFamily="34" charset="0"/>
              </a:rPr>
              <a:t>Sometimes this is referred to as “double dipping” and is not allowed. </a:t>
            </a:r>
            <a:endParaRPr lang="en-US" sz="2200" b="1" dirty="0">
              <a:solidFill>
                <a:schemeClr val="tx1"/>
              </a:solidFill>
              <a:effectLst/>
              <a:latin typeface="+mn-lt"/>
              <a:ea typeface="Calibri" panose="020F0502020204030204" pitchFamily="34" charset="0"/>
            </a:endParaRPr>
          </a:p>
          <a:p>
            <a:endParaRPr lang="en-US" sz="2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600" dirty="0">
                <a:solidFill>
                  <a:schemeClr val="tx1"/>
                </a:solidFill>
                <a:latin typeface="+mn-lt"/>
                <a:cs typeface="Arial" panose="020B0604020202020204" pitchFamily="34" charset="0"/>
              </a:rPr>
              <a:t>Unlike other project costs, FFE will be </a:t>
            </a:r>
            <a:r>
              <a:rPr lang="en-US" sz="2600" b="1" dirty="0">
                <a:solidFill>
                  <a:schemeClr val="tx1"/>
                </a:solidFill>
                <a:latin typeface="+mn-lt"/>
                <a:cs typeface="Arial" panose="020B0604020202020204" pitchFamily="34" charset="0"/>
              </a:rPr>
              <a:t>reimbursed</a:t>
            </a:r>
            <a:r>
              <a:rPr lang="en-US" sz="2600" dirty="0">
                <a:solidFill>
                  <a:schemeClr val="tx1"/>
                </a:solidFill>
                <a:latin typeface="+mn-lt"/>
                <a:cs typeface="Arial" panose="020B0604020202020204" pitchFamily="34" charset="0"/>
              </a:rPr>
              <a:t> to the child care providers. </a:t>
            </a:r>
            <a:r>
              <a:rPr lang="en-US" sz="2600" b="1" dirty="0">
                <a:solidFill>
                  <a:schemeClr val="tx1"/>
                </a:solidFill>
                <a:latin typeface="+mn-lt"/>
                <a:cs typeface="Arial" panose="020B0604020202020204" pitchFamily="34" charset="0"/>
              </a:rPr>
              <a:t>You will have to pay for it first</a:t>
            </a:r>
            <a:r>
              <a:rPr lang="en-US" sz="2600" dirty="0">
                <a:solidFill>
                  <a:schemeClr val="tx1"/>
                </a:solidFill>
                <a:latin typeface="+mn-lt"/>
                <a:cs typeface="Arial" panose="020B0604020202020204" pitchFamily="34" charset="0"/>
              </a:rPr>
              <a:t> and then we would pay you back. </a:t>
            </a:r>
            <a:br>
              <a:rPr lang="en-US" sz="2600" dirty="0">
                <a:solidFill>
                  <a:schemeClr val="tx1"/>
                </a:solidFill>
                <a:latin typeface="+mn-lt"/>
                <a:cs typeface="Arial" panose="020B0604020202020204" pitchFamily="34" charset="0"/>
              </a:rPr>
            </a:br>
            <a:endParaRPr lang="en-US" sz="2600" dirty="0">
              <a:solidFill>
                <a:schemeClr val="tx1"/>
              </a:solidFill>
              <a:latin typeface="+mn-lt"/>
            </a:endParaRPr>
          </a:p>
          <a:p>
            <a:pPr marL="342900" indent="-342900">
              <a:buFont typeface="Arial" panose="020B0604020202020204" pitchFamily="34" charset="0"/>
              <a:buChar char="•"/>
            </a:pPr>
            <a:r>
              <a:rPr lang="en-US" sz="2600" dirty="0">
                <a:solidFill>
                  <a:schemeClr val="tx1"/>
                </a:solidFill>
                <a:effectLst/>
                <a:latin typeface="+mn-lt"/>
                <a:ea typeface="Calibri" panose="020F0502020204030204" pitchFamily="34" charset="0"/>
                <a:cs typeface="Arial" panose="020B0604020202020204" pitchFamily="34" charset="0"/>
              </a:rPr>
              <a:t>FFE is considered the moveable items for a building that have </a:t>
            </a:r>
            <a:r>
              <a:rPr lang="en-US" sz="2600" b="1" dirty="0">
                <a:solidFill>
                  <a:schemeClr val="tx1"/>
                </a:solidFill>
                <a:effectLst/>
                <a:latin typeface="+mn-lt"/>
                <a:ea typeface="Calibri" panose="020F0502020204030204" pitchFamily="34" charset="0"/>
                <a:cs typeface="Arial" panose="020B0604020202020204" pitchFamily="34" charset="0"/>
              </a:rPr>
              <a:t>no permanent connection </a:t>
            </a:r>
            <a:r>
              <a:rPr lang="en-US" sz="2600" dirty="0">
                <a:solidFill>
                  <a:schemeClr val="tx1"/>
                </a:solidFill>
                <a:effectLst/>
                <a:latin typeface="+mn-lt"/>
                <a:ea typeface="Calibri" panose="020F0502020204030204" pitchFamily="34" charset="0"/>
                <a:cs typeface="Arial" panose="020B0604020202020204" pitchFamily="34" charset="0"/>
              </a:rPr>
              <a:t>to the structure or utilities. </a:t>
            </a:r>
          </a:p>
          <a:p>
            <a:pPr marL="342900" indent="-342900">
              <a:buFont typeface="Arial" panose="020B0604020202020204" pitchFamily="34" charset="0"/>
              <a:buChar char="•"/>
            </a:pPr>
            <a:endParaRPr lang="en-US" sz="2600" dirty="0">
              <a:solidFill>
                <a:schemeClr val="tx1"/>
              </a:solidFill>
              <a:latin typeface="+mn-lt"/>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600" dirty="0">
                <a:solidFill>
                  <a:schemeClr val="tx1"/>
                </a:solidFill>
                <a:effectLst/>
                <a:latin typeface="+mn-lt"/>
                <a:ea typeface="Calibri" panose="020F0502020204030204" pitchFamily="34" charset="0"/>
                <a:cs typeface="Arial" panose="020B0604020202020204" pitchFamily="34" charset="0"/>
              </a:rPr>
              <a:t>The items are expected to have </a:t>
            </a:r>
            <a:r>
              <a:rPr lang="en-US" sz="2600" b="1" dirty="0">
                <a:solidFill>
                  <a:schemeClr val="tx1"/>
                </a:solidFill>
                <a:effectLst/>
                <a:latin typeface="+mn-lt"/>
                <a:ea typeface="Calibri" panose="020F0502020204030204" pitchFamily="34" charset="0"/>
                <a:cs typeface="Arial" panose="020B0604020202020204" pitchFamily="34" charset="0"/>
              </a:rPr>
              <a:t>a lifespan of three years at a minimum and cost no less than $100</a:t>
            </a:r>
            <a:r>
              <a:rPr lang="en-US" sz="2600" dirty="0">
                <a:solidFill>
                  <a:schemeClr val="tx1"/>
                </a:solidFill>
                <a:effectLst/>
                <a:latin typeface="+mn-lt"/>
                <a:ea typeface="Calibri" panose="020F0502020204030204" pitchFamily="34" charset="0"/>
                <a:cs typeface="Arial" panose="020B0604020202020204" pitchFamily="34" charset="0"/>
              </a:rPr>
              <a:t>. </a:t>
            </a:r>
            <a:endParaRPr lang="en-US" sz="2600" dirty="0">
              <a:solidFill>
                <a:srgbClr val="00597C"/>
              </a:solidFill>
              <a:effectLst/>
              <a:latin typeface="+mn-lt"/>
              <a:ea typeface="Calibri" panose="020F050202020403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D0093740-93AD-41F2-B5F4-FE48A4329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19"/>
            <a:ext cx="1789471" cy="1789471"/>
          </a:xfrm>
          <a:prstGeom prst="rect">
            <a:avLst/>
          </a:prstGeom>
        </p:spPr>
      </p:pic>
      <p:grpSp>
        <p:nvGrpSpPr>
          <p:cNvPr id="8" name="Group 7">
            <a:extLst>
              <a:ext uri="{FF2B5EF4-FFF2-40B4-BE49-F238E27FC236}">
                <a16:creationId xmlns:a16="http://schemas.microsoft.com/office/drawing/2014/main" id="{88FC8FE8-2222-4893-980D-C8C23099D3B0}"/>
              </a:ext>
            </a:extLst>
          </p:cNvPr>
          <p:cNvGrpSpPr/>
          <p:nvPr/>
        </p:nvGrpSpPr>
        <p:grpSpPr>
          <a:xfrm>
            <a:off x="1788660" y="5318525"/>
            <a:ext cx="8614680" cy="1350189"/>
            <a:chOff x="4753591" y="4495381"/>
            <a:chExt cx="2309470" cy="780325"/>
          </a:xfrm>
        </p:grpSpPr>
        <p:sp>
          <p:nvSpPr>
            <p:cNvPr id="10" name="Rectangle 9">
              <a:extLst>
                <a:ext uri="{FF2B5EF4-FFF2-40B4-BE49-F238E27FC236}">
                  <a16:creationId xmlns:a16="http://schemas.microsoft.com/office/drawing/2014/main" id="{C0151286-3564-49DA-8936-617809842245}"/>
                </a:ext>
              </a:extLst>
            </p:cNvPr>
            <p:cNvSpPr/>
            <p:nvPr/>
          </p:nvSpPr>
          <p:spPr>
            <a:xfrm>
              <a:off x="4753591" y="4495381"/>
              <a:ext cx="2309470" cy="78032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E13A82-7E43-4837-93E3-16FB725978ED}"/>
                </a:ext>
              </a:extLst>
            </p:cNvPr>
            <p:cNvSpPr txBox="1"/>
            <p:nvPr/>
          </p:nvSpPr>
          <p:spPr>
            <a:xfrm>
              <a:off x="4912289" y="4540159"/>
              <a:ext cx="1901511" cy="711502"/>
            </a:xfrm>
            <a:prstGeom prst="rect">
              <a:avLst/>
            </a:prstGeom>
            <a:noFill/>
          </p:spPr>
          <p:txBody>
            <a:bodyPr wrap="square" rtlCol="0" anchor="ctr">
              <a:spAutoFit/>
            </a:bodyPr>
            <a:lstStyle/>
            <a:p>
              <a:r>
                <a:rPr lang="en-US" sz="2000" b="1" dirty="0"/>
                <a:t>RESOURCE: FFE Allowable Expenditures</a:t>
              </a:r>
              <a:br>
                <a:rPr lang="en-US" dirty="0"/>
              </a:br>
              <a:r>
                <a:rPr lang="en-US" dirty="0">
                  <a:solidFill>
                    <a:srgbClr val="00597C"/>
                  </a:solidFill>
                </a:rPr>
                <a:t>This resource provides additional information and guidance on what is allowable at </a:t>
              </a:r>
              <a:r>
                <a:rPr lang="en-US" dirty="0">
                  <a:solidFill>
                    <a:schemeClr val="accent6">
                      <a:lumMod val="85000"/>
                      <a:lumOff val="15000"/>
                    </a:schemeClr>
                  </a:solidFill>
                  <a:hlinkClick r:id="rId4"/>
                </a:rPr>
                <a:t>https://www.njeda.com/wp-content/uploads/2022/09/FFE-Allowable-Expenditures-FINAL.pdf</a:t>
              </a:r>
              <a:r>
                <a:rPr lang="en-US" dirty="0">
                  <a:solidFill>
                    <a:schemeClr val="accent6">
                      <a:lumMod val="85000"/>
                      <a:lumOff val="15000"/>
                    </a:schemeClr>
                  </a:solidFill>
                </a:rPr>
                <a:t> </a:t>
              </a:r>
            </a:p>
          </p:txBody>
        </p:sp>
      </p:grpSp>
      <p:sp>
        <p:nvSpPr>
          <p:cNvPr id="7" name="Oval 6">
            <a:extLst>
              <a:ext uri="{FF2B5EF4-FFF2-40B4-BE49-F238E27FC236}">
                <a16:creationId xmlns:a16="http://schemas.microsoft.com/office/drawing/2014/main" id="{48626462-374D-4D74-B3C9-65702225032F}"/>
              </a:ext>
            </a:extLst>
          </p:cNvPr>
          <p:cNvSpPr/>
          <p:nvPr/>
        </p:nvSpPr>
        <p:spPr>
          <a:xfrm>
            <a:off x="1504838" y="5550545"/>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76333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F496-596B-474B-B2E2-8A35C9EEF2C2}"/>
              </a:ext>
            </a:extLst>
          </p:cNvPr>
          <p:cNvSpPr>
            <a:spLocks noGrp="1"/>
          </p:cNvSpPr>
          <p:nvPr>
            <p:ph type="title"/>
          </p:nvPr>
        </p:nvSpPr>
        <p:spPr/>
        <p:txBody>
          <a:bodyPr/>
          <a:lstStyle/>
          <a:p>
            <a:r>
              <a:rPr lang="en-US" dirty="0"/>
              <a:t>Notifying NJ DCF Office of Licensing</a:t>
            </a:r>
          </a:p>
        </p:txBody>
      </p:sp>
      <p:pic>
        <p:nvPicPr>
          <p:cNvPr id="5" name="Picture 4">
            <a:extLst>
              <a:ext uri="{FF2B5EF4-FFF2-40B4-BE49-F238E27FC236}">
                <a16:creationId xmlns:a16="http://schemas.microsoft.com/office/drawing/2014/main" id="{21256AC8-66F5-4F83-BE30-0ED32FB3FF47}"/>
              </a:ext>
            </a:extLst>
          </p:cNvPr>
          <p:cNvPicPr>
            <a:picLocks noChangeAspect="1"/>
          </p:cNvPicPr>
          <p:nvPr/>
        </p:nvPicPr>
        <p:blipFill>
          <a:blip r:embed="rId2"/>
          <a:stretch>
            <a:fillRect/>
          </a:stretch>
        </p:blipFill>
        <p:spPr>
          <a:xfrm>
            <a:off x="7456386" y="1490949"/>
            <a:ext cx="4048676" cy="4233231"/>
          </a:xfrm>
          <a:prstGeom prst="rect">
            <a:avLst/>
          </a:prstGeom>
        </p:spPr>
      </p:pic>
      <p:grpSp>
        <p:nvGrpSpPr>
          <p:cNvPr id="7" name="Group 6">
            <a:extLst>
              <a:ext uri="{FF2B5EF4-FFF2-40B4-BE49-F238E27FC236}">
                <a16:creationId xmlns:a16="http://schemas.microsoft.com/office/drawing/2014/main" id="{AE75F1C7-5A02-4F69-9FBA-4253C6D6BD4F}"/>
              </a:ext>
            </a:extLst>
          </p:cNvPr>
          <p:cNvGrpSpPr/>
          <p:nvPr/>
        </p:nvGrpSpPr>
        <p:grpSpPr>
          <a:xfrm>
            <a:off x="1219340" y="1658678"/>
            <a:ext cx="5904472" cy="3583170"/>
            <a:chOff x="4843063" y="3893462"/>
            <a:chExt cx="3105397" cy="2104362"/>
          </a:xfrm>
        </p:grpSpPr>
        <p:sp>
          <p:nvSpPr>
            <p:cNvPr id="8" name="TextBox 7">
              <a:extLst>
                <a:ext uri="{FF2B5EF4-FFF2-40B4-BE49-F238E27FC236}">
                  <a16:creationId xmlns:a16="http://schemas.microsoft.com/office/drawing/2014/main" id="{144DD1F5-2E21-411B-8963-86649C0F4157}"/>
                </a:ext>
              </a:extLst>
            </p:cNvPr>
            <p:cNvSpPr txBox="1"/>
            <p:nvPr/>
          </p:nvSpPr>
          <p:spPr>
            <a:xfrm>
              <a:off x="4912289" y="3983104"/>
              <a:ext cx="2957882" cy="1825618"/>
            </a:xfrm>
            <a:prstGeom prst="rect">
              <a:avLst/>
            </a:prstGeom>
            <a:noFill/>
          </p:spPr>
          <p:txBody>
            <a:bodyPr wrap="square" rtlCol="0" anchor="ctr">
              <a:spAutoFit/>
            </a:bodyPr>
            <a:lstStyle/>
            <a:p>
              <a:r>
                <a:rPr lang="en-US" sz="2800" dirty="0"/>
                <a:t>Please review the NJ Office of Licensing Manual of Requirements for Child Care Centers Subchapter 5: Facility Requirements to understand what may be required when undertaking a facility improvement project</a:t>
              </a:r>
            </a:p>
          </p:txBody>
        </p:sp>
        <p:sp>
          <p:nvSpPr>
            <p:cNvPr id="9" name="Rectangle 8">
              <a:extLst>
                <a:ext uri="{FF2B5EF4-FFF2-40B4-BE49-F238E27FC236}">
                  <a16:creationId xmlns:a16="http://schemas.microsoft.com/office/drawing/2014/main" id="{316BF141-80C5-47EA-8246-E2CF12E37323}"/>
                </a:ext>
              </a:extLst>
            </p:cNvPr>
            <p:cNvSpPr/>
            <p:nvPr/>
          </p:nvSpPr>
          <p:spPr>
            <a:xfrm>
              <a:off x="4843063" y="3893462"/>
              <a:ext cx="3105397" cy="21043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35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5</a:t>
            </a:r>
            <a:br>
              <a:rPr lang="en-US" dirty="0"/>
            </a:br>
            <a:r>
              <a:rPr lang="en-US" dirty="0"/>
              <a:t>CONTRACTOR REQUIREMENTS </a:t>
            </a:r>
          </a:p>
        </p:txBody>
      </p:sp>
    </p:spTree>
    <p:extLst>
      <p:ext uri="{BB962C8B-B14F-4D97-AF65-F5344CB8AC3E}">
        <p14:creationId xmlns:p14="http://schemas.microsoft.com/office/powerpoint/2010/main" val="316868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4A1EDE0-8B7F-4DAE-AA0A-6C84F6060759}"/>
              </a:ext>
            </a:extLst>
          </p:cNvPr>
          <p:cNvGrpSpPr/>
          <p:nvPr/>
        </p:nvGrpSpPr>
        <p:grpSpPr>
          <a:xfrm>
            <a:off x="3482197" y="5376442"/>
            <a:ext cx="5227606" cy="1315233"/>
            <a:chOff x="4753591" y="4495381"/>
            <a:chExt cx="2309470" cy="780325"/>
          </a:xfrm>
          <a:solidFill>
            <a:schemeClr val="bg1"/>
          </a:solidFill>
        </p:grpSpPr>
        <p:sp>
          <p:nvSpPr>
            <p:cNvPr id="8" name="Rectangle 7">
              <a:extLst>
                <a:ext uri="{FF2B5EF4-FFF2-40B4-BE49-F238E27FC236}">
                  <a16:creationId xmlns:a16="http://schemas.microsoft.com/office/drawing/2014/main" id="{1D5A5BAA-3266-465E-ABD3-74228CCE6191}"/>
                </a:ext>
              </a:extLst>
            </p:cNvPr>
            <p:cNvSpPr/>
            <p:nvPr/>
          </p:nvSpPr>
          <p:spPr>
            <a:xfrm>
              <a:off x="4753591" y="4495381"/>
              <a:ext cx="2309470" cy="780325"/>
            </a:xfrm>
            <a:prstGeom prst="rect">
              <a:avLst/>
            </a:prstGeom>
            <a:grpFill/>
            <a:ln w="38100">
              <a:solidFill>
                <a:srgbClr val="005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121B79-425C-41A3-B5AF-844A4D3D67D4}"/>
                </a:ext>
              </a:extLst>
            </p:cNvPr>
            <p:cNvSpPr txBox="1"/>
            <p:nvPr/>
          </p:nvSpPr>
          <p:spPr>
            <a:xfrm>
              <a:off x="4954397" y="4554543"/>
              <a:ext cx="2000071" cy="648241"/>
            </a:xfrm>
            <a:prstGeom prst="rect">
              <a:avLst/>
            </a:prstGeom>
            <a:grpFill/>
            <a:ln>
              <a:noFill/>
            </a:ln>
          </p:spPr>
          <p:txBody>
            <a:bodyPr wrap="square" rtlCol="0" anchor="ctr">
              <a:spAutoFit/>
            </a:bodyPr>
            <a:lstStyle/>
            <a:p>
              <a:pPr algn="just"/>
              <a:r>
                <a:rPr lang="en-US" sz="1300" b="1" dirty="0">
                  <a:solidFill>
                    <a:srgbClr val="00597C"/>
                  </a:solidFill>
                </a:rPr>
                <a:t>RESOURCE: Contractor Pre-Construction Packet</a:t>
              </a:r>
              <a:br>
                <a:rPr lang="en-US" sz="1300" dirty="0">
                  <a:solidFill>
                    <a:srgbClr val="00597C"/>
                  </a:solidFill>
                </a:rPr>
              </a:br>
              <a:r>
                <a:rPr lang="en-US" sz="1300" dirty="0">
                  <a:solidFill>
                    <a:srgbClr val="00597C"/>
                  </a:solidFill>
                </a:rPr>
                <a:t>Gu</a:t>
              </a:r>
              <a:r>
                <a:rPr lang="en-US" sz="1300" b="0" i="0" u="none" strike="noStrike" baseline="0" dirty="0">
                  <a:solidFill>
                    <a:srgbClr val="00597C"/>
                  </a:solidFill>
                </a:rPr>
                <a:t>ide for Public Works registered contractors to help them maintain compliance throughout the life of the project </a:t>
              </a:r>
              <a:r>
                <a:rPr lang="en-US" sz="1300" dirty="0">
                  <a:solidFill>
                    <a:srgbClr val="00597C"/>
                  </a:solidFill>
                </a:rPr>
                <a:t>found at </a:t>
              </a:r>
            </a:p>
            <a:p>
              <a:r>
                <a:rPr lang="en-US" sz="1300" dirty="0">
                  <a:solidFill>
                    <a:srgbClr val="00597C"/>
                  </a:solidFill>
                  <a:hlinkClick r:id="rId3"/>
                </a:rPr>
                <a:t>https://www.njeda.com/wp-content/uploads/2022/09/Pre-Construction-Packet-2022.06.24.pdf</a:t>
              </a:r>
              <a:r>
                <a:rPr lang="en-US" sz="1300" dirty="0">
                  <a:solidFill>
                    <a:srgbClr val="00597C"/>
                  </a:solidFill>
                </a:rPr>
                <a:t> </a:t>
              </a:r>
            </a:p>
          </p:txBody>
        </p:sp>
      </p:grpSp>
      <p:sp>
        <p:nvSpPr>
          <p:cNvPr id="3" name="Title 2">
            <a:extLst>
              <a:ext uri="{FF2B5EF4-FFF2-40B4-BE49-F238E27FC236}">
                <a16:creationId xmlns:a16="http://schemas.microsoft.com/office/drawing/2014/main" id="{FC31FE17-F357-44E8-B38C-29835CBBAEB8}"/>
              </a:ext>
            </a:extLst>
          </p:cNvPr>
          <p:cNvSpPr>
            <a:spLocks noGrp="1"/>
          </p:cNvSpPr>
          <p:nvPr>
            <p:ph type="title"/>
          </p:nvPr>
        </p:nvSpPr>
        <p:spPr>
          <a:xfrm>
            <a:off x="1936152" y="689498"/>
            <a:ext cx="11039258" cy="680198"/>
          </a:xfrm>
        </p:spPr>
        <p:txBody>
          <a:bodyPr/>
          <a:lstStyle/>
          <a:p>
            <a:r>
              <a:rPr lang="en-US" dirty="0"/>
              <a:t>Contractor Requirements</a:t>
            </a:r>
          </a:p>
        </p:txBody>
      </p:sp>
      <p:sp>
        <p:nvSpPr>
          <p:cNvPr id="4" name="Text Placeholder 3">
            <a:extLst>
              <a:ext uri="{FF2B5EF4-FFF2-40B4-BE49-F238E27FC236}">
                <a16:creationId xmlns:a16="http://schemas.microsoft.com/office/drawing/2014/main" id="{FACBB61E-B69B-4C48-8D3F-4BFD8971ED40}"/>
              </a:ext>
            </a:extLst>
          </p:cNvPr>
          <p:cNvSpPr>
            <a:spLocks noGrp="1"/>
          </p:cNvSpPr>
          <p:nvPr>
            <p:ph type="body" sz="quarter" idx="13"/>
          </p:nvPr>
        </p:nvSpPr>
        <p:spPr>
          <a:xfrm>
            <a:off x="564163" y="1929451"/>
            <a:ext cx="11039258" cy="3344473"/>
          </a:xfrm>
          <a:prstGeom prst="rect">
            <a:avLst/>
          </a:prstGeom>
        </p:spPr>
        <p:txBody>
          <a:bodyPr>
            <a:normAutofit fontScale="77500" lnSpcReduction="20000"/>
          </a:bodyPr>
          <a:lstStyle/>
          <a:p>
            <a:pPr marR="0" lvl="0" algn="just">
              <a:spcBef>
                <a:spcPts val="0"/>
              </a:spcBef>
              <a:spcAft>
                <a:spcPts val="0"/>
              </a:spcAft>
            </a:pPr>
            <a:r>
              <a:rPr lang="en-US" dirty="0">
                <a:effectLst/>
                <a:latin typeface="Calibri" panose="020F0502020204030204" pitchFamily="34" charset="0"/>
                <a:ea typeface="Calibri" panose="020F0502020204030204" pitchFamily="34" charset="0"/>
                <a:cs typeface="Arial" panose="020B0604020202020204" pitchFamily="34" charset="0"/>
              </a:rPr>
              <a:t>At the time of the application and throughout the project, Contractor(s) working on the project </a:t>
            </a:r>
            <a:r>
              <a:rPr lang="en-US" b="1" dirty="0">
                <a:solidFill>
                  <a:srgbClr val="00597C"/>
                </a:solidFill>
                <a:effectLst/>
                <a:latin typeface="Calibri" panose="020F0502020204030204" pitchFamily="34" charset="0"/>
                <a:ea typeface="Calibri" panose="020F0502020204030204" pitchFamily="34" charset="0"/>
                <a:cs typeface="Arial" panose="020B0604020202020204" pitchFamily="34" charset="0"/>
              </a:rPr>
              <a:t>must be a NJ Department of Labor (DOL) Public Works Registered Contractor</a:t>
            </a:r>
            <a:r>
              <a:rPr lang="en-US" dirty="0">
                <a:effectLst/>
                <a:latin typeface="Calibri" panose="020F0502020204030204" pitchFamily="34" charset="0"/>
                <a:ea typeface="Calibri" panose="020F0502020204030204" pitchFamily="34" charset="0"/>
                <a:cs typeface="Arial" panose="020B0604020202020204" pitchFamily="34" charset="0"/>
              </a:rPr>
              <a:t> and abide by New Jersey </a:t>
            </a:r>
            <a:r>
              <a:rPr lang="en-US" b="1" dirty="0">
                <a:solidFill>
                  <a:srgbClr val="00597C"/>
                </a:solidFill>
                <a:effectLst/>
                <a:latin typeface="Calibri" panose="020F0502020204030204" pitchFamily="34" charset="0"/>
                <a:ea typeface="Calibri" panose="020F0502020204030204" pitchFamily="34" charset="0"/>
                <a:cs typeface="Arial" panose="020B0604020202020204" pitchFamily="34" charset="0"/>
              </a:rPr>
              <a:t>prevailing wage and affirmative action </a:t>
            </a:r>
            <a:r>
              <a:rPr lang="en-US" dirty="0">
                <a:effectLst/>
                <a:latin typeface="Calibri" panose="020F0502020204030204" pitchFamily="34" charset="0"/>
                <a:ea typeface="Calibri" panose="020F0502020204030204" pitchFamily="34" charset="0"/>
                <a:cs typeface="Arial" panose="020B0604020202020204" pitchFamily="34" charset="0"/>
              </a:rPr>
              <a:t>requirements. </a:t>
            </a:r>
          </a:p>
          <a:p>
            <a:pPr marR="0" lvl="0" algn="just">
              <a:spcBef>
                <a:spcPts val="0"/>
              </a:spcBef>
              <a:spcAft>
                <a:spcPts val="0"/>
              </a:spcAft>
            </a:pPr>
            <a:endParaRPr lang="en-US" dirty="0">
              <a:ea typeface="Calibri" panose="020F0502020204030204" pitchFamily="34" charset="0"/>
              <a:cs typeface="Arial" panose="020B0604020202020204" pitchFamily="34" charset="0"/>
            </a:endParaRPr>
          </a:p>
          <a:p>
            <a:pPr marL="285750" indent="-285750" defTabSz="896112" fontAlgn="auto">
              <a:spcBef>
                <a:spcPts val="0"/>
              </a:spcBef>
              <a:spcAft>
                <a:spcPts val="0"/>
              </a:spcAft>
              <a:buClr>
                <a:srgbClr val="83BD00"/>
              </a:buClr>
              <a:buSzTx/>
              <a:buFont typeface=".Lucida Grande UI Regular"/>
              <a:buChar char="►"/>
              <a:defRPr/>
            </a:pPr>
            <a:r>
              <a:rPr lang="en-US" dirty="0">
                <a:effectLst/>
                <a:latin typeface="Calibri" panose="020F0502020204030204" pitchFamily="34" charset="0"/>
                <a:ea typeface="Calibri" panose="020F0502020204030204" pitchFamily="34" charset="0"/>
                <a:cs typeface="Arial" panose="020B0604020202020204" pitchFamily="34" charset="0"/>
              </a:rPr>
              <a:t>Contractor(s) must agree to </a:t>
            </a:r>
            <a:r>
              <a:rPr lang="en-US" b="1" dirty="0">
                <a:solidFill>
                  <a:srgbClr val="00597C"/>
                </a:solidFill>
                <a:effectLst/>
                <a:latin typeface="Calibri" panose="020F0502020204030204" pitchFamily="34" charset="0"/>
                <a:ea typeface="Calibri" panose="020F0502020204030204" pitchFamily="34" charset="0"/>
                <a:cs typeface="Arial" panose="020B0604020202020204" pitchFamily="34" charset="0"/>
              </a:rPr>
              <a:t>pay prevailing wage</a:t>
            </a:r>
            <a:r>
              <a:rPr lang="en-US" dirty="0">
                <a:effectLst/>
                <a:latin typeface="Calibri" panose="020F0502020204030204" pitchFamily="34" charset="0"/>
                <a:ea typeface="Calibri" panose="020F0502020204030204" pitchFamily="34" charset="0"/>
                <a:cs typeface="Arial" panose="020B0604020202020204" pitchFamily="34" charset="0"/>
              </a:rPr>
              <a:t>, which is set by county and by construction trade</a:t>
            </a:r>
          </a:p>
          <a:p>
            <a:pPr marL="742902" lvl="2" indent="-285750" algn="just">
              <a:spcBef>
                <a:spcPts val="0"/>
              </a:spcBef>
              <a:spcAft>
                <a:spcPts val="0"/>
              </a:spcAft>
              <a:buClr>
                <a:srgbClr val="84BD00"/>
              </a:buClr>
              <a:buFont typeface="Wingdings" panose="05000000000000000000" pitchFamily="2" charset="2"/>
              <a:buChar char="§"/>
            </a:pPr>
            <a:r>
              <a:rPr lang="en-US" sz="2200" dirty="0">
                <a:effectLst/>
                <a:latin typeface="Calibri" panose="020F0502020204030204" pitchFamily="34" charset="0"/>
                <a:ea typeface="Calibri" panose="020F0502020204030204" pitchFamily="34" charset="0"/>
                <a:cs typeface="Arial" panose="020B0604020202020204" pitchFamily="34" charset="0"/>
              </a:rPr>
              <a:t>Prevailing wage is required for any other construction contracts at this facility </a:t>
            </a:r>
            <a:r>
              <a:rPr lang="en-US" sz="2200" b="1" dirty="0">
                <a:solidFill>
                  <a:srgbClr val="00597C"/>
                </a:solidFill>
                <a:effectLst/>
                <a:latin typeface="Calibri" panose="020F0502020204030204" pitchFamily="34" charset="0"/>
                <a:ea typeface="Calibri" panose="020F0502020204030204" pitchFamily="34" charset="0"/>
                <a:cs typeface="Arial" panose="020B0604020202020204" pitchFamily="34" charset="0"/>
              </a:rPr>
              <a:t>for the two years after an agreement</a:t>
            </a:r>
            <a:r>
              <a:rPr lang="en-US" sz="2200" b="1" dirty="0">
                <a:effectLst/>
                <a:latin typeface="Calibri" panose="020F0502020204030204" pitchFamily="34" charset="0"/>
                <a:ea typeface="Calibri" panose="020F0502020204030204" pitchFamily="34" charset="0"/>
                <a:cs typeface="Arial" panose="020B0604020202020204" pitchFamily="34" charset="0"/>
              </a:rPr>
              <a:t> </a:t>
            </a:r>
            <a:r>
              <a:rPr lang="en-US" sz="2200" dirty="0">
                <a:effectLst/>
                <a:latin typeface="Calibri" panose="020F0502020204030204" pitchFamily="34" charset="0"/>
                <a:ea typeface="Calibri" panose="020F0502020204030204" pitchFamily="34" charset="0"/>
                <a:cs typeface="Arial" panose="020B0604020202020204" pitchFamily="34" charset="0"/>
              </a:rPr>
              <a:t>is signed with NJEDA</a:t>
            </a:r>
          </a:p>
          <a:p>
            <a:pPr lvl="2" indent="0" algn="just">
              <a:spcBef>
                <a:spcPts val="0"/>
              </a:spcBef>
              <a:spcAft>
                <a:spcPts val="0"/>
              </a:spcAft>
              <a:buClr>
                <a:srgbClr val="84BD00"/>
              </a:buClr>
              <a:buNone/>
            </a:pPr>
            <a:endParaRPr lang="en-US" sz="2200" b="1" dirty="0">
              <a:effectLst/>
              <a:latin typeface="Calibri" panose="020F0502020204030204" pitchFamily="34" charset="0"/>
              <a:ea typeface="Calibri" panose="020F0502020204030204" pitchFamily="34" charset="0"/>
              <a:cs typeface="Arial" panose="020B0604020202020204" pitchFamily="34" charset="0"/>
            </a:endParaRPr>
          </a:p>
          <a:p>
            <a:pPr marL="285750" indent="-285750" defTabSz="896112" fontAlgn="auto">
              <a:spcBef>
                <a:spcPts val="0"/>
              </a:spcBef>
              <a:spcAft>
                <a:spcPts val="0"/>
              </a:spcAft>
              <a:buClr>
                <a:srgbClr val="83BD00"/>
              </a:buClr>
              <a:buSzTx/>
              <a:buFont typeface=".Lucida Grande UI Regular"/>
              <a:buChar char="►"/>
              <a:defRPr/>
            </a:pPr>
            <a:r>
              <a:rPr lang="en-US" dirty="0">
                <a:effectLst/>
                <a:latin typeface="Calibri" panose="020F0502020204030204" pitchFamily="34" charset="0"/>
                <a:ea typeface="Calibri" panose="020F0502020204030204" pitchFamily="34" charset="0"/>
                <a:cs typeface="Arial" panose="020B0604020202020204" pitchFamily="34" charset="0"/>
              </a:rPr>
              <a:t>Contractor(s) must abide by </a:t>
            </a:r>
            <a:r>
              <a:rPr lang="en-US" b="1" dirty="0">
                <a:solidFill>
                  <a:srgbClr val="00597C"/>
                </a:solidFill>
                <a:effectLst/>
                <a:latin typeface="Calibri" panose="020F0502020204030204" pitchFamily="34" charset="0"/>
                <a:ea typeface="Calibri" panose="020F0502020204030204" pitchFamily="34" charset="0"/>
                <a:cs typeface="Arial" panose="020B0604020202020204" pitchFamily="34" charset="0"/>
              </a:rPr>
              <a:t>affirmative action requirements </a:t>
            </a:r>
            <a:r>
              <a:rPr lang="en-US" dirty="0">
                <a:effectLst/>
                <a:latin typeface="Calibri" panose="020F0502020204030204" pitchFamily="34" charset="0"/>
                <a:ea typeface="Calibri" panose="020F0502020204030204" pitchFamily="34" charset="0"/>
                <a:cs typeface="Arial" panose="020B0604020202020204" pitchFamily="34" charset="0"/>
              </a:rPr>
              <a:t>if they have 4 or more total employees</a:t>
            </a:r>
          </a:p>
          <a:p>
            <a:pPr defTabSz="896112" fontAlgn="auto">
              <a:spcBef>
                <a:spcPts val="0"/>
              </a:spcBef>
              <a:spcAft>
                <a:spcPts val="0"/>
              </a:spcAft>
              <a:buClr>
                <a:srgbClr val="83BD00"/>
              </a:buClr>
              <a:buSzTx/>
              <a:defRP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85750" indent="-285750" defTabSz="896112" fontAlgn="auto">
              <a:spcBef>
                <a:spcPts val="0"/>
              </a:spcBef>
              <a:spcAft>
                <a:spcPts val="0"/>
              </a:spcAft>
              <a:buClr>
                <a:srgbClr val="83BD00"/>
              </a:buClr>
              <a:buSzTx/>
              <a:buFont typeface=".Lucida Grande UI Regular"/>
              <a:buChar char="►"/>
              <a:defRPr/>
            </a:pPr>
            <a:r>
              <a:rPr lang="en-US" b="1" dirty="0">
                <a:solidFill>
                  <a:srgbClr val="00597C"/>
                </a:solidFill>
                <a:effectLst/>
                <a:latin typeface="Calibri" panose="020F0502020204030204" pitchFamily="34" charset="0"/>
                <a:ea typeface="Calibri" panose="020F0502020204030204" pitchFamily="34" charset="0"/>
                <a:cs typeface="Arial" panose="020B0604020202020204" pitchFamily="34" charset="0"/>
              </a:rPr>
              <a:t>Subcontractors</a:t>
            </a:r>
            <a:r>
              <a:rPr lang="en-US" dirty="0">
                <a:effectLst/>
                <a:latin typeface="Calibri" panose="020F0502020204030204" pitchFamily="34" charset="0"/>
                <a:ea typeface="Calibri" panose="020F0502020204030204" pitchFamily="34" charset="0"/>
                <a:cs typeface="Arial" panose="020B0604020202020204" pitchFamily="34" charset="0"/>
              </a:rPr>
              <a:t> must also be Public Works Registered Contractors</a:t>
            </a:r>
          </a:p>
          <a:p>
            <a:pPr defTabSz="896112" fontAlgn="auto">
              <a:spcBef>
                <a:spcPts val="0"/>
              </a:spcBef>
              <a:spcAft>
                <a:spcPts val="0"/>
              </a:spcAft>
              <a:buClr>
                <a:srgbClr val="83BD00"/>
              </a:buClr>
              <a:buSzTx/>
              <a:defRP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85750" indent="-285750" defTabSz="896112" fontAlgn="auto">
              <a:spcBef>
                <a:spcPts val="0"/>
              </a:spcBef>
              <a:spcAft>
                <a:spcPts val="0"/>
              </a:spcAft>
              <a:buClr>
                <a:srgbClr val="83BD00"/>
              </a:buClr>
              <a:buSzTx/>
              <a:buFont typeface=".Lucida Grande UI Regular"/>
              <a:buChar char="►"/>
              <a:defRPr/>
            </a:pPr>
            <a:r>
              <a:rPr lang="en-US" dirty="0">
                <a:ea typeface="Calibri" panose="020F0502020204030204" pitchFamily="34" charset="0"/>
                <a:cs typeface="Arial" panose="020B0604020202020204" pitchFamily="34" charset="0"/>
              </a:rPr>
              <a:t>Contractors and their subcontractors must </a:t>
            </a:r>
            <a:r>
              <a:rPr lang="en-US" b="1" dirty="0">
                <a:solidFill>
                  <a:srgbClr val="00597C"/>
                </a:solidFill>
                <a:ea typeface="Calibri" panose="020F0502020204030204" pitchFamily="34" charset="0"/>
                <a:cs typeface="Arial" panose="020B0604020202020204" pitchFamily="34" charset="0"/>
              </a:rPr>
              <a:t>register at SAM.GOV </a:t>
            </a:r>
            <a:r>
              <a:rPr lang="en-US" dirty="0">
                <a:ea typeface="Calibri" panose="020F0502020204030204" pitchFamily="34" charset="0"/>
                <a:cs typeface="Arial" panose="020B0604020202020204" pitchFamily="34" charset="0"/>
              </a:rPr>
              <a:t>and are </a:t>
            </a:r>
            <a:r>
              <a:rPr lang="en-US" b="1" dirty="0">
                <a:solidFill>
                  <a:srgbClr val="00597C"/>
                </a:solidFill>
                <a:ea typeface="Calibri" panose="020F0502020204030204" pitchFamily="34" charset="0"/>
                <a:cs typeface="Arial" panose="020B0604020202020204" pitchFamily="34" charset="0"/>
              </a:rPr>
              <a:t>subject to a debarment check</a:t>
            </a:r>
            <a:endParaRPr lang="en-US" b="1" dirty="0">
              <a:solidFill>
                <a:srgbClr val="00597C"/>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DD740063-B1EE-43FE-B7E3-B4219311D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23" y="229332"/>
            <a:ext cx="1600529" cy="1600529"/>
          </a:xfrm>
          <a:prstGeom prst="rect">
            <a:avLst/>
          </a:prstGeom>
        </p:spPr>
      </p:pic>
      <p:sp>
        <p:nvSpPr>
          <p:cNvPr id="9" name="Oval 8">
            <a:extLst>
              <a:ext uri="{FF2B5EF4-FFF2-40B4-BE49-F238E27FC236}">
                <a16:creationId xmlns:a16="http://schemas.microsoft.com/office/drawing/2014/main" id="{572CEA9B-8F14-41E8-A332-98EB64885BBF}"/>
              </a:ext>
            </a:extLst>
          </p:cNvPr>
          <p:cNvSpPr/>
          <p:nvPr/>
        </p:nvSpPr>
        <p:spPr>
          <a:xfrm>
            <a:off x="3132027" y="5656460"/>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2774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Ecosystem - Kids Childcare + Preschool">
            <a:extLst>
              <a:ext uri="{FF2B5EF4-FFF2-40B4-BE49-F238E27FC236}">
                <a16:creationId xmlns:a16="http://schemas.microsoft.com/office/drawing/2014/main" id="{5BF0927A-C5F2-4F7A-9134-AAB24B98D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1" y="-1"/>
            <a:ext cx="12154219" cy="812307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E2A4588B-637E-4E76-8746-75BBF6ABDC0C}"/>
              </a:ext>
            </a:extLst>
          </p:cNvPr>
          <p:cNvSpPr/>
          <p:nvPr/>
        </p:nvSpPr>
        <p:spPr>
          <a:xfrm>
            <a:off x="-22073" y="0"/>
            <a:ext cx="12192000" cy="7074810"/>
          </a:xfrm>
          <a:prstGeom prst="rect">
            <a:avLst/>
          </a:prstGeom>
          <a:solidFill>
            <a:srgbClr val="00597C">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4B3F0-5FDB-4035-8150-8DD46AABCBE0}"/>
              </a:ext>
            </a:extLst>
          </p:cNvPr>
          <p:cNvSpPr>
            <a:spLocks noGrp="1"/>
          </p:cNvSpPr>
          <p:nvPr>
            <p:ph type="title" idx="4294967295"/>
          </p:nvPr>
        </p:nvSpPr>
        <p:spPr>
          <a:xfrm>
            <a:off x="526915" y="311783"/>
            <a:ext cx="10515600" cy="738664"/>
          </a:xfrm>
          <a:prstGeom prst="rect">
            <a:avLst/>
          </a:prstGeom>
        </p:spPr>
        <p:txBody>
          <a:bodyPr/>
          <a:lstStyle/>
          <a:p>
            <a:r>
              <a:rPr lang="en-US" sz="4800">
                <a:solidFill>
                  <a:schemeClr val="bg1"/>
                </a:solidFill>
              </a:rPr>
              <a:t>AGENDA </a:t>
            </a:r>
          </a:p>
        </p:txBody>
      </p:sp>
      <p:pic>
        <p:nvPicPr>
          <p:cNvPr id="20" name="Picture 19">
            <a:extLst>
              <a:ext uri="{FF2B5EF4-FFF2-40B4-BE49-F238E27FC236}">
                <a16:creationId xmlns:a16="http://schemas.microsoft.com/office/drawing/2014/main" id="{8EF6E9FA-8FF4-47E8-A000-C7A41B5A1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556" y="5949496"/>
            <a:ext cx="1378487" cy="925286"/>
          </a:xfrm>
          <a:prstGeom prst="rect">
            <a:avLst/>
          </a:prstGeom>
        </p:spPr>
      </p:pic>
      <p:sp>
        <p:nvSpPr>
          <p:cNvPr id="21" name="TextBox 20">
            <a:extLst>
              <a:ext uri="{FF2B5EF4-FFF2-40B4-BE49-F238E27FC236}">
                <a16:creationId xmlns:a16="http://schemas.microsoft.com/office/drawing/2014/main" id="{499543C6-C25A-9A48-BC7D-D579F85D69E2}"/>
              </a:ext>
            </a:extLst>
          </p:cNvPr>
          <p:cNvSpPr txBox="1"/>
          <p:nvPr/>
        </p:nvSpPr>
        <p:spPr>
          <a:xfrm>
            <a:off x="2511560" y="1876952"/>
            <a:ext cx="6642381" cy="461665"/>
          </a:xfrm>
          <a:prstGeom prst="rect">
            <a:avLst/>
          </a:prstGeom>
          <a:noFill/>
        </p:spPr>
        <p:txBody>
          <a:bodyPr wrap="square" rtlCol="0">
            <a:spAutoFit/>
          </a:bodyPr>
          <a:lstStyle/>
          <a:p>
            <a:r>
              <a:rPr lang="en-US" sz="2400" dirty="0">
                <a:solidFill>
                  <a:schemeClr val="bg2"/>
                </a:solidFill>
              </a:rPr>
              <a:t>Housekeeping and Reminders</a:t>
            </a:r>
          </a:p>
        </p:txBody>
      </p:sp>
      <p:sp>
        <p:nvSpPr>
          <p:cNvPr id="22" name="TextBox 21">
            <a:extLst>
              <a:ext uri="{FF2B5EF4-FFF2-40B4-BE49-F238E27FC236}">
                <a16:creationId xmlns:a16="http://schemas.microsoft.com/office/drawing/2014/main" id="{F0704BFB-877F-9C4E-B39E-1F490E7C188E}"/>
              </a:ext>
            </a:extLst>
          </p:cNvPr>
          <p:cNvSpPr txBox="1"/>
          <p:nvPr/>
        </p:nvSpPr>
        <p:spPr>
          <a:xfrm>
            <a:off x="2511562" y="2825958"/>
            <a:ext cx="3888430" cy="461665"/>
          </a:xfrm>
          <a:prstGeom prst="rect">
            <a:avLst/>
          </a:prstGeom>
          <a:noFill/>
        </p:spPr>
        <p:txBody>
          <a:bodyPr wrap="square" rtlCol="0">
            <a:spAutoFit/>
          </a:bodyPr>
          <a:lstStyle/>
          <a:p>
            <a:r>
              <a:rPr lang="en-US" sz="2400" dirty="0">
                <a:solidFill>
                  <a:schemeClr val="bg2"/>
                </a:solidFill>
              </a:rPr>
              <a:t>Background</a:t>
            </a:r>
          </a:p>
        </p:txBody>
      </p:sp>
      <p:sp>
        <p:nvSpPr>
          <p:cNvPr id="23" name="TextBox 22">
            <a:extLst>
              <a:ext uri="{FF2B5EF4-FFF2-40B4-BE49-F238E27FC236}">
                <a16:creationId xmlns:a16="http://schemas.microsoft.com/office/drawing/2014/main" id="{EEBB9DE4-D147-AD4F-B29C-8400B48B508E}"/>
              </a:ext>
            </a:extLst>
          </p:cNvPr>
          <p:cNvSpPr txBox="1"/>
          <p:nvPr/>
        </p:nvSpPr>
        <p:spPr>
          <a:xfrm>
            <a:off x="2511562" y="3774964"/>
            <a:ext cx="4633929" cy="461665"/>
          </a:xfrm>
          <a:prstGeom prst="rect">
            <a:avLst/>
          </a:prstGeom>
          <a:noFill/>
        </p:spPr>
        <p:txBody>
          <a:bodyPr wrap="square" rtlCol="0">
            <a:spAutoFit/>
          </a:bodyPr>
          <a:lstStyle>
            <a:defPPr>
              <a:defRPr lang="en-US"/>
            </a:defPPr>
            <a:lvl1pPr>
              <a:defRPr sz="1400">
                <a:solidFill>
                  <a:schemeClr val="bg1">
                    <a:alpha val="34000"/>
                  </a:schemeClr>
                </a:solidFill>
              </a:defRPr>
            </a:lvl1pPr>
          </a:lstStyle>
          <a:p>
            <a:r>
              <a:rPr lang="en-US" sz="2400" dirty="0">
                <a:solidFill>
                  <a:schemeClr val="bg2"/>
                </a:solidFill>
              </a:rPr>
              <a:t>Applicant Eligibility</a:t>
            </a:r>
          </a:p>
        </p:txBody>
      </p:sp>
      <p:sp>
        <p:nvSpPr>
          <p:cNvPr id="24" name="TextBox 23">
            <a:extLst>
              <a:ext uri="{FF2B5EF4-FFF2-40B4-BE49-F238E27FC236}">
                <a16:creationId xmlns:a16="http://schemas.microsoft.com/office/drawing/2014/main" id="{55E618E1-6D83-6644-B420-36C7F87A0970}"/>
              </a:ext>
            </a:extLst>
          </p:cNvPr>
          <p:cNvSpPr txBox="1"/>
          <p:nvPr/>
        </p:nvSpPr>
        <p:spPr>
          <a:xfrm>
            <a:off x="2511562" y="4723970"/>
            <a:ext cx="4633929" cy="461665"/>
          </a:xfrm>
          <a:prstGeom prst="rect">
            <a:avLst/>
          </a:prstGeom>
          <a:noFill/>
        </p:spPr>
        <p:txBody>
          <a:bodyPr wrap="square" rtlCol="0">
            <a:spAutoFit/>
          </a:bodyPr>
          <a:lstStyle/>
          <a:p>
            <a:r>
              <a:rPr lang="en-US" sz="2400" dirty="0">
                <a:solidFill>
                  <a:schemeClr val="bg2"/>
                </a:solidFill>
              </a:rPr>
              <a:t>Project Eligibility</a:t>
            </a:r>
          </a:p>
        </p:txBody>
      </p:sp>
      <p:sp>
        <p:nvSpPr>
          <p:cNvPr id="25" name="TextBox 24">
            <a:extLst>
              <a:ext uri="{FF2B5EF4-FFF2-40B4-BE49-F238E27FC236}">
                <a16:creationId xmlns:a16="http://schemas.microsoft.com/office/drawing/2014/main" id="{E7B68067-D728-8147-B9C4-5FC3E1B6BEFC}"/>
              </a:ext>
            </a:extLst>
          </p:cNvPr>
          <p:cNvSpPr txBox="1"/>
          <p:nvPr/>
        </p:nvSpPr>
        <p:spPr>
          <a:xfrm>
            <a:off x="7689657" y="1903197"/>
            <a:ext cx="6374244" cy="461665"/>
          </a:xfrm>
          <a:prstGeom prst="rect">
            <a:avLst/>
          </a:prstGeom>
          <a:noFill/>
        </p:spPr>
        <p:txBody>
          <a:bodyPr wrap="square" rtlCol="0">
            <a:spAutoFit/>
          </a:bodyPr>
          <a:lstStyle/>
          <a:p>
            <a:r>
              <a:rPr lang="en-US" sz="2400" dirty="0">
                <a:solidFill>
                  <a:schemeClr val="bg2"/>
                </a:solidFill>
              </a:rPr>
              <a:t>Contractor Requirements</a:t>
            </a:r>
          </a:p>
        </p:txBody>
      </p:sp>
      <p:sp>
        <p:nvSpPr>
          <p:cNvPr id="26" name="TextBox 25">
            <a:extLst>
              <a:ext uri="{FF2B5EF4-FFF2-40B4-BE49-F238E27FC236}">
                <a16:creationId xmlns:a16="http://schemas.microsoft.com/office/drawing/2014/main" id="{57606445-E637-944F-8CD0-93C805169492}"/>
              </a:ext>
            </a:extLst>
          </p:cNvPr>
          <p:cNvSpPr txBox="1"/>
          <p:nvPr/>
        </p:nvSpPr>
        <p:spPr>
          <a:xfrm>
            <a:off x="1909682" y="1590703"/>
            <a:ext cx="524056" cy="923330"/>
          </a:xfrm>
          <a:prstGeom prst="rect">
            <a:avLst/>
          </a:prstGeom>
          <a:noFill/>
        </p:spPr>
        <p:txBody>
          <a:bodyPr wrap="square" rtlCol="0">
            <a:spAutoFit/>
          </a:bodyPr>
          <a:lstStyle/>
          <a:p>
            <a:r>
              <a:rPr lang="en-US" sz="5400" dirty="0">
                <a:solidFill>
                  <a:schemeClr val="bg2"/>
                </a:solidFill>
              </a:rPr>
              <a:t>1</a:t>
            </a:r>
          </a:p>
        </p:txBody>
      </p:sp>
      <p:sp>
        <p:nvSpPr>
          <p:cNvPr id="27" name="TextBox 26">
            <a:extLst>
              <a:ext uri="{FF2B5EF4-FFF2-40B4-BE49-F238E27FC236}">
                <a16:creationId xmlns:a16="http://schemas.microsoft.com/office/drawing/2014/main" id="{D4CA0A07-3CC3-9943-A9A1-C1DA6EFC85EB}"/>
              </a:ext>
            </a:extLst>
          </p:cNvPr>
          <p:cNvSpPr txBox="1"/>
          <p:nvPr/>
        </p:nvSpPr>
        <p:spPr>
          <a:xfrm>
            <a:off x="1909682" y="2549337"/>
            <a:ext cx="524056" cy="923330"/>
          </a:xfrm>
          <a:prstGeom prst="rect">
            <a:avLst/>
          </a:prstGeom>
          <a:noFill/>
        </p:spPr>
        <p:txBody>
          <a:bodyPr wrap="square" rtlCol="0">
            <a:spAutoFit/>
          </a:bodyPr>
          <a:lstStyle/>
          <a:p>
            <a:r>
              <a:rPr lang="en-US" sz="5400">
                <a:solidFill>
                  <a:schemeClr val="bg2"/>
                </a:solidFill>
              </a:rPr>
              <a:t>2</a:t>
            </a:r>
          </a:p>
        </p:txBody>
      </p:sp>
      <p:sp>
        <p:nvSpPr>
          <p:cNvPr id="28" name="TextBox 27">
            <a:extLst>
              <a:ext uri="{FF2B5EF4-FFF2-40B4-BE49-F238E27FC236}">
                <a16:creationId xmlns:a16="http://schemas.microsoft.com/office/drawing/2014/main" id="{41F9E6C6-BA02-0E41-B2D1-A20D9C14156B}"/>
              </a:ext>
            </a:extLst>
          </p:cNvPr>
          <p:cNvSpPr txBox="1"/>
          <p:nvPr/>
        </p:nvSpPr>
        <p:spPr>
          <a:xfrm>
            <a:off x="1909682" y="3507972"/>
            <a:ext cx="524056" cy="923330"/>
          </a:xfrm>
          <a:prstGeom prst="rect">
            <a:avLst/>
          </a:prstGeom>
          <a:noFill/>
        </p:spPr>
        <p:txBody>
          <a:bodyPr wrap="square" rtlCol="0">
            <a:spAutoFit/>
          </a:bodyPr>
          <a:lstStyle/>
          <a:p>
            <a:r>
              <a:rPr lang="en-US" sz="5400">
                <a:solidFill>
                  <a:schemeClr val="bg2"/>
                </a:solidFill>
              </a:rPr>
              <a:t>3</a:t>
            </a:r>
          </a:p>
        </p:txBody>
      </p:sp>
      <p:sp>
        <p:nvSpPr>
          <p:cNvPr id="29" name="TextBox 28">
            <a:extLst>
              <a:ext uri="{FF2B5EF4-FFF2-40B4-BE49-F238E27FC236}">
                <a16:creationId xmlns:a16="http://schemas.microsoft.com/office/drawing/2014/main" id="{A383BED6-6D25-A74E-AA87-F438BCF536C8}"/>
              </a:ext>
            </a:extLst>
          </p:cNvPr>
          <p:cNvSpPr txBox="1"/>
          <p:nvPr/>
        </p:nvSpPr>
        <p:spPr>
          <a:xfrm>
            <a:off x="1909682" y="4466607"/>
            <a:ext cx="524056" cy="923330"/>
          </a:xfrm>
          <a:prstGeom prst="rect">
            <a:avLst/>
          </a:prstGeom>
          <a:noFill/>
        </p:spPr>
        <p:txBody>
          <a:bodyPr wrap="square" rtlCol="0">
            <a:spAutoFit/>
          </a:bodyPr>
          <a:lstStyle/>
          <a:p>
            <a:r>
              <a:rPr lang="en-US" sz="5400">
                <a:solidFill>
                  <a:schemeClr val="bg2"/>
                </a:solidFill>
              </a:rPr>
              <a:t>4</a:t>
            </a:r>
          </a:p>
        </p:txBody>
      </p:sp>
      <p:sp>
        <p:nvSpPr>
          <p:cNvPr id="35" name="TextBox 34">
            <a:extLst>
              <a:ext uri="{FF2B5EF4-FFF2-40B4-BE49-F238E27FC236}">
                <a16:creationId xmlns:a16="http://schemas.microsoft.com/office/drawing/2014/main" id="{25AF330C-54D1-E54E-8F86-0F2D6082094C}"/>
              </a:ext>
            </a:extLst>
          </p:cNvPr>
          <p:cNvSpPr txBox="1"/>
          <p:nvPr/>
        </p:nvSpPr>
        <p:spPr>
          <a:xfrm>
            <a:off x="7035697" y="1592198"/>
            <a:ext cx="524056" cy="923330"/>
          </a:xfrm>
          <a:prstGeom prst="rect">
            <a:avLst/>
          </a:prstGeom>
          <a:noFill/>
        </p:spPr>
        <p:txBody>
          <a:bodyPr wrap="square" rtlCol="0">
            <a:spAutoFit/>
          </a:bodyPr>
          <a:lstStyle/>
          <a:p>
            <a:r>
              <a:rPr lang="en-US" sz="5400" dirty="0">
                <a:solidFill>
                  <a:schemeClr val="bg2"/>
                </a:solidFill>
              </a:rPr>
              <a:t>5</a:t>
            </a:r>
          </a:p>
        </p:txBody>
      </p:sp>
      <p:cxnSp>
        <p:nvCxnSpPr>
          <p:cNvPr id="36" name="Straight Connector 35">
            <a:extLst>
              <a:ext uri="{FF2B5EF4-FFF2-40B4-BE49-F238E27FC236}">
                <a16:creationId xmlns:a16="http://schemas.microsoft.com/office/drawing/2014/main" id="{7133C507-D306-7A4D-9BFE-69D1A85B34A1}"/>
              </a:ext>
            </a:extLst>
          </p:cNvPr>
          <p:cNvCxnSpPr/>
          <p:nvPr/>
        </p:nvCxnSpPr>
        <p:spPr>
          <a:xfrm>
            <a:off x="2474738" y="1769250"/>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00B5C3-A76B-2A45-A3D5-A76758C9554E}"/>
              </a:ext>
            </a:extLst>
          </p:cNvPr>
          <p:cNvCxnSpPr/>
          <p:nvPr/>
        </p:nvCxnSpPr>
        <p:spPr>
          <a:xfrm>
            <a:off x="2474738" y="2707530"/>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1FDAC4-743A-A547-A29F-4FD5C01746F4}"/>
              </a:ext>
            </a:extLst>
          </p:cNvPr>
          <p:cNvCxnSpPr/>
          <p:nvPr/>
        </p:nvCxnSpPr>
        <p:spPr>
          <a:xfrm>
            <a:off x="2474738" y="3645810"/>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92AA9F5-3E2C-A045-9333-7D14E398FE7B}"/>
              </a:ext>
            </a:extLst>
          </p:cNvPr>
          <p:cNvCxnSpPr/>
          <p:nvPr/>
        </p:nvCxnSpPr>
        <p:spPr>
          <a:xfrm>
            <a:off x="2474738" y="4584090"/>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C60D0C3-6E78-D340-9979-FD0F654236AD}"/>
              </a:ext>
            </a:extLst>
          </p:cNvPr>
          <p:cNvCxnSpPr/>
          <p:nvPr/>
        </p:nvCxnSpPr>
        <p:spPr>
          <a:xfrm>
            <a:off x="7600753" y="1752592"/>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E374F5C-89C6-4DF1-870D-E2E3EDE3B81D}"/>
              </a:ext>
            </a:extLst>
          </p:cNvPr>
          <p:cNvSpPr txBox="1"/>
          <p:nvPr/>
        </p:nvSpPr>
        <p:spPr>
          <a:xfrm>
            <a:off x="7689657" y="2810997"/>
            <a:ext cx="6374244" cy="461665"/>
          </a:xfrm>
          <a:prstGeom prst="rect">
            <a:avLst/>
          </a:prstGeom>
          <a:noFill/>
        </p:spPr>
        <p:txBody>
          <a:bodyPr wrap="square" rtlCol="0">
            <a:spAutoFit/>
          </a:bodyPr>
          <a:lstStyle/>
          <a:p>
            <a:r>
              <a:rPr lang="en-US" sz="2400" dirty="0">
                <a:solidFill>
                  <a:schemeClr val="bg2"/>
                </a:solidFill>
              </a:rPr>
              <a:t>Application Requirements</a:t>
            </a:r>
          </a:p>
        </p:txBody>
      </p:sp>
      <p:sp>
        <p:nvSpPr>
          <p:cNvPr id="31" name="TextBox 30">
            <a:extLst>
              <a:ext uri="{FF2B5EF4-FFF2-40B4-BE49-F238E27FC236}">
                <a16:creationId xmlns:a16="http://schemas.microsoft.com/office/drawing/2014/main" id="{C105FC62-64B0-4AF7-846F-62F90F603A8F}"/>
              </a:ext>
            </a:extLst>
          </p:cNvPr>
          <p:cNvSpPr txBox="1"/>
          <p:nvPr/>
        </p:nvSpPr>
        <p:spPr>
          <a:xfrm>
            <a:off x="7035697" y="2499998"/>
            <a:ext cx="524056" cy="923330"/>
          </a:xfrm>
          <a:prstGeom prst="rect">
            <a:avLst/>
          </a:prstGeom>
          <a:noFill/>
        </p:spPr>
        <p:txBody>
          <a:bodyPr wrap="square" rtlCol="0">
            <a:spAutoFit/>
          </a:bodyPr>
          <a:lstStyle/>
          <a:p>
            <a:r>
              <a:rPr lang="en-US" sz="5400" dirty="0">
                <a:solidFill>
                  <a:schemeClr val="bg2"/>
                </a:solidFill>
              </a:rPr>
              <a:t>6</a:t>
            </a:r>
          </a:p>
        </p:txBody>
      </p:sp>
      <p:cxnSp>
        <p:nvCxnSpPr>
          <p:cNvPr id="32" name="Straight Connector 31">
            <a:extLst>
              <a:ext uri="{FF2B5EF4-FFF2-40B4-BE49-F238E27FC236}">
                <a16:creationId xmlns:a16="http://schemas.microsoft.com/office/drawing/2014/main" id="{E2CEB6EE-B241-4167-8167-AF300EFE8DD5}"/>
              </a:ext>
            </a:extLst>
          </p:cNvPr>
          <p:cNvCxnSpPr/>
          <p:nvPr/>
        </p:nvCxnSpPr>
        <p:spPr>
          <a:xfrm>
            <a:off x="7600753" y="2660392"/>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51A327D-390B-4D89-9F8B-72AE4C333A08}"/>
              </a:ext>
            </a:extLst>
          </p:cNvPr>
          <p:cNvSpPr txBox="1"/>
          <p:nvPr/>
        </p:nvSpPr>
        <p:spPr>
          <a:xfrm>
            <a:off x="7701059" y="3760003"/>
            <a:ext cx="6374244" cy="461665"/>
          </a:xfrm>
          <a:prstGeom prst="rect">
            <a:avLst/>
          </a:prstGeom>
          <a:noFill/>
        </p:spPr>
        <p:txBody>
          <a:bodyPr wrap="square" rtlCol="0">
            <a:spAutoFit/>
          </a:bodyPr>
          <a:lstStyle/>
          <a:p>
            <a:r>
              <a:rPr lang="en-US" sz="2400" dirty="0">
                <a:solidFill>
                  <a:schemeClr val="bg2"/>
                </a:solidFill>
              </a:rPr>
              <a:t>Applicant Planning Resources</a:t>
            </a:r>
          </a:p>
        </p:txBody>
      </p:sp>
      <p:sp>
        <p:nvSpPr>
          <p:cNvPr id="41" name="TextBox 40">
            <a:extLst>
              <a:ext uri="{FF2B5EF4-FFF2-40B4-BE49-F238E27FC236}">
                <a16:creationId xmlns:a16="http://schemas.microsoft.com/office/drawing/2014/main" id="{10ED230E-3A1D-4204-95D8-B52F01C44651}"/>
              </a:ext>
            </a:extLst>
          </p:cNvPr>
          <p:cNvSpPr txBox="1"/>
          <p:nvPr/>
        </p:nvSpPr>
        <p:spPr>
          <a:xfrm>
            <a:off x="7047099" y="3449004"/>
            <a:ext cx="524056" cy="923330"/>
          </a:xfrm>
          <a:prstGeom prst="rect">
            <a:avLst/>
          </a:prstGeom>
          <a:noFill/>
        </p:spPr>
        <p:txBody>
          <a:bodyPr wrap="square" rtlCol="0">
            <a:spAutoFit/>
          </a:bodyPr>
          <a:lstStyle/>
          <a:p>
            <a:r>
              <a:rPr lang="en-US" sz="5400" dirty="0">
                <a:solidFill>
                  <a:schemeClr val="bg2"/>
                </a:solidFill>
              </a:rPr>
              <a:t>7</a:t>
            </a:r>
          </a:p>
        </p:txBody>
      </p:sp>
      <p:cxnSp>
        <p:nvCxnSpPr>
          <p:cNvPr id="42" name="Straight Connector 41">
            <a:extLst>
              <a:ext uri="{FF2B5EF4-FFF2-40B4-BE49-F238E27FC236}">
                <a16:creationId xmlns:a16="http://schemas.microsoft.com/office/drawing/2014/main" id="{EF29F111-AFF4-4A0C-8FA9-5DD45D401E08}"/>
              </a:ext>
            </a:extLst>
          </p:cNvPr>
          <p:cNvCxnSpPr/>
          <p:nvPr/>
        </p:nvCxnSpPr>
        <p:spPr>
          <a:xfrm>
            <a:off x="7612155" y="3609398"/>
            <a:ext cx="0" cy="60254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6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D2604-AB9E-4A36-A433-9DE2DB8A7B59}"/>
              </a:ext>
            </a:extLst>
          </p:cNvPr>
          <p:cNvSpPr>
            <a:spLocks noGrp="1"/>
          </p:cNvSpPr>
          <p:nvPr>
            <p:ph type="title"/>
          </p:nvPr>
        </p:nvSpPr>
        <p:spPr>
          <a:xfrm>
            <a:off x="564163" y="417338"/>
            <a:ext cx="11039258" cy="680198"/>
          </a:xfrm>
        </p:spPr>
        <p:txBody>
          <a:bodyPr/>
          <a:lstStyle/>
          <a:p>
            <a:r>
              <a:rPr lang="en-US" dirty="0"/>
              <a:t>DOL Public Works Registered Contractor</a:t>
            </a:r>
          </a:p>
        </p:txBody>
      </p:sp>
      <p:pic>
        <p:nvPicPr>
          <p:cNvPr id="9" name="Picture 8">
            <a:extLst>
              <a:ext uri="{FF2B5EF4-FFF2-40B4-BE49-F238E27FC236}">
                <a16:creationId xmlns:a16="http://schemas.microsoft.com/office/drawing/2014/main" id="{3D71624C-46B9-466E-982E-D1D21EB20FB8}"/>
              </a:ext>
            </a:extLst>
          </p:cNvPr>
          <p:cNvPicPr/>
          <p:nvPr/>
        </p:nvPicPr>
        <p:blipFill>
          <a:blip r:embed="rId3">
            <a:extLst>
              <a:ext uri="{28A0092B-C50C-407E-A947-70E740481C1C}">
                <a14:useLocalDpi xmlns:a14="http://schemas.microsoft.com/office/drawing/2010/main" val="0"/>
              </a:ext>
            </a:extLst>
          </a:blip>
          <a:stretch>
            <a:fillRect/>
          </a:stretch>
        </p:blipFill>
        <p:spPr>
          <a:xfrm>
            <a:off x="463699" y="3312072"/>
            <a:ext cx="3814905" cy="267208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3712659-63AB-4B7F-B101-D44918244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9031" y="401661"/>
            <a:ext cx="834390" cy="834390"/>
          </a:xfrm>
          <a:prstGeom prst="rect">
            <a:avLst/>
          </a:prstGeom>
        </p:spPr>
      </p:pic>
      <p:sp>
        <p:nvSpPr>
          <p:cNvPr id="11" name="Oval 10">
            <a:extLst>
              <a:ext uri="{FF2B5EF4-FFF2-40B4-BE49-F238E27FC236}">
                <a16:creationId xmlns:a16="http://schemas.microsoft.com/office/drawing/2014/main" id="{8C4B554B-3996-4E9D-928E-E03E7B389208}"/>
              </a:ext>
            </a:extLst>
          </p:cNvPr>
          <p:cNvSpPr/>
          <p:nvPr/>
        </p:nvSpPr>
        <p:spPr>
          <a:xfrm>
            <a:off x="315456" y="2604185"/>
            <a:ext cx="528716" cy="528716"/>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1</a:t>
            </a:r>
          </a:p>
        </p:txBody>
      </p:sp>
      <p:sp>
        <p:nvSpPr>
          <p:cNvPr id="12" name="Oval 11">
            <a:extLst>
              <a:ext uri="{FF2B5EF4-FFF2-40B4-BE49-F238E27FC236}">
                <a16:creationId xmlns:a16="http://schemas.microsoft.com/office/drawing/2014/main" id="{90B80B01-FE48-49E9-A332-6438B3080018}"/>
              </a:ext>
            </a:extLst>
          </p:cNvPr>
          <p:cNvSpPr/>
          <p:nvPr/>
        </p:nvSpPr>
        <p:spPr>
          <a:xfrm flipH="1">
            <a:off x="5659450" y="2604185"/>
            <a:ext cx="528716" cy="5287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2</a:t>
            </a:r>
          </a:p>
        </p:txBody>
      </p:sp>
      <p:sp>
        <p:nvSpPr>
          <p:cNvPr id="15" name="Pentagon 43">
            <a:extLst>
              <a:ext uri="{FF2B5EF4-FFF2-40B4-BE49-F238E27FC236}">
                <a16:creationId xmlns:a16="http://schemas.microsoft.com/office/drawing/2014/main" id="{25A88695-0E88-4487-9C22-BC2B0BD393BB}"/>
              </a:ext>
            </a:extLst>
          </p:cNvPr>
          <p:cNvSpPr/>
          <p:nvPr/>
        </p:nvSpPr>
        <p:spPr>
          <a:xfrm>
            <a:off x="463699" y="1445562"/>
            <a:ext cx="11264602" cy="707390"/>
          </a:xfrm>
          <a:prstGeom prst="homePlat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Applicants are responsible for finding and identifying a Public Works Registered Contractor.  </a:t>
            </a:r>
          </a:p>
          <a:p>
            <a:pPr algn="ctr"/>
            <a:r>
              <a:rPr lang="en-US" b="1" dirty="0"/>
              <a:t>Two ways to search for a contractor are :</a:t>
            </a:r>
          </a:p>
        </p:txBody>
      </p:sp>
      <p:sp>
        <p:nvSpPr>
          <p:cNvPr id="16" name="TextBox 15">
            <a:extLst>
              <a:ext uri="{FF2B5EF4-FFF2-40B4-BE49-F238E27FC236}">
                <a16:creationId xmlns:a16="http://schemas.microsoft.com/office/drawing/2014/main" id="{DE853A3B-AC75-49F9-9A3B-2C17E97534EE}"/>
              </a:ext>
            </a:extLst>
          </p:cNvPr>
          <p:cNvSpPr txBox="1"/>
          <p:nvPr/>
        </p:nvSpPr>
        <p:spPr>
          <a:xfrm>
            <a:off x="844172" y="2514600"/>
            <a:ext cx="3434432" cy="707886"/>
          </a:xfrm>
          <a:prstGeom prst="rect">
            <a:avLst/>
          </a:prstGeom>
          <a:noFill/>
        </p:spPr>
        <p:txBody>
          <a:bodyPr wrap="square" rtlCol="0">
            <a:spAutoFit/>
          </a:bodyPr>
          <a:lstStyle/>
          <a:p>
            <a:r>
              <a:rPr lang="en-US" sz="2000" dirty="0"/>
              <a:t>Search the DOL Public Works Registered Contractor list </a:t>
            </a:r>
            <a:r>
              <a:rPr lang="en-US" sz="2000" dirty="0">
                <a:hlinkClick r:id="rId5"/>
              </a:rPr>
              <a:t>here</a:t>
            </a:r>
            <a:endParaRPr lang="en-US" sz="2000" dirty="0"/>
          </a:p>
        </p:txBody>
      </p:sp>
      <p:sp>
        <p:nvSpPr>
          <p:cNvPr id="13" name="TextBox 12">
            <a:extLst>
              <a:ext uri="{FF2B5EF4-FFF2-40B4-BE49-F238E27FC236}">
                <a16:creationId xmlns:a16="http://schemas.microsoft.com/office/drawing/2014/main" id="{E0607A3C-D8D7-470C-8800-67D75A054BBA}"/>
              </a:ext>
            </a:extLst>
          </p:cNvPr>
          <p:cNvSpPr txBox="1"/>
          <p:nvPr/>
        </p:nvSpPr>
        <p:spPr>
          <a:xfrm>
            <a:off x="6438778" y="2604185"/>
            <a:ext cx="3998877" cy="1323439"/>
          </a:xfrm>
          <a:prstGeom prst="rect">
            <a:avLst/>
          </a:prstGeom>
          <a:noFill/>
        </p:spPr>
        <p:txBody>
          <a:bodyPr wrap="square" rtlCol="0">
            <a:spAutoFit/>
          </a:bodyPr>
          <a:lstStyle/>
          <a:p>
            <a:r>
              <a:rPr lang="en-US" sz="2000" dirty="0"/>
              <a:t>Search the list of Interested Public Works Registered Contractors on the Child Care Facilities Improvement page </a:t>
            </a:r>
            <a:r>
              <a:rPr lang="en-US" sz="2000" dirty="0">
                <a:hlinkClick r:id="rId6"/>
              </a:rPr>
              <a:t>here</a:t>
            </a:r>
            <a:endParaRPr lang="en-US" sz="2000" dirty="0"/>
          </a:p>
        </p:txBody>
      </p:sp>
      <p:grpSp>
        <p:nvGrpSpPr>
          <p:cNvPr id="14" name="Group 13">
            <a:extLst>
              <a:ext uri="{FF2B5EF4-FFF2-40B4-BE49-F238E27FC236}">
                <a16:creationId xmlns:a16="http://schemas.microsoft.com/office/drawing/2014/main" id="{A39FF4C5-4235-44B9-A0E3-33C694CE17C4}"/>
              </a:ext>
            </a:extLst>
          </p:cNvPr>
          <p:cNvGrpSpPr/>
          <p:nvPr/>
        </p:nvGrpSpPr>
        <p:grpSpPr>
          <a:xfrm>
            <a:off x="6046525" y="4608083"/>
            <a:ext cx="4391130" cy="1328687"/>
            <a:chOff x="4753591" y="4495381"/>
            <a:chExt cx="2309470" cy="780325"/>
          </a:xfrm>
        </p:grpSpPr>
        <p:sp>
          <p:nvSpPr>
            <p:cNvPr id="17" name="TextBox 16">
              <a:extLst>
                <a:ext uri="{FF2B5EF4-FFF2-40B4-BE49-F238E27FC236}">
                  <a16:creationId xmlns:a16="http://schemas.microsoft.com/office/drawing/2014/main" id="{AFF75621-52E0-4C63-ABE5-6C5AE24F77E9}"/>
                </a:ext>
              </a:extLst>
            </p:cNvPr>
            <p:cNvSpPr txBox="1"/>
            <p:nvPr/>
          </p:nvSpPr>
          <p:spPr>
            <a:xfrm>
              <a:off x="4912289" y="4552478"/>
              <a:ext cx="2006410" cy="686866"/>
            </a:xfrm>
            <a:prstGeom prst="rect">
              <a:avLst/>
            </a:prstGeom>
            <a:noFill/>
          </p:spPr>
          <p:txBody>
            <a:bodyPr wrap="square" rtlCol="0" anchor="ctr">
              <a:spAutoFit/>
            </a:bodyPr>
            <a:lstStyle/>
            <a:p>
              <a:r>
                <a:rPr lang="en-US" sz="1400" b="1" dirty="0"/>
                <a:t>RESOURCE: Tips for Finding a Contractor</a:t>
              </a:r>
              <a:br>
                <a:rPr lang="en-US" sz="1400" dirty="0"/>
              </a:br>
              <a:r>
                <a:rPr lang="en-US" sz="1400" dirty="0">
                  <a:solidFill>
                    <a:srgbClr val="00597C"/>
                  </a:solidFill>
                </a:rPr>
                <a:t>How to navigate the DOL Public Works registered list can be found at </a:t>
              </a:r>
              <a:r>
                <a:rPr lang="en-US" sz="1400" dirty="0">
                  <a:solidFill>
                    <a:schemeClr val="accent6">
                      <a:lumMod val="85000"/>
                      <a:lumOff val="15000"/>
                    </a:schemeClr>
                  </a:solidFill>
                  <a:hlinkClick r:id="rId7"/>
                </a:rPr>
                <a:t>https://www.njeda.com/wp-content/uploads/2022/09/Tips-for-Finding-A-Contractor-FINAL.pdf</a:t>
              </a:r>
              <a:r>
                <a:rPr lang="en-US" sz="1400" dirty="0">
                  <a:solidFill>
                    <a:schemeClr val="accent6">
                      <a:lumMod val="85000"/>
                      <a:lumOff val="15000"/>
                    </a:schemeClr>
                  </a:solidFill>
                </a:rPr>
                <a:t> </a:t>
              </a:r>
            </a:p>
          </p:txBody>
        </p:sp>
        <p:sp>
          <p:nvSpPr>
            <p:cNvPr id="18" name="Rectangle 17">
              <a:extLst>
                <a:ext uri="{FF2B5EF4-FFF2-40B4-BE49-F238E27FC236}">
                  <a16:creationId xmlns:a16="http://schemas.microsoft.com/office/drawing/2014/main" id="{72ADF05C-1D64-47C6-B20F-FB0758D2CDBD}"/>
                </a:ext>
              </a:extLst>
            </p:cNvPr>
            <p:cNvSpPr/>
            <p:nvPr/>
          </p:nvSpPr>
          <p:spPr>
            <a:xfrm>
              <a:off x="4753591" y="4495381"/>
              <a:ext cx="2309470" cy="7803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B96749F6-E6DA-4CF4-A4F6-9EB8BCCA9C41}"/>
              </a:ext>
            </a:extLst>
          </p:cNvPr>
          <p:cNvSpPr/>
          <p:nvPr/>
        </p:nvSpPr>
        <p:spPr>
          <a:xfrm>
            <a:off x="5609975" y="4976245"/>
            <a:ext cx="627666" cy="627666"/>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8274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8CB7EC-E7CC-4A23-9053-D586F936B4C5}"/>
              </a:ext>
            </a:extLst>
          </p:cNvPr>
          <p:cNvSpPr>
            <a:spLocks noGrp="1"/>
          </p:cNvSpPr>
          <p:nvPr>
            <p:ph type="title"/>
          </p:nvPr>
        </p:nvSpPr>
        <p:spPr>
          <a:xfrm>
            <a:off x="576371" y="377139"/>
            <a:ext cx="11039258" cy="680198"/>
          </a:xfrm>
        </p:spPr>
        <p:txBody>
          <a:bodyPr/>
          <a:lstStyle/>
          <a:p>
            <a:r>
              <a:rPr lang="en-US" dirty="0"/>
              <a:t>Project Idea Board</a:t>
            </a:r>
          </a:p>
        </p:txBody>
      </p:sp>
      <p:pic>
        <p:nvPicPr>
          <p:cNvPr id="7" name="Picture 6">
            <a:extLst>
              <a:ext uri="{FF2B5EF4-FFF2-40B4-BE49-F238E27FC236}">
                <a16:creationId xmlns:a16="http://schemas.microsoft.com/office/drawing/2014/main" id="{041AEE22-13F7-49C3-9ACB-F5AEBEE07330}"/>
              </a:ext>
            </a:extLst>
          </p:cNvPr>
          <p:cNvPicPr>
            <a:picLocks noChangeAspect="1"/>
          </p:cNvPicPr>
          <p:nvPr/>
        </p:nvPicPr>
        <p:blipFill>
          <a:blip r:embed="rId3"/>
          <a:stretch>
            <a:fillRect/>
          </a:stretch>
        </p:blipFill>
        <p:spPr>
          <a:xfrm>
            <a:off x="350069" y="1057337"/>
            <a:ext cx="5069118" cy="1489700"/>
          </a:xfrm>
          <a:prstGeom prst="rect">
            <a:avLst/>
          </a:prstGeom>
        </p:spPr>
      </p:pic>
      <p:pic>
        <p:nvPicPr>
          <p:cNvPr id="11" name="Picture 10">
            <a:extLst>
              <a:ext uri="{FF2B5EF4-FFF2-40B4-BE49-F238E27FC236}">
                <a16:creationId xmlns:a16="http://schemas.microsoft.com/office/drawing/2014/main" id="{F781A7AE-B12A-4DFE-8C8A-F0B9880A4590}"/>
              </a:ext>
            </a:extLst>
          </p:cNvPr>
          <p:cNvPicPr>
            <a:picLocks noChangeAspect="1"/>
          </p:cNvPicPr>
          <p:nvPr/>
        </p:nvPicPr>
        <p:blipFill>
          <a:blip r:embed="rId4"/>
          <a:stretch>
            <a:fillRect/>
          </a:stretch>
        </p:blipFill>
        <p:spPr>
          <a:xfrm>
            <a:off x="5751641" y="1635329"/>
            <a:ext cx="6090290" cy="2030097"/>
          </a:xfrm>
          <a:prstGeom prst="rect">
            <a:avLst/>
          </a:prstGeom>
        </p:spPr>
      </p:pic>
      <p:pic>
        <p:nvPicPr>
          <p:cNvPr id="13" name="Picture 12">
            <a:extLst>
              <a:ext uri="{FF2B5EF4-FFF2-40B4-BE49-F238E27FC236}">
                <a16:creationId xmlns:a16="http://schemas.microsoft.com/office/drawing/2014/main" id="{33AFD95F-BE0C-4C48-A5C0-6185A9828835}"/>
              </a:ext>
            </a:extLst>
          </p:cNvPr>
          <p:cNvPicPr>
            <a:picLocks noChangeAspect="1"/>
          </p:cNvPicPr>
          <p:nvPr/>
        </p:nvPicPr>
        <p:blipFill>
          <a:blip r:embed="rId5"/>
          <a:stretch>
            <a:fillRect/>
          </a:stretch>
        </p:blipFill>
        <p:spPr>
          <a:xfrm>
            <a:off x="350069" y="2798035"/>
            <a:ext cx="5069118" cy="2096454"/>
          </a:xfrm>
          <a:prstGeom prst="rect">
            <a:avLst/>
          </a:prstGeom>
        </p:spPr>
      </p:pic>
      <p:pic>
        <p:nvPicPr>
          <p:cNvPr id="15" name="Picture 14">
            <a:extLst>
              <a:ext uri="{FF2B5EF4-FFF2-40B4-BE49-F238E27FC236}">
                <a16:creationId xmlns:a16="http://schemas.microsoft.com/office/drawing/2014/main" id="{DB510322-AD83-4D41-A5CB-CD2F9524148D}"/>
              </a:ext>
            </a:extLst>
          </p:cNvPr>
          <p:cNvPicPr>
            <a:picLocks noChangeAspect="1"/>
          </p:cNvPicPr>
          <p:nvPr/>
        </p:nvPicPr>
        <p:blipFill>
          <a:blip r:embed="rId6"/>
          <a:stretch>
            <a:fillRect/>
          </a:stretch>
        </p:blipFill>
        <p:spPr>
          <a:xfrm>
            <a:off x="350069" y="5145488"/>
            <a:ext cx="5069118" cy="1310349"/>
          </a:xfrm>
          <a:prstGeom prst="rect">
            <a:avLst/>
          </a:prstGeom>
        </p:spPr>
      </p:pic>
      <p:grpSp>
        <p:nvGrpSpPr>
          <p:cNvPr id="16" name="Group 15">
            <a:extLst>
              <a:ext uri="{FF2B5EF4-FFF2-40B4-BE49-F238E27FC236}">
                <a16:creationId xmlns:a16="http://schemas.microsoft.com/office/drawing/2014/main" id="{E2AE4000-C4A5-43A0-A0E8-DCB5FC10CD79}"/>
              </a:ext>
            </a:extLst>
          </p:cNvPr>
          <p:cNvGrpSpPr/>
          <p:nvPr/>
        </p:nvGrpSpPr>
        <p:grpSpPr>
          <a:xfrm>
            <a:off x="5823738" y="4465162"/>
            <a:ext cx="5915669" cy="1482528"/>
            <a:chOff x="4753591" y="4495381"/>
            <a:chExt cx="2309470" cy="780325"/>
          </a:xfrm>
        </p:grpSpPr>
        <p:sp>
          <p:nvSpPr>
            <p:cNvPr id="17" name="TextBox 16">
              <a:extLst>
                <a:ext uri="{FF2B5EF4-FFF2-40B4-BE49-F238E27FC236}">
                  <a16:creationId xmlns:a16="http://schemas.microsoft.com/office/drawing/2014/main" id="{574BE1B2-17C7-4002-89CD-8819057C71CD}"/>
                </a:ext>
              </a:extLst>
            </p:cNvPr>
            <p:cNvSpPr txBox="1"/>
            <p:nvPr/>
          </p:nvSpPr>
          <p:spPr>
            <a:xfrm>
              <a:off x="4912289" y="4527365"/>
              <a:ext cx="2024343" cy="737088"/>
            </a:xfrm>
            <a:prstGeom prst="rect">
              <a:avLst/>
            </a:prstGeom>
            <a:noFill/>
          </p:spPr>
          <p:txBody>
            <a:bodyPr wrap="square" rtlCol="0" anchor="ctr">
              <a:spAutoFit/>
            </a:bodyPr>
            <a:lstStyle/>
            <a:p>
              <a:r>
                <a:rPr lang="en-US" sz="1700" b="1" dirty="0"/>
                <a:t>RESOURCE: Project Idea Board</a:t>
              </a:r>
              <a:br>
                <a:rPr lang="en-US" sz="1700" dirty="0"/>
              </a:br>
              <a:r>
                <a:rPr lang="en-US" sz="1700" dirty="0">
                  <a:solidFill>
                    <a:srgbClr val="00597C"/>
                  </a:solidFill>
                </a:rPr>
                <a:t>Tool to help applicants make decisions about proposed projects aligned to the grant’s eligible uses found at </a:t>
              </a:r>
            </a:p>
            <a:p>
              <a:r>
                <a:rPr lang="en-US" sz="1700" dirty="0">
                  <a:solidFill>
                    <a:schemeClr val="accent6">
                      <a:lumMod val="85000"/>
                      <a:lumOff val="15000"/>
                    </a:schemeClr>
                  </a:solidFill>
                  <a:hlinkClick r:id="rId7"/>
                </a:rPr>
                <a:t>https://www.njeda.com/wp-content/uploads/2022/09/Project-Idea-Board-FINAL.pdf</a:t>
              </a:r>
              <a:r>
                <a:rPr lang="en-US" sz="1700" dirty="0">
                  <a:solidFill>
                    <a:schemeClr val="accent6">
                      <a:lumMod val="85000"/>
                      <a:lumOff val="15000"/>
                    </a:schemeClr>
                  </a:solidFill>
                </a:rPr>
                <a:t> </a:t>
              </a:r>
            </a:p>
          </p:txBody>
        </p:sp>
        <p:sp>
          <p:nvSpPr>
            <p:cNvPr id="18" name="Rectangle 17">
              <a:extLst>
                <a:ext uri="{FF2B5EF4-FFF2-40B4-BE49-F238E27FC236}">
                  <a16:creationId xmlns:a16="http://schemas.microsoft.com/office/drawing/2014/main" id="{46CE9FD0-E88E-469C-96A7-052F975BFD9A}"/>
                </a:ext>
              </a:extLst>
            </p:cNvPr>
            <p:cNvSpPr/>
            <p:nvPr/>
          </p:nvSpPr>
          <p:spPr>
            <a:xfrm>
              <a:off x="4753591" y="4495381"/>
              <a:ext cx="2309470" cy="7803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B52F581A-846A-42C8-8A01-8D1E30A8A84C}"/>
              </a:ext>
            </a:extLst>
          </p:cNvPr>
          <p:cNvSpPr/>
          <p:nvPr/>
        </p:nvSpPr>
        <p:spPr>
          <a:xfrm>
            <a:off x="5473568" y="4856261"/>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97308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6</a:t>
            </a:r>
            <a:br>
              <a:rPr lang="en-US" dirty="0"/>
            </a:br>
            <a:r>
              <a:rPr lang="en-US" dirty="0"/>
              <a:t>APPLICATION REQUIREMENTS</a:t>
            </a:r>
          </a:p>
        </p:txBody>
      </p:sp>
    </p:spTree>
    <p:extLst>
      <p:ext uri="{BB962C8B-B14F-4D97-AF65-F5344CB8AC3E}">
        <p14:creationId xmlns:p14="http://schemas.microsoft.com/office/powerpoint/2010/main" val="3826470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38BE66-ABA1-4FEA-850C-84B18C26312E}"/>
              </a:ext>
            </a:extLst>
          </p:cNvPr>
          <p:cNvSpPr>
            <a:spLocks noGrp="1"/>
          </p:cNvSpPr>
          <p:nvPr>
            <p:ph type="title"/>
          </p:nvPr>
        </p:nvSpPr>
        <p:spPr>
          <a:xfrm>
            <a:off x="564161" y="437014"/>
            <a:ext cx="10944664" cy="623911"/>
          </a:xfrm>
        </p:spPr>
        <p:txBody>
          <a:bodyPr>
            <a:noAutofit/>
          </a:bodyPr>
          <a:lstStyle/>
          <a:p>
            <a:r>
              <a:rPr lang="en-US" dirty="0"/>
              <a:t>Application</a:t>
            </a:r>
            <a:endParaRPr lang="en-US" sz="4000" dirty="0"/>
          </a:p>
        </p:txBody>
      </p:sp>
      <p:sp>
        <p:nvSpPr>
          <p:cNvPr id="5" name="Rectangle 4">
            <a:extLst>
              <a:ext uri="{FF2B5EF4-FFF2-40B4-BE49-F238E27FC236}">
                <a16:creationId xmlns:a16="http://schemas.microsoft.com/office/drawing/2014/main" id="{5B369B3F-42C1-1A43-9CCD-2B649E98EDA8}"/>
              </a:ext>
            </a:extLst>
          </p:cNvPr>
          <p:cNvSpPr/>
          <p:nvPr/>
        </p:nvSpPr>
        <p:spPr>
          <a:xfrm>
            <a:off x="564161" y="1837158"/>
            <a:ext cx="7522003" cy="3594866"/>
          </a:xfrm>
          <a:prstGeom prst="rect">
            <a:avLst/>
          </a:prstGeom>
          <a:noFill/>
          <a:ln>
            <a:noFill/>
          </a:ln>
        </p:spPr>
      </p:sp>
      <p:sp>
        <p:nvSpPr>
          <p:cNvPr id="18" name="Freeform 17">
            <a:extLst>
              <a:ext uri="{FF2B5EF4-FFF2-40B4-BE49-F238E27FC236}">
                <a16:creationId xmlns:a16="http://schemas.microsoft.com/office/drawing/2014/main" id="{D5FE14EC-29F2-0248-97D5-6DF4E9D464C6}"/>
              </a:ext>
            </a:extLst>
          </p:cNvPr>
          <p:cNvSpPr/>
          <p:nvPr/>
        </p:nvSpPr>
        <p:spPr>
          <a:xfrm>
            <a:off x="692754" y="3975971"/>
            <a:ext cx="7522003" cy="1197118"/>
          </a:xfrm>
          <a:custGeom>
            <a:avLst/>
            <a:gdLst>
              <a:gd name="connsiteX0" fmla="*/ 0 w 7522003"/>
              <a:gd name="connsiteY0" fmla="*/ 0 h 1197118"/>
              <a:gd name="connsiteX1" fmla="*/ 7522003 w 7522003"/>
              <a:gd name="connsiteY1" fmla="*/ 0 h 1197118"/>
              <a:gd name="connsiteX2" fmla="*/ 7522003 w 7522003"/>
              <a:gd name="connsiteY2" fmla="*/ 1197118 h 1197118"/>
              <a:gd name="connsiteX3" fmla="*/ 0 w 7522003"/>
              <a:gd name="connsiteY3" fmla="*/ 1197118 h 1197118"/>
              <a:gd name="connsiteX4" fmla="*/ 0 w 7522003"/>
              <a:gd name="connsiteY4" fmla="*/ 0 h 119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2003" h="1197118">
                <a:moveTo>
                  <a:pt x="0" y="0"/>
                </a:moveTo>
                <a:lnTo>
                  <a:pt x="7522003" y="0"/>
                </a:lnTo>
                <a:lnTo>
                  <a:pt x="7522003" y="1197118"/>
                </a:lnTo>
                <a:lnTo>
                  <a:pt x="0" y="119711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p:txBody>
      </p:sp>
      <p:sp>
        <p:nvSpPr>
          <p:cNvPr id="19" name="TextBox 18">
            <a:extLst>
              <a:ext uri="{FF2B5EF4-FFF2-40B4-BE49-F238E27FC236}">
                <a16:creationId xmlns:a16="http://schemas.microsoft.com/office/drawing/2014/main" id="{171687B2-C566-463B-877D-7E70B6357460}"/>
              </a:ext>
            </a:extLst>
          </p:cNvPr>
          <p:cNvSpPr txBox="1"/>
          <p:nvPr/>
        </p:nvSpPr>
        <p:spPr>
          <a:xfrm>
            <a:off x="486277" y="1342872"/>
            <a:ext cx="11022548" cy="5324535"/>
          </a:xfrm>
          <a:prstGeom prst="rect">
            <a:avLst/>
          </a:prstGeom>
          <a:noFill/>
        </p:spPr>
        <p:txBody>
          <a:bodyPr wrap="square">
            <a:spAutoFit/>
          </a:bodyPr>
          <a:lstStyle/>
          <a:p>
            <a:pPr marL="342900" indent="-342900" defTabSz="914400" fontAlgn="auto">
              <a:spcBef>
                <a:spcPts val="0"/>
              </a:spcBef>
              <a:spcAft>
                <a:spcPts val="1200"/>
              </a:spcAft>
              <a:buClr>
                <a:schemeClr val="accent2"/>
              </a:buClr>
              <a:buSzTx/>
              <a:buFont typeface=".Lucida Grande UI Regular"/>
              <a:buChar char="►"/>
              <a:defRPr/>
            </a:pPr>
            <a:r>
              <a:rPr lang="en-US" sz="2000" dirty="0">
                <a:solidFill>
                  <a:srgbClr val="FFFFFF"/>
                </a:solidFill>
                <a:ea typeface="Calibri" panose="020F0502020204030204" pitchFamily="34" charset="0"/>
                <a:cs typeface="Arial" panose="020B0604020202020204" pitchFamily="34" charset="0"/>
              </a:rPr>
              <a:t>We </a:t>
            </a:r>
            <a:r>
              <a:rPr lang="en-US" sz="2000" b="1" dirty="0">
                <a:solidFill>
                  <a:srgbClr val="FFFFFF"/>
                </a:solidFill>
                <a:ea typeface="Calibri" panose="020F0502020204030204" pitchFamily="34" charset="0"/>
                <a:cs typeface="Arial" panose="020B0604020202020204" pitchFamily="34" charset="0"/>
              </a:rPr>
              <a:t>expect the application will be released in October 2022 </a:t>
            </a:r>
            <a:r>
              <a:rPr lang="en-US" sz="2000" dirty="0">
                <a:solidFill>
                  <a:srgbClr val="FFFFFF"/>
                </a:solidFill>
                <a:ea typeface="Calibri" panose="020F0502020204030204" pitchFamily="34" charset="0"/>
                <a:cs typeface="Arial" panose="020B0604020202020204" pitchFamily="34" charset="0"/>
              </a:rPr>
              <a:t>and will be found on the NJEDA website at </a:t>
            </a:r>
            <a:r>
              <a:rPr lang="en-US" sz="2000" b="1" dirty="0">
                <a:solidFill>
                  <a:srgbClr val="0562C1"/>
                </a:solidFill>
                <a:hlinkClick r:id="rId3"/>
              </a:rPr>
              <a:t>https://www.njeda.com/child-care-improvement-program/ </a:t>
            </a:r>
            <a:endParaRPr lang="en-US" sz="2000" b="1" dirty="0">
              <a:solidFill>
                <a:srgbClr val="0562C1"/>
              </a:solidFill>
            </a:endParaRPr>
          </a:p>
          <a:p>
            <a:pPr marL="536555" lvl="1" indent="-342900" defTabSz="914400" fontAlgn="auto">
              <a:spcBef>
                <a:spcPts val="0"/>
              </a:spcBef>
              <a:spcAft>
                <a:spcPts val="1200"/>
              </a:spcAft>
              <a:buSzTx/>
              <a:defRPr/>
            </a:pPr>
            <a:r>
              <a:rPr lang="en-US" sz="2000" dirty="0">
                <a:solidFill>
                  <a:srgbClr val="FFFFFF"/>
                </a:solidFill>
              </a:rPr>
              <a:t>	Customer Care has Spanish speaking call center staff and for all other language assistance email </a:t>
            </a:r>
            <a:r>
              <a:rPr lang="en-US" sz="2000" dirty="0">
                <a:hlinkClick r:id="rId4"/>
              </a:rPr>
              <a:t>languagehelp@njeda.com</a:t>
            </a:r>
            <a:r>
              <a:rPr lang="en-US" sz="2000" dirty="0"/>
              <a:t>  </a:t>
            </a:r>
            <a:r>
              <a:rPr lang="en-US" sz="2000" dirty="0">
                <a:solidFill>
                  <a:srgbClr val="FFFFFF"/>
                </a:solidFill>
              </a:rPr>
              <a:t>with your name, spoken language, and telephone number</a:t>
            </a:r>
          </a:p>
          <a:p>
            <a:pPr marL="536555" lvl="1" indent="-342900" defTabSz="914400" fontAlgn="auto">
              <a:spcBef>
                <a:spcPts val="0"/>
              </a:spcBef>
              <a:spcAft>
                <a:spcPts val="1200"/>
              </a:spcAft>
              <a:buSzTx/>
              <a:defRPr/>
            </a:pPr>
            <a:r>
              <a:rPr lang="en-US" sz="2000" dirty="0">
                <a:solidFill>
                  <a:srgbClr val="FFFFFF"/>
                </a:solidFill>
              </a:rPr>
              <a:t>	</a:t>
            </a:r>
            <a:r>
              <a:rPr lang="en-US" sz="20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Applications will be in Microsoft (MS) Portals</a:t>
            </a:r>
          </a:p>
          <a:p>
            <a:pPr marL="536555" lvl="1" indent="-342900" defTabSz="914400" fontAlgn="auto">
              <a:spcBef>
                <a:spcPts val="0"/>
              </a:spcBef>
              <a:spcAft>
                <a:spcPts val="1200"/>
              </a:spcAft>
              <a:buSzTx/>
              <a:defRPr/>
            </a:pPr>
            <a:r>
              <a:rPr lang="en-US" sz="2000" dirty="0">
                <a:solidFill>
                  <a:srgbClr val="FFFFFF"/>
                </a:solidFill>
                <a:ea typeface="Calibri" panose="020F0502020204030204" pitchFamily="34" charset="0"/>
                <a:cs typeface="Arial" panose="020B0604020202020204" pitchFamily="34" charset="0"/>
              </a:rPr>
              <a:t>Create an account at the NJEDA Online Application Center at </a:t>
            </a:r>
            <a:r>
              <a:rPr lang="en-US" sz="2000" dirty="0">
                <a:solidFill>
                  <a:srgbClr val="00597C"/>
                </a:solidFill>
                <a:ea typeface="Calibri" panose="020F0502020204030204" pitchFamily="34" charset="0"/>
                <a:cs typeface="Arial" panose="020B0604020202020204" pitchFamily="34" charset="0"/>
                <a:hlinkClick r:id="rId5"/>
              </a:rPr>
              <a:t>https://programs.njeda.com/en-US/</a:t>
            </a:r>
            <a:r>
              <a:rPr lang="en-US" sz="2000" dirty="0">
                <a:solidFill>
                  <a:srgbClr val="00597C"/>
                </a:solidFill>
                <a:ea typeface="Calibri" panose="020F0502020204030204" pitchFamily="34" charset="0"/>
                <a:cs typeface="Arial" panose="020B0604020202020204" pitchFamily="34" charset="0"/>
              </a:rPr>
              <a:t> </a:t>
            </a:r>
          </a:p>
          <a:p>
            <a:pPr marL="342900" indent="-342900">
              <a:spcAft>
                <a:spcPts val="1200"/>
              </a:spcAft>
              <a:buClr>
                <a:schemeClr val="accent2"/>
              </a:buClr>
              <a:buFont typeface=".Lucida Grande UI Regular"/>
              <a:buChar char="►"/>
              <a:defRPr/>
            </a:pP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Applications will be </a:t>
            </a:r>
            <a:r>
              <a:rPr lang="en-US" sz="2000" u="sng" dirty="0">
                <a:solidFill>
                  <a:schemeClr val="bg1"/>
                </a:solidFill>
                <a:latin typeface="Calibri" panose="020F0502020204030204" pitchFamily="34" charset="0"/>
                <a:ea typeface="Calibri" panose="020F0502020204030204" pitchFamily="34" charset="0"/>
                <a:cs typeface="Arial" panose="020B0604020202020204" pitchFamily="34" charset="0"/>
              </a:rPr>
              <a:t>reviewed</a:t>
            </a: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 on a first come, first served basis from when they are initially submitted</a:t>
            </a:r>
          </a:p>
          <a:p>
            <a:pPr marL="342900" indent="-342900">
              <a:spcAft>
                <a:spcPts val="1200"/>
              </a:spcAft>
              <a:buClr>
                <a:schemeClr val="accent2"/>
              </a:buClr>
              <a:buFont typeface=".Lucida Grande UI Regular"/>
              <a:buChar char="►"/>
              <a:defRPr/>
            </a:pPr>
            <a:r>
              <a:rPr lang="en-US" sz="2000" dirty="0">
                <a:solidFill>
                  <a:schemeClr val="bg1"/>
                </a:solidFill>
                <a:latin typeface="Calibri" panose="020F0502020204030204" pitchFamily="34" charset="0"/>
                <a:cs typeface="Arial" panose="020B0604020202020204" pitchFamily="34" charset="0"/>
              </a:rPr>
              <a:t>Applications will go through several stages of review where NJEDA staff will be communicating with applicants on a rolling basis</a:t>
            </a:r>
          </a:p>
          <a:p>
            <a:pPr marL="342900" indent="-342900">
              <a:spcAft>
                <a:spcPts val="1200"/>
              </a:spcAft>
              <a:buClr>
                <a:schemeClr val="accent2"/>
              </a:buClr>
              <a:buFont typeface=".Lucida Grande UI Regular"/>
              <a:buChar char="►"/>
              <a:defRPr/>
            </a:pP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Applications will be accepted until all funding is committed, or 3 years after the date of application launch, whichever is sooner. </a:t>
            </a:r>
          </a:p>
          <a:p>
            <a:pPr>
              <a:spcAft>
                <a:spcPts val="1200"/>
              </a:spcAft>
              <a:buClr>
                <a:schemeClr val="accent2"/>
              </a:buClr>
              <a:defRPr/>
            </a:pP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536555" lvl="1" indent="-342900" defTabSz="914400" fontAlgn="auto">
              <a:spcBef>
                <a:spcPts val="0"/>
              </a:spcBef>
              <a:spcAft>
                <a:spcPts val="1200"/>
              </a:spcAft>
              <a:buSzTx/>
              <a:defRPr/>
            </a:pPr>
            <a:endParaRPr lang="en-US" sz="2000" dirty="0">
              <a:solidFill>
                <a:schemeClr val="accent1"/>
              </a:solidFill>
            </a:endParaRPr>
          </a:p>
        </p:txBody>
      </p:sp>
      <p:pic>
        <p:nvPicPr>
          <p:cNvPr id="9" name="Picture 8" descr="Logo, icon&#10;&#10;Description automatically generated">
            <a:extLst>
              <a:ext uri="{FF2B5EF4-FFF2-40B4-BE49-F238E27FC236}">
                <a16:creationId xmlns:a16="http://schemas.microsoft.com/office/drawing/2014/main" id="{F65605F9-9728-4621-B3D3-82CEF7542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8358" y="0"/>
            <a:ext cx="1356853" cy="1356853"/>
          </a:xfrm>
          <a:prstGeom prst="rect">
            <a:avLst/>
          </a:prstGeom>
        </p:spPr>
      </p:pic>
    </p:spTree>
    <p:extLst>
      <p:ext uri="{BB962C8B-B14F-4D97-AF65-F5344CB8AC3E}">
        <p14:creationId xmlns:p14="http://schemas.microsoft.com/office/powerpoint/2010/main" val="137020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76857E-633C-42DD-9413-607FF1F75889}"/>
              </a:ext>
            </a:extLst>
          </p:cNvPr>
          <p:cNvSpPr txBox="1"/>
          <p:nvPr/>
        </p:nvSpPr>
        <p:spPr>
          <a:xfrm>
            <a:off x="192644" y="1813588"/>
            <a:ext cx="4307532" cy="4247317"/>
          </a:xfrm>
          <a:prstGeom prst="rect">
            <a:avLst/>
          </a:prstGeom>
          <a:noFill/>
        </p:spPr>
        <p:txBody>
          <a:bodyPr wrap="square" rtlCol="0">
            <a:spAutoFit/>
          </a:bodyPr>
          <a:lstStyle/>
          <a:p>
            <a:r>
              <a:rPr lang="en-US" dirty="0"/>
              <a:t>If you do not currently have a user name and password, click the </a:t>
            </a:r>
            <a:r>
              <a:rPr lang="en-US" b="1" dirty="0">
                <a:solidFill>
                  <a:srgbClr val="00597C"/>
                </a:solidFill>
              </a:rPr>
              <a:t>Register</a:t>
            </a:r>
            <a:r>
              <a:rPr lang="en-US" dirty="0"/>
              <a:t> tab at the top to create a new user name and password. </a:t>
            </a:r>
          </a:p>
          <a:p>
            <a:endParaRPr lang="en-US" dirty="0"/>
          </a:p>
          <a:p>
            <a:r>
              <a:rPr lang="en-US" dirty="0"/>
              <a:t>If you have a user name and password but have forgotten it, click the </a:t>
            </a:r>
            <a:r>
              <a:rPr lang="en-US" b="1" dirty="0">
                <a:solidFill>
                  <a:srgbClr val="00597C"/>
                </a:solidFill>
              </a:rPr>
              <a:t>Forgot Password/User name</a:t>
            </a:r>
            <a:r>
              <a:rPr lang="en-US" dirty="0"/>
              <a:t> button to email yourself an invitation code to reset the user name and password. Check junk/spam for this email if you do not receive it.</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7" name="Rectangle 6">
            <a:extLst>
              <a:ext uri="{FF2B5EF4-FFF2-40B4-BE49-F238E27FC236}">
                <a16:creationId xmlns:a16="http://schemas.microsoft.com/office/drawing/2014/main" id="{A3475E77-1A78-4C06-9744-9D410719DD64}"/>
              </a:ext>
            </a:extLst>
          </p:cNvPr>
          <p:cNvSpPr/>
          <p:nvPr/>
        </p:nvSpPr>
        <p:spPr>
          <a:xfrm>
            <a:off x="8003418" y="3323644"/>
            <a:ext cx="2218414" cy="79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4E8C3A-BE31-44CD-A3FC-5076E4E70B52}"/>
              </a:ext>
            </a:extLst>
          </p:cNvPr>
          <p:cNvPicPr>
            <a:picLocks noChangeAspect="1"/>
          </p:cNvPicPr>
          <p:nvPr/>
        </p:nvPicPr>
        <p:blipFill>
          <a:blip r:embed="rId3"/>
          <a:stretch>
            <a:fillRect/>
          </a:stretch>
        </p:blipFill>
        <p:spPr>
          <a:xfrm>
            <a:off x="4603257" y="1949805"/>
            <a:ext cx="7057019" cy="3259840"/>
          </a:xfrm>
          <a:prstGeom prst="rect">
            <a:avLst/>
          </a:prstGeom>
          <a:ln>
            <a:solidFill>
              <a:schemeClr val="bg2">
                <a:lumMod val="25000"/>
              </a:schemeClr>
            </a:solidFill>
          </a:ln>
        </p:spPr>
      </p:pic>
      <p:sp>
        <p:nvSpPr>
          <p:cNvPr id="10" name="Title 9">
            <a:extLst>
              <a:ext uri="{FF2B5EF4-FFF2-40B4-BE49-F238E27FC236}">
                <a16:creationId xmlns:a16="http://schemas.microsoft.com/office/drawing/2014/main" id="{144B7551-DE4F-4904-970E-840A403F5818}"/>
              </a:ext>
            </a:extLst>
          </p:cNvPr>
          <p:cNvSpPr>
            <a:spLocks noGrp="1"/>
          </p:cNvSpPr>
          <p:nvPr>
            <p:ph type="title"/>
          </p:nvPr>
        </p:nvSpPr>
        <p:spPr>
          <a:xfrm>
            <a:off x="320565" y="442822"/>
            <a:ext cx="10515600" cy="906674"/>
          </a:xfrm>
        </p:spPr>
        <p:txBody>
          <a:bodyPr/>
          <a:lstStyle/>
          <a:p>
            <a:r>
              <a:rPr lang="en-US" dirty="0">
                <a:solidFill>
                  <a:schemeClr val="accent4"/>
                </a:solidFill>
              </a:rPr>
              <a:t>Sign Into Portal Using User Name and Password</a:t>
            </a:r>
          </a:p>
        </p:txBody>
      </p:sp>
      <p:sp>
        <p:nvSpPr>
          <p:cNvPr id="11" name="Rectangle 10">
            <a:extLst>
              <a:ext uri="{FF2B5EF4-FFF2-40B4-BE49-F238E27FC236}">
                <a16:creationId xmlns:a16="http://schemas.microsoft.com/office/drawing/2014/main" id="{BB76A43A-E42C-434F-A1DC-E39A7837B32F}"/>
              </a:ext>
            </a:extLst>
          </p:cNvPr>
          <p:cNvSpPr/>
          <p:nvPr/>
        </p:nvSpPr>
        <p:spPr>
          <a:xfrm>
            <a:off x="4637313" y="1444256"/>
            <a:ext cx="7638661" cy="369332"/>
          </a:xfrm>
          <a:prstGeom prst="rect">
            <a:avLst/>
          </a:prstGeom>
        </p:spPr>
        <p:txBody>
          <a:bodyPr wrap="square">
            <a:spAutoFit/>
          </a:bodyPr>
          <a:lstStyle/>
          <a:p>
            <a:r>
              <a:rPr lang="en-US" b="1" u="sng" dirty="0"/>
              <a:t>https://</a:t>
            </a:r>
            <a:r>
              <a:rPr lang="en-US" b="1" u="sng" dirty="0">
                <a:hlinkClick r:id="rId4"/>
              </a:rPr>
              <a:t>programs</a:t>
            </a:r>
            <a:r>
              <a:rPr lang="en-US" b="1" u="sng" dirty="0"/>
              <a:t>.njeda.com</a:t>
            </a:r>
            <a:endParaRPr lang="en-US" b="1" dirty="0"/>
          </a:p>
        </p:txBody>
      </p:sp>
      <p:sp>
        <p:nvSpPr>
          <p:cNvPr id="5" name="Arrow: Right 4">
            <a:extLst>
              <a:ext uri="{FF2B5EF4-FFF2-40B4-BE49-F238E27FC236}">
                <a16:creationId xmlns:a16="http://schemas.microsoft.com/office/drawing/2014/main" id="{4FC0943C-073E-4784-B6B0-ED70F8662BF7}"/>
              </a:ext>
            </a:extLst>
          </p:cNvPr>
          <p:cNvSpPr/>
          <p:nvPr/>
        </p:nvSpPr>
        <p:spPr>
          <a:xfrm rot="989250">
            <a:off x="4239859" y="2134470"/>
            <a:ext cx="1218893" cy="369332"/>
          </a:xfrm>
          <a:prstGeom prst="rightArrow">
            <a:avLst>
              <a:gd name="adj1" fmla="val 45731"/>
              <a:gd name="adj2" fmla="val 50000"/>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 name="Arrow: Right 11">
            <a:extLst>
              <a:ext uri="{FF2B5EF4-FFF2-40B4-BE49-F238E27FC236}">
                <a16:creationId xmlns:a16="http://schemas.microsoft.com/office/drawing/2014/main" id="{C6B6F039-C73B-441A-AEBB-E169406BDCC9}"/>
              </a:ext>
            </a:extLst>
          </p:cNvPr>
          <p:cNvSpPr/>
          <p:nvPr/>
        </p:nvSpPr>
        <p:spPr>
          <a:xfrm rot="590137">
            <a:off x="4171084" y="4601558"/>
            <a:ext cx="2165496" cy="369332"/>
          </a:xfrm>
          <a:prstGeom prst="rightArrow">
            <a:avLst>
              <a:gd name="adj1" fmla="val 45731"/>
              <a:gd name="adj2" fmla="val 50000"/>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Rectangle 12">
            <a:extLst>
              <a:ext uri="{FF2B5EF4-FFF2-40B4-BE49-F238E27FC236}">
                <a16:creationId xmlns:a16="http://schemas.microsoft.com/office/drawing/2014/main" id="{095100E8-3CE2-413E-ACC5-EC05BB03B8BA}"/>
              </a:ext>
            </a:extLst>
          </p:cNvPr>
          <p:cNvSpPr/>
          <p:nvPr/>
        </p:nvSpPr>
        <p:spPr>
          <a:xfrm>
            <a:off x="499824" y="5485663"/>
            <a:ext cx="9508019" cy="1080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Once you have created or located your username and password, make sure you write it down and that it is easy for you to locate as you will need it any time you need to access the portal.</a:t>
            </a:r>
          </a:p>
        </p:txBody>
      </p:sp>
      <p:sp>
        <p:nvSpPr>
          <p:cNvPr id="14" name="Arrow: Right 13">
            <a:extLst>
              <a:ext uri="{FF2B5EF4-FFF2-40B4-BE49-F238E27FC236}">
                <a16:creationId xmlns:a16="http://schemas.microsoft.com/office/drawing/2014/main" id="{054FF97C-3A2E-4D0F-81A0-9F8A1A55FE64}"/>
              </a:ext>
            </a:extLst>
          </p:cNvPr>
          <p:cNvSpPr/>
          <p:nvPr/>
        </p:nvSpPr>
        <p:spPr>
          <a:xfrm rot="5400000">
            <a:off x="10724741" y="1019476"/>
            <a:ext cx="1218893" cy="369332"/>
          </a:xfrm>
          <a:prstGeom prst="rightArrow">
            <a:avLst>
              <a:gd name="adj1" fmla="val 45731"/>
              <a:gd name="adj2" fmla="val 50000"/>
            </a:avLst>
          </a:prstGeom>
          <a:solidFill>
            <a:srgbClr val="00597C"/>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Tree>
    <p:extLst>
      <p:ext uri="{BB962C8B-B14F-4D97-AF65-F5344CB8AC3E}">
        <p14:creationId xmlns:p14="http://schemas.microsoft.com/office/powerpoint/2010/main" val="13061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99E154-8A82-48F9-A66A-E944D76D7420}"/>
              </a:ext>
            </a:extLst>
          </p:cNvPr>
          <p:cNvSpPr/>
          <p:nvPr/>
        </p:nvSpPr>
        <p:spPr>
          <a:xfrm>
            <a:off x="8392602" y="1781091"/>
            <a:ext cx="2218414" cy="79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F699F2-5B94-4D7B-B6A5-231A94CAE6DA}"/>
              </a:ext>
            </a:extLst>
          </p:cNvPr>
          <p:cNvSpPr/>
          <p:nvPr/>
        </p:nvSpPr>
        <p:spPr>
          <a:xfrm>
            <a:off x="8038769" y="4587903"/>
            <a:ext cx="707666" cy="127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E24348-B736-4BA0-A1A1-08A3A5EAD07F}"/>
              </a:ext>
            </a:extLst>
          </p:cNvPr>
          <p:cNvSpPr txBox="1"/>
          <p:nvPr/>
        </p:nvSpPr>
        <p:spPr>
          <a:xfrm>
            <a:off x="767621" y="1674674"/>
            <a:ext cx="4569489" cy="1477328"/>
          </a:xfrm>
          <a:prstGeom prst="rect">
            <a:avLst/>
          </a:prstGeom>
          <a:noFill/>
        </p:spPr>
        <p:txBody>
          <a:bodyPr wrap="square" rtlCol="0">
            <a:spAutoFit/>
          </a:bodyPr>
          <a:lstStyle/>
          <a:p>
            <a:r>
              <a:rPr lang="en-US" dirty="0"/>
              <a:t>You will need to provide this information in order to create a profile. </a:t>
            </a:r>
            <a:r>
              <a:rPr lang="en-US" b="1" dirty="0"/>
              <a:t>Make sure you write it down and that it is easy for you to locate as you will need it any time you need to access the portal.</a:t>
            </a:r>
          </a:p>
        </p:txBody>
      </p:sp>
      <p:sp>
        <p:nvSpPr>
          <p:cNvPr id="12" name="TextBox 11">
            <a:extLst>
              <a:ext uri="{FF2B5EF4-FFF2-40B4-BE49-F238E27FC236}">
                <a16:creationId xmlns:a16="http://schemas.microsoft.com/office/drawing/2014/main" id="{6CD7F06E-8688-4906-80C8-549BDA14A73A}"/>
              </a:ext>
            </a:extLst>
          </p:cNvPr>
          <p:cNvSpPr txBox="1"/>
          <p:nvPr/>
        </p:nvSpPr>
        <p:spPr>
          <a:xfrm>
            <a:off x="838200" y="4015870"/>
            <a:ext cx="4678788" cy="2585323"/>
          </a:xfrm>
          <a:prstGeom prst="rect">
            <a:avLst/>
          </a:prstGeom>
          <a:noFill/>
        </p:spPr>
        <p:txBody>
          <a:bodyPr wrap="square" rtlCol="0">
            <a:spAutoFit/>
          </a:bodyPr>
          <a:lstStyle/>
          <a:p>
            <a:r>
              <a:rPr lang="en-US" dirty="0"/>
              <a:t>You may receive this message when you attempt to register. This means your contact information is known to NJEDA, </a:t>
            </a:r>
            <a:r>
              <a:rPr lang="en-US" b="1" dirty="0"/>
              <a:t>but you still must create a profile in this application portal</a:t>
            </a:r>
            <a:r>
              <a:rPr lang="en-US" dirty="0"/>
              <a:t>. Click ok to send yourself an invitation code to create a profile in this portal. The email will be sent from </a:t>
            </a:r>
            <a:r>
              <a:rPr lang="en-US" b="1" dirty="0">
                <a:solidFill>
                  <a:srgbClr val="84BD00"/>
                </a:solidFill>
              </a:rPr>
              <a:t>crmnoreply@njeda.com  </a:t>
            </a:r>
            <a:r>
              <a:rPr lang="en-US" dirty="0"/>
              <a:t>Check junk/spam for this email if you do not receive it.</a:t>
            </a:r>
          </a:p>
          <a:p>
            <a:endParaRPr lang="en-US" b="1" dirty="0">
              <a:solidFill>
                <a:srgbClr val="0000FF"/>
              </a:solidFill>
            </a:endParaRPr>
          </a:p>
        </p:txBody>
      </p:sp>
      <p:pic>
        <p:nvPicPr>
          <p:cNvPr id="14" name="Picture 13">
            <a:extLst>
              <a:ext uri="{FF2B5EF4-FFF2-40B4-BE49-F238E27FC236}">
                <a16:creationId xmlns:a16="http://schemas.microsoft.com/office/drawing/2014/main" id="{4ED8C5A1-EECB-4F9D-A103-7B4DE336DB39}"/>
              </a:ext>
            </a:extLst>
          </p:cNvPr>
          <p:cNvPicPr/>
          <p:nvPr/>
        </p:nvPicPr>
        <p:blipFill rotWithShape="1">
          <a:blip r:embed="rId2">
            <a:extLst>
              <a:ext uri="{28A0092B-C50C-407E-A947-70E740481C1C}">
                <a14:useLocalDpi xmlns:a14="http://schemas.microsoft.com/office/drawing/2010/main" val="0"/>
              </a:ext>
            </a:extLst>
          </a:blip>
          <a:srcRect t="429" r="42970" b="36583"/>
          <a:stretch/>
        </p:blipFill>
        <p:spPr bwMode="auto">
          <a:xfrm>
            <a:off x="5972410" y="1119673"/>
            <a:ext cx="3386387" cy="2393346"/>
          </a:xfrm>
          <a:prstGeom prst="rect">
            <a:avLst/>
          </a:prstGeom>
          <a:noFill/>
          <a:ln>
            <a:solidFill>
              <a:schemeClr val="bg2">
                <a:lumMod val="50000"/>
              </a:schemeClr>
            </a:solid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0349D8BA-7860-47F8-B2F0-C1C1F54FD881}"/>
              </a:ext>
            </a:extLst>
          </p:cNvPr>
          <p:cNvPicPr/>
          <p:nvPr/>
        </p:nvPicPr>
        <p:blipFill rotWithShape="1">
          <a:blip r:embed="rId3">
            <a:extLst>
              <a:ext uri="{28A0092B-C50C-407E-A947-70E740481C1C}">
                <a14:useLocalDpi xmlns:a14="http://schemas.microsoft.com/office/drawing/2010/main" val="0"/>
              </a:ext>
            </a:extLst>
          </a:blip>
          <a:srcRect b="42895"/>
          <a:stretch/>
        </p:blipFill>
        <p:spPr bwMode="auto">
          <a:xfrm>
            <a:off x="5972410" y="4015870"/>
            <a:ext cx="5937885" cy="2705605"/>
          </a:xfrm>
          <a:prstGeom prst="rect">
            <a:avLst/>
          </a:prstGeom>
          <a:noFill/>
          <a:ln>
            <a:solidFill>
              <a:schemeClr val="bg2">
                <a:lumMod val="50000"/>
              </a:schemeClr>
            </a:solidFill>
          </a:ln>
          <a:extLst>
            <a:ext uri="{53640926-AAD7-44D8-BBD7-CCE9431645EC}">
              <a14:shadowObscured xmlns:a14="http://schemas.microsoft.com/office/drawing/2010/main"/>
            </a:ext>
          </a:extLst>
        </p:spPr>
      </p:pic>
      <p:cxnSp>
        <p:nvCxnSpPr>
          <p:cNvPr id="13" name="Straight Arrow Connector 12">
            <a:extLst>
              <a:ext uri="{FF2B5EF4-FFF2-40B4-BE49-F238E27FC236}">
                <a16:creationId xmlns:a16="http://schemas.microsoft.com/office/drawing/2014/main" id="{5CE4FC8F-31A0-45F9-A252-1C15F833A644}"/>
              </a:ext>
            </a:extLst>
          </p:cNvPr>
          <p:cNvCxnSpPr>
            <a:cxnSpLocks/>
          </p:cNvCxnSpPr>
          <p:nvPr/>
        </p:nvCxnSpPr>
        <p:spPr>
          <a:xfrm flipH="1">
            <a:off x="5423660" y="4926563"/>
            <a:ext cx="2615109" cy="20998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C827382-38B8-4611-B6FD-E344C42DF326}"/>
              </a:ext>
            </a:extLst>
          </p:cNvPr>
          <p:cNvSpPr>
            <a:spLocks noGrp="1"/>
          </p:cNvSpPr>
          <p:nvPr>
            <p:ph type="title"/>
          </p:nvPr>
        </p:nvSpPr>
        <p:spPr/>
        <p:txBody>
          <a:bodyPr/>
          <a:lstStyle/>
          <a:p>
            <a:r>
              <a:rPr lang="en-US" dirty="0">
                <a:solidFill>
                  <a:schemeClr val="accent4"/>
                </a:solidFill>
              </a:rPr>
              <a:t>Creating a New User Name and Password</a:t>
            </a:r>
          </a:p>
        </p:txBody>
      </p:sp>
      <p:sp>
        <p:nvSpPr>
          <p:cNvPr id="17" name="Rectangle 16">
            <a:extLst>
              <a:ext uri="{FF2B5EF4-FFF2-40B4-BE49-F238E27FC236}">
                <a16:creationId xmlns:a16="http://schemas.microsoft.com/office/drawing/2014/main" id="{C62FB5CD-D44D-41C8-BBB2-45A8D776752C}"/>
              </a:ext>
            </a:extLst>
          </p:cNvPr>
          <p:cNvSpPr/>
          <p:nvPr/>
        </p:nvSpPr>
        <p:spPr>
          <a:xfrm>
            <a:off x="698584" y="873408"/>
            <a:ext cx="2881751" cy="369332"/>
          </a:xfrm>
          <a:prstGeom prst="rect">
            <a:avLst/>
          </a:prstGeom>
        </p:spPr>
        <p:txBody>
          <a:bodyPr wrap="none">
            <a:spAutoFit/>
          </a:bodyPr>
          <a:lstStyle/>
          <a:p>
            <a:r>
              <a:rPr lang="en-US" dirty="0"/>
              <a:t>(only if you do not have one)</a:t>
            </a:r>
          </a:p>
        </p:txBody>
      </p:sp>
      <p:cxnSp>
        <p:nvCxnSpPr>
          <p:cNvPr id="16" name="Straight Connector 15">
            <a:extLst>
              <a:ext uri="{FF2B5EF4-FFF2-40B4-BE49-F238E27FC236}">
                <a16:creationId xmlns:a16="http://schemas.microsoft.com/office/drawing/2014/main" id="{78F41475-6B2D-44BC-ADD4-1AE98DB6655C}"/>
              </a:ext>
            </a:extLst>
          </p:cNvPr>
          <p:cNvCxnSpPr>
            <a:cxnSpLocks/>
          </p:cNvCxnSpPr>
          <p:nvPr/>
        </p:nvCxnSpPr>
        <p:spPr>
          <a:xfrm>
            <a:off x="698584" y="3702543"/>
            <a:ext cx="1121171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926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3B43A-FBB5-492A-8AD7-A651DAEF526D}"/>
              </a:ext>
            </a:extLst>
          </p:cNvPr>
          <p:cNvSpPr>
            <a:spLocks noGrp="1"/>
          </p:cNvSpPr>
          <p:nvPr>
            <p:ph type="title"/>
          </p:nvPr>
        </p:nvSpPr>
        <p:spPr>
          <a:xfrm>
            <a:off x="614225" y="446647"/>
            <a:ext cx="10515600" cy="580616"/>
          </a:xfrm>
        </p:spPr>
        <p:txBody>
          <a:bodyPr>
            <a:normAutofit fontScale="90000"/>
          </a:bodyPr>
          <a:lstStyle/>
          <a:p>
            <a:r>
              <a:rPr lang="en-US" dirty="0">
                <a:solidFill>
                  <a:schemeClr val="accent4"/>
                </a:solidFill>
              </a:rPr>
              <a:t>If You Were Emailed an Invitation Code</a:t>
            </a:r>
          </a:p>
        </p:txBody>
      </p:sp>
      <p:sp>
        <p:nvSpPr>
          <p:cNvPr id="5" name="TextBox 4">
            <a:extLst>
              <a:ext uri="{FF2B5EF4-FFF2-40B4-BE49-F238E27FC236}">
                <a16:creationId xmlns:a16="http://schemas.microsoft.com/office/drawing/2014/main" id="{51B92781-8F19-414B-8475-81AC39C39387}"/>
              </a:ext>
            </a:extLst>
          </p:cNvPr>
          <p:cNvSpPr txBox="1"/>
          <p:nvPr/>
        </p:nvSpPr>
        <p:spPr>
          <a:xfrm>
            <a:off x="614225" y="1332001"/>
            <a:ext cx="4405023" cy="4247317"/>
          </a:xfrm>
          <a:prstGeom prst="rect">
            <a:avLst/>
          </a:prstGeom>
          <a:noFill/>
        </p:spPr>
        <p:txBody>
          <a:bodyPr wrap="square" rtlCol="0">
            <a:spAutoFit/>
          </a:bodyPr>
          <a:lstStyle/>
          <a:p>
            <a:r>
              <a:rPr lang="en-US" dirty="0"/>
              <a:t>If you forgot your username and password, or if you attempted to register and your information was already known to NJEDA, then you should have received an invitation code via email. Please allow appx. 10-20 mins for that email to arrive, and check your junk or spam folders if you do not receive it. If you still haven’t received it after 20 mins, contact the NJEDA call center at </a:t>
            </a:r>
          </a:p>
          <a:p>
            <a:r>
              <a:rPr lang="en-US" b="1" dirty="0"/>
              <a:t>844-965-1125</a:t>
            </a:r>
            <a:r>
              <a:rPr lang="en-US" dirty="0"/>
              <a:t> for assistance. </a:t>
            </a:r>
            <a:endParaRPr lang="en-US" b="1" dirty="0"/>
          </a:p>
          <a:p>
            <a:endParaRPr lang="en-US" b="1" dirty="0"/>
          </a:p>
          <a:p>
            <a:r>
              <a:rPr lang="en-US" dirty="0"/>
              <a:t>Once you receive the invitation code, please click the link to be returned to the portal. Clicking register should allow you to complete your registration.</a:t>
            </a:r>
          </a:p>
        </p:txBody>
      </p:sp>
      <p:pic>
        <p:nvPicPr>
          <p:cNvPr id="9" name="Picture 8">
            <a:extLst>
              <a:ext uri="{FF2B5EF4-FFF2-40B4-BE49-F238E27FC236}">
                <a16:creationId xmlns:a16="http://schemas.microsoft.com/office/drawing/2014/main" id="{A69EC809-41E1-4D3F-B13A-C2F7D8FCAA69}"/>
              </a:ext>
            </a:extLst>
          </p:cNvPr>
          <p:cNvPicPr/>
          <p:nvPr/>
        </p:nvPicPr>
        <p:blipFill rotWithShape="1">
          <a:blip r:embed="rId2">
            <a:extLst>
              <a:ext uri="{28A0092B-C50C-407E-A947-70E740481C1C}">
                <a14:useLocalDpi xmlns:a14="http://schemas.microsoft.com/office/drawing/2010/main" val="0"/>
              </a:ext>
            </a:extLst>
          </a:blip>
          <a:srcRect t="1336" b="63284"/>
          <a:stretch/>
        </p:blipFill>
        <p:spPr bwMode="auto">
          <a:xfrm>
            <a:off x="5710260" y="1317325"/>
            <a:ext cx="5937885" cy="2276833"/>
          </a:xfrm>
          <a:prstGeom prst="rect">
            <a:avLst/>
          </a:prstGeom>
          <a:noFill/>
          <a:ln>
            <a:solidFill>
              <a:schemeClr val="bg2">
                <a:lumMod val="50000"/>
              </a:schemeClr>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2C49FD4-20D7-4A06-A828-4B2E5A66C736}"/>
              </a:ext>
            </a:extLst>
          </p:cNvPr>
          <p:cNvPicPr/>
          <p:nvPr/>
        </p:nvPicPr>
        <p:blipFill rotWithShape="1">
          <a:blip r:embed="rId3">
            <a:extLst>
              <a:ext uri="{28A0092B-C50C-407E-A947-70E740481C1C}">
                <a14:useLocalDpi xmlns:a14="http://schemas.microsoft.com/office/drawing/2010/main" val="0"/>
              </a:ext>
            </a:extLst>
          </a:blip>
          <a:srcRect t="2118" r="1687" b="32651"/>
          <a:stretch/>
        </p:blipFill>
        <p:spPr bwMode="auto">
          <a:xfrm>
            <a:off x="5710259" y="3791885"/>
            <a:ext cx="5937885" cy="2329160"/>
          </a:xfrm>
          <a:prstGeom prst="rect">
            <a:avLst/>
          </a:prstGeom>
          <a:noFill/>
          <a:ln>
            <a:solidFill>
              <a:schemeClr val="bg2">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7566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410E30-3779-4E93-B15F-3392901130E3}"/>
              </a:ext>
            </a:extLst>
          </p:cNvPr>
          <p:cNvSpPr>
            <a:spLocks noGrp="1"/>
          </p:cNvSpPr>
          <p:nvPr>
            <p:ph type="title"/>
          </p:nvPr>
        </p:nvSpPr>
        <p:spPr>
          <a:xfrm>
            <a:off x="625763" y="274631"/>
            <a:ext cx="10515600" cy="1325563"/>
          </a:xfrm>
        </p:spPr>
        <p:txBody>
          <a:bodyPr/>
          <a:lstStyle/>
          <a:p>
            <a:r>
              <a:rPr lang="en-US" dirty="0"/>
              <a:t>Find the Child Care Facilities Improvement </a:t>
            </a:r>
            <a:br>
              <a:rPr lang="en-US" dirty="0"/>
            </a:br>
            <a:r>
              <a:rPr lang="en-US" dirty="0"/>
              <a:t>application</a:t>
            </a:r>
          </a:p>
        </p:txBody>
      </p:sp>
      <p:pic>
        <p:nvPicPr>
          <p:cNvPr id="4" name="Picture 3">
            <a:extLst>
              <a:ext uri="{FF2B5EF4-FFF2-40B4-BE49-F238E27FC236}">
                <a16:creationId xmlns:a16="http://schemas.microsoft.com/office/drawing/2014/main" id="{2FE75F5B-B56A-4C1A-80F3-2F83BFF10C0A}"/>
              </a:ext>
            </a:extLst>
          </p:cNvPr>
          <p:cNvPicPr>
            <a:picLocks noChangeAspect="1"/>
          </p:cNvPicPr>
          <p:nvPr/>
        </p:nvPicPr>
        <p:blipFill>
          <a:blip r:embed="rId3"/>
          <a:stretch>
            <a:fillRect/>
          </a:stretch>
        </p:blipFill>
        <p:spPr>
          <a:xfrm>
            <a:off x="3317358" y="1252200"/>
            <a:ext cx="8737153" cy="4537206"/>
          </a:xfrm>
          <a:prstGeom prst="rect">
            <a:avLst/>
          </a:prstGeom>
        </p:spPr>
      </p:pic>
      <p:sp>
        <p:nvSpPr>
          <p:cNvPr id="5" name="TextBox 4">
            <a:extLst>
              <a:ext uri="{FF2B5EF4-FFF2-40B4-BE49-F238E27FC236}">
                <a16:creationId xmlns:a16="http://schemas.microsoft.com/office/drawing/2014/main" id="{80EC587D-8529-41D7-BF30-4ACC4C4034CA}"/>
              </a:ext>
            </a:extLst>
          </p:cNvPr>
          <p:cNvSpPr txBox="1"/>
          <p:nvPr/>
        </p:nvSpPr>
        <p:spPr>
          <a:xfrm>
            <a:off x="382316" y="2498660"/>
            <a:ext cx="3466670" cy="3416320"/>
          </a:xfrm>
          <a:prstGeom prst="rect">
            <a:avLst/>
          </a:prstGeom>
          <a:noFill/>
        </p:spPr>
        <p:txBody>
          <a:bodyPr wrap="square" rtlCol="0">
            <a:spAutoFit/>
          </a:bodyPr>
          <a:lstStyle/>
          <a:p>
            <a:r>
              <a:rPr lang="en-US" sz="2400" dirty="0"/>
              <a:t>The application will be listed </a:t>
            </a:r>
            <a:r>
              <a:rPr lang="en-US" sz="2400" dirty="0">
                <a:hlinkClick r:id="rId4"/>
              </a:rPr>
              <a:t>here</a:t>
            </a:r>
            <a:r>
              <a:rPr lang="en-US" sz="2400" dirty="0"/>
              <a:t> but will not be viewable until it is launched. We expect this will be in October. </a:t>
            </a:r>
          </a:p>
          <a:p>
            <a:endParaRPr lang="en-US" sz="2400" dirty="0"/>
          </a:p>
          <a:p>
            <a:r>
              <a:rPr lang="en-US" sz="2400" dirty="0"/>
              <a:t>Click and begin completing your application.</a:t>
            </a:r>
          </a:p>
        </p:txBody>
      </p:sp>
      <p:cxnSp>
        <p:nvCxnSpPr>
          <p:cNvPr id="7" name="Straight Arrow Connector 6">
            <a:extLst>
              <a:ext uri="{FF2B5EF4-FFF2-40B4-BE49-F238E27FC236}">
                <a16:creationId xmlns:a16="http://schemas.microsoft.com/office/drawing/2014/main" id="{410884CF-030F-4BEB-9CE1-0C5D49398519}"/>
              </a:ext>
            </a:extLst>
          </p:cNvPr>
          <p:cNvCxnSpPr>
            <a:cxnSpLocks/>
          </p:cNvCxnSpPr>
          <p:nvPr/>
        </p:nvCxnSpPr>
        <p:spPr>
          <a:xfrm flipV="1">
            <a:off x="3746090" y="3323303"/>
            <a:ext cx="2458065" cy="2531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36381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89748-C30F-41B5-A4E6-FC68E73A342C}"/>
              </a:ext>
            </a:extLst>
          </p:cNvPr>
          <p:cNvSpPr>
            <a:spLocks noGrp="1"/>
          </p:cNvSpPr>
          <p:nvPr>
            <p:ph type="title"/>
          </p:nvPr>
        </p:nvSpPr>
        <p:spPr>
          <a:xfrm>
            <a:off x="564164" y="524313"/>
            <a:ext cx="11365688" cy="680198"/>
          </a:xfrm>
        </p:spPr>
        <p:txBody>
          <a:bodyPr/>
          <a:lstStyle/>
          <a:p>
            <a:r>
              <a:rPr lang="en-US" dirty="0"/>
              <a:t>Required Application Documents</a:t>
            </a:r>
          </a:p>
        </p:txBody>
      </p:sp>
      <p:sp>
        <p:nvSpPr>
          <p:cNvPr id="6" name="Freeform 37">
            <a:extLst>
              <a:ext uri="{FF2B5EF4-FFF2-40B4-BE49-F238E27FC236}">
                <a16:creationId xmlns:a16="http://schemas.microsoft.com/office/drawing/2014/main" id="{BC376BE7-8FF5-44AA-B6E4-F351E241B1B8}"/>
              </a:ext>
            </a:extLst>
          </p:cNvPr>
          <p:cNvSpPr/>
          <p:nvPr/>
        </p:nvSpPr>
        <p:spPr>
          <a:xfrm>
            <a:off x="8135126" y="4631273"/>
            <a:ext cx="1855202" cy="363649"/>
          </a:xfrm>
          <a:custGeom>
            <a:avLst/>
            <a:gdLst>
              <a:gd name="connsiteX0" fmla="*/ 0 w 1855202"/>
              <a:gd name="connsiteY0" fmla="*/ 0 h 363649"/>
              <a:gd name="connsiteX1" fmla="*/ 1855202 w 1855202"/>
              <a:gd name="connsiteY1" fmla="*/ 0 h 363649"/>
              <a:gd name="connsiteX2" fmla="*/ 1855202 w 1855202"/>
              <a:gd name="connsiteY2" fmla="*/ 363649 h 363649"/>
              <a:gd name="connsiteX3" fmla="*/ 0 w 1855202"/>
              <a:gd name="connsiteY3" fmla="*/ 363649 h 363649"/>
              <a:gd name="connsiteX4" fmla="*/ 0 w 1855202"/>
              <a:gd name="connsiteY4" fmla="*/ 0 h 363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202" h="363649">
                <a:moveTo>
                  <a:pt x="0" y="0"/>
                </a:moveTo>
                <a:lnTo>
                  <a:pt x="1855202" y="0"/>
                </a:lnTo>
                <a:lnTo>
                  <a:pt x="1855202" y="363649"/>
                </a:lnTo>
                <a:lnTo>
                  <a:pt x="0" y="3636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a:p>
        </p:txBody>
      </p:sp>
      <p:sp>
        <p:nvSpPr>
          <p:cNvPr id="3" name="TextBox 2">
            <a:extLst>
              <a:ext uri="{FF2B5EF4-FFF2-40B4-BE49-F238E27FC236}">
                <a16:creationId xmlns:a16="http://schemas.microsoft.com/office/drawing/2014/main" id="{DCC3DB1D-C9FF-46E5-9B80-4EF75575D2B2}"/>
              </a:ext>
            </a:extLst>
          </p:cNvPr>
          <p:cNvSpPr txBox="1"/>
          <p:nvPr/>
        </p:nvSpPr>
        <p:spPr>
          <a:xfrm>
            <a:off x="564164" y="1662546"/>
            <a:ext cx="10382906" cy="5632311"/>
          </a:xfrm>
          <a:prstGeom prst="rect">
            <a:avLst/>
          </a:prstGeom>
          <a:noFill/>
        </p:spPr>
        <p:txBody>
          <a:bodyPr wrap="square" numCol="2" rtlCol="0">
            <a:spAutoFit/>
          </a:bodyPr>
          <a:lstStyle/>
          <a:p>
            <a:pPr marL="457200" indent="-457200">
              <a:buFont typeface="Arial" panose="020B0604020202020204" pitchFamily="34" charset="0"/>
              <a:buChar char="•"/>
            </a:pPr>
            <a:r>
              <a:rPr lang="en-US" sz="2100" dirty="0">
                <a:solidFill>
                  <a:srgbClr val="00597C"/>
                </a:solidFill>
              </a:rPr>
              <a:t>DCF License </a:t>
            </a:r>
          </a:p>
          <a:p>
            <a:pPr marL="457200" indent="-457200">
              <a:buFont typeface="Arial" panose="020B0604020202020204" pitchFamily="34" charset="0"/>
              <a:buChar char="•"/>
            </a:pPr>
            <a:r>
              <a:rPr lang="en-US" sz="2100" dirty="0">
                <a:solidFill>
                  <a:srgbClr val="00597C"/>
                </a:solidFill>
              </a:rPr>
              <a:t>Formation Documentation</a:t>
            </a:r>
          </a:p>
          <a:p>
            <a:pPr marL="457200" indent="-457200">
              <a:buFont typeface="Arial" panose="020B0604020202020204" pitchFamily="34" charset="0"/>
              <a:buChar char="•"/>
            </a:pPr>
            <a:r>
              <a:rPr lang="en-US" sz="2100" dirty="0">
                <a:solidFill>
                  <a:srgbClr val="00597C"/>
                </a:solidFill>
              </a:rPr>
              <a:t>Federal Tax ID</a:t>
            </a:r>
          </a:p>
          <a:p>
            <a:pPr marL="457200" indent="-457200">
              <a:buFont typeface="Arial" panose="020B0604020202020204" pitchFamily="34" charset="0"/>
              <a:buChar char="•"/>
            </a:pPr>
            <a:r>
              <a:rPr lang="en-US" sz="2100" dirty="0">
                <a:solidFill>
                  <a:srgbClr val="00597C"/>
                </a:solidFill>
              </a:rPr>
              <a:t>NJ Division of Taxation Tax Clearance Certificate</a:t>
            </a:r>
          </a:p>
          <a:p>
            <a:pPr marL="457200" indent="-457200">
              <a:buFont typeface="Arial" panose="020B0604020202020204" pitchFamily="34" charset="0"/>
              <a:buChar char="•"/>
            </a:pPr>
            <a:r>
              <a:rPr lang="en-US" sz="2100" dirty="0">
                <a:solidFill>
                  <a:srgbClr val="00597C"/>
                </a:solidFill>
              </a:rPr>
              <a:t>Religious Affiliation Form (if applicable)</a:t>
            </a:r>
          </a:p>
          <a:p>
            <a:pPr marL="457200" indent="-457200">
              <a:buFont typeface="Arial" panose="020B0604020202020204" pitchFamily="34" charset="0"/>
              <a:buChar char="•"/>
            </a:pPr>
            <a:r>
              <a:rPr lang="en-US" sz="2100" dirty="0">
                <a:solidFill>
                  <a:srgbClr val="00597C"/>
                </a:solidFill>
              </a:rPr>
              <a:t>IRS determination letter (nonprofits only)</a:t>
            </a:r>
          </a:p>
          <a:p>
            <a:pPr marL="457200" indent="-457200">
              <a:buFont typeface="Arial" panose="020B0604020202020204" pitchFamily="34" charset="0"/>
              <a:buChar char="•"/>
            </a:pPr>
            <a:r>
              <a:rPr lang="en-US" sz="2100" dirty="0">
                <a:solidFill>
                  <a:srgbClr val="00597C"/>
                </a:solidFill>
              </a:rPr>
              <a:t>Political/Lobbying Questionnaire</a:t>
            </a:r>
          </a:p>
          <a:p>
            <a:pPr marL="457200" indent="-457200">
              <a:buFont typeface="Arial" panose="020B0604020202020204" pitchFamily="34" charset="0"/>
              <a:buChar char="•"/>
            </a:pPr>
            <a:r>
              <a:rPr lang="en-US" sz="2100" dirty="0">
                <a:solidFill>
                  <a:srgbClr val="00597C"/>
                </a:solidFill>
              </a:rPr>
              <a:t>Evidence of facility ownership or copy of lease</a:t>
            </a:r>
          </a:p>
          <a:p>
            <a:pPr marL="457200" indent="-457200">
              <a:buFont typeface="Arial" panose="020B0604020202020204" pitchFamily="34" charset="0"/>
              <a:buChar char="•"/>
            </a:pPr>
            <a:r>
              <a:rPr lang="en-US" sz="2100" dirty="0">
                <a:solidFill>
                  <a:srgbClr val="00597C"/>
                </a:solidFill>
              </a:rPr>
              <a:t>Landlord certification (if facility is leased)</a:t>
            </a:r>
          </a:p>
          <a:p>
            <a:pPr marL="457200" indent="-457200">
              <a:buFont typeface="Arial" panose="020B0604020202020204" pitchFamily="34" charset="0"/>
              <a:buChar char="•"/>
            </a:pPr>
            <a:endParaRPr lang="en-US" sz="2100" dirty="0">
              <a:solidFill>
                <a:srgbClr val="00597C"/>
              </a:solidFill>
            </a:endParaRPr>
          </a:p>
          <a:p>
            <a:pPr marL="457200" indent="-457200">
              <a:buFont typeface="Arial" panose="020B0604020202020204" pitchFamily="34" charset="0"/>
              <a:buChar char="•"/>
            </a:pPr>
            <a:endParaRPr lang="en-US" sz="2100" dirty="0">
              <a:solidFill>
                <a:srgbClr val="00597C"/>
              </a:solidFill>
            </a:endParaRPr>
          </a:p>
          <a:p>
            <a:pPr marL="457200" indent="-457200">
              <a:buFont typeface="Arial" panose="020B0604020202020204" pitchFamily="34" charset="0"/>
              <a:buChar char="•"/>
            </a:pPr>
            <a:endParaRPr lang="en-US" sz="2100" dirty="0">
              <a:solidFill>
                <a:srgbClr val="00597C"/>
              </a:solidFill>
            </a:endParaRPr>
          </a:p>
          <a:p>
            <a:pPr marL="457200" indent="-457200">
              <a:buFont typeface="Arial" panose="020B0604020202020204" pitchFamily="34" charset="0"/>
              <a:buChar char="•"/>
            </a:pPr>
            <a:endParaRPr lang="en-US" sz="2100" dirty="0">
              <a:solidFill>
                <a:srgbClr val="00597C"/>
              </a:solidFill>
            </a:endParaRPr>
          </a:p>
          <a:p>
            <a:pPr marL="457200" indent="-457200">
              <a:buFont typeface="Arial" panose="020B0604020202020204" pitchFamily="34" charset="0"/>
              <a:buChar char="•"/>
            </a:pPr>
            <a:endParaRPr lang="en-US" sz="2100" dirty="0">
              <a:solidFill>
                <a:srgbClr val="00597C"/>
              </a:solidFill>
            </a:endParaRPr>
          </a:p>
          <a:p>
            <a:pPr marL="457200" indent="-457200">
              <a:buFont typeface="Arial" panose="020B0604020202020204" pitchFamily="34" charset="0"/>
              <a:buChar char="•"/>
            </a:pPr>
            <a:endParaRPr lang="en-US" sz="2100" dirty="0">
              <a:solidFill>
                <a:srgbClr val="00597C"/>
              </a:solidFill>
            </a:endParaRPr>
          </a:p>
          <a:p>
            <a:pPr marL="457200" indent="-457200">
              <a:buFont typeface="Arial" panose="020B0604020202020204" pitchFamily="34" charset="0"/>
              <a:buChar char="•"/>
            </a:pPr>
            <a:r>
              <a:rPr lang="en-US" sz="2100" dirty="0">
                <a:solidFill>
                  <a:srgbClr val="00597C"/>
                </a:solidFill>
              </a:rPr>
              <a:t>Project description and justification</a:t>
            </a:r>
          </a:p>
          <a:p>
            <a:pPr marL="457200" indent="-457200">
              <a:buFont typeface="Arial" panose="020B0604020202020204" pitchFamily="34" charset="0"/>
              <a:buChar char="•"/>
            </a:pPr>
            <a:r>
              <a:rPr lang="en-US" sz="2100" dirty="0">
                <a:solidFill>
                  <a:srgbClr val="00597C"/>
                </a:solidFill>
              </a:rPr>
              <a:t>Photos of space where improvements are proposed</a:t>
            </a:r>
          </a:p>
          <a:p>
            <a:pPr marL="457200" indent="-457200">
              <a:buFont typeface="Arial" panose="020B0604020202020204" pitchFamily="34" charset="0"/>
              <a:buChar char="•"/>
            </a:pPr>
            <a:r>
              <a:rPr lang="en-US" sz="2100" dirty="0">
                <a:solidFill>
                  <a:srgbClr val="00597C"/>
                </a:solidFill>
              </a:rPr>
              <a:t>Project budget</a:t>
            </a:r>
          </a:p>
          <a:p>
            <a:pPr marL="457200" indent="-457200">
              <a:buFont typeface="Arial" panose="020B0604020202020204" pitchFamily="34" charset="0"/>
              <a:buChar char="•"/>
            </a:pPr>
            <a:r>
              <a:rPr lang="en-US" sz="2100" dirty="0">
                <a:solidFill>
                  <a:srgbClr val="00597C"/>
                </a:solidFill>
              </a:rPr>
              <a:t>Project timeline</a:t>
            </a:r>
          </a:p>
          <a:p>
            <a:pPr marL="457200" indent="-457200">
              <a:buFont typeface="Arial" panose="020B0604020202020204" pitchFamily="34" charset="0"/>
              <a:buChar char="•"/>
            </a:pPr>
            <a:r>
              <a:rPr lang="en-US" sz="2100" dirty="0">
                <a:solidFill>
                  <a:srgbClr val="00597C"/>
                </a:solidFill>
              </a:rPr>
              <a:t>Project Design documents (if applicable)</a:t>
            </a:r>
          </a:p>
          <a:p>
            <a:pPr marL="457200" indent="-457200">
              <a:buFont typeface="Arial" panose="020B0604020202020204" pitchFamily="34" charset="0"/>
              <a:buChar char="•"/>
            </a:pPr>
            <a:r>
              <a:rPr lang="en-US" sz="2100" dirty="0">
                <a:solidFill>
                  <a:srgbClr val="00597C"/>
                </a:solidFill>
              </a:rPr>
              <a:t>Project costs (Hard, Soft and FFE)</a:t>
            </a:r>
          </a:p>
          <a:p>
            <a:pPr marL="457200" indent="-457200">
              <a:buFont typeface="Arial" panose="020B0604020202020204" pitchFamily="34" charset="0"/>
              <a:buChar char="•"/>
            </a:pPr>
            <a:r>
              <a:rPr lang="en-US" sz="2100" dirty="0">
                <a:solidFill>
                  <a:srgbClr val="00597C"/>
                </a:solidFill>
              </a:rPr>
              <a:t>Public Works registered contractor certificate</a:t>
            </a:r>
          </a:p>
          <a:p>
            <a:pPr marL="457200" indent="-457200">
              <a:buFont typeface="Arial" panose="020B0604020202020204" pitchFamily="34" charset="0"/>
              <a:buChar char="•"/>
            </a:pPr>
            <a:r>
              <a:rPr lang="en-US" sz="2100" dirty="0">
                <a:solidFill>
                  <a:srgbClr val="00597C"/>
                </a:solidFill>
              </a:rPr>
              <a:t>Contractor quotes</a:t>
            </a:r>
          </a:p>
          <a:p>
            <a:pPr marL="457200" indent="-457200">
              <a:buFont typeface="Arial" panose="020B0604020202020204" pitchFamily="34" charset="0"/>
              <a:buChar char="•"/>
            </a:pPr>
            <a:r>
              <a:rPr lang="en-US" sz="2100" dirty="0">
                <a:solidFill>
                  <a:srgbClr val="00597C"/>
                </a:solidFill>
              </a:rPr>
              <a:t>Soft Costs description (if applicable)</a:t>
            </a:r>
          </a:p>
          <a:p>
            <a:endParaRPr lang="en-US" dirty="0">
              <a:solidFill>
                <a:srgbClr val="00597C"/>
              </a:solidFill>
            </a:endParaRPr>
          </a:p>
        </p:txBody>
      </p:sp>
    </p:spTree>
    <p:extLst>
      <p:ext uri="{BB962C8B-B14F-4D97-AF65-F5344CB8AC3E}">
        <p14:creationId xmlns:p14="http://schemas.microsoft.com/office/powerpoint/2010/main" val="88896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6BC332-3B49-49CF-A924-04F265D97C39}"/>
              </a:ext>
            </a:extLst>
          </p:cNvPr>
          <p:cNvPicPr>
            <a:picLocks noChangeAspect="1"/>
          </p:cNvPicPr>
          <p:nvPr/>
        </p:nvPicPr>
        <p:blipFill>
          <a:blip r:embed="rId3"/>
          <a:stretch>
            <a:fillRect/>
          </a:stretch>
        </p:blipFill>
        <p:spPr>
          <a:xfrm>
            <a:off x="123593" y="1011184"/>
            <a:ext cx="6441356" cy="4835631"/>
          </a:xfrm>
          <a:prstGeom prst="rect">
            <a:avLst/>
          </a:prstGeom>
        </p:spPr>
      </p:pic>
      <p:grpSp>
        <p:nvGrpSpPr>
          <p:cNvPr id="15" name="Group 14">
            <a:extLst>
              <a:ext uri="{FF2B5EF4-FFF2-40B4-BE49-F238E27FC236}">
                <a16:creationId xmlns:a16="http://schemas.microsoft.com/office/drawing/2014/main" id="{A51EDF41-DFDA-4E3D-B152-5F0E515FC902}"/>
              </a:ext>
            </a:extLst>
          </p:cNvPr>
          <p:cNvGrpSpPr/>
          <p:nvPr/>
        </p:nvGrpSpPr>
        <p:grpSpPr>
          <a:xfrm>
            <a:off x="6872065" y="2548972"/>
            <a:ext cx="5196342" cy="1955394"/>
            <a:chOff x="4753591" y="4495381"/>
            <a:chExt cx="2309470" cy="780325"/>
          </a:xfrm>
        </p:grpSpPr>
        <p:sp>
          <p:nvSpPr>
            <p:cNvPr id="16" name="TextBox 15">
              <a:extLst>
                <a:ext uri="{FF2B5EF4-FFF2-40B4-BE49-F238E27FC236}">
                  <a16:creationId xmlns:a16="http://schemas.microsoft.com/office/drawing/2014/main" id="{96EB73C6-19CA-4B34-9EBC-959BB7034DB4}"/>
                </a:ext>
              </a:extLst>
            </p:cNvPr>
            <p:cNvSpPr txBox="1"/>
            <p:nvPr/>
          </p:nvSpPr>
          <p:spPr>
            <a:xfrm>
              <a:off x="4912290" y="4533583"/>
              <a:ext cx="2009602" cy="724651"/>
            </a:xfrm>
            <a:prstGeom prst="rect">
              <a:avLst/>
            </a:prstGeom>
            <a:noFill/>
          </p:spPr>
          <p:txBody>
            <a:bodyPr wrap="square" rtlCol="0" anchor="ctr">
              <a:spAutoFit/>
            </a:bodyPr>
            <a:lstStyle/>
            <a:p>
              <a:r>
                <a:rPr lang="en-US" sz="2000" b="1" dirty="0"/>
                <a:t>RESOURCE: Application Quick Start Guide</a:t>
              </a:r>
              <a:br>
                <a:rPr lang="en-US" dirty="0"/>
              </a:br>
              <a:r>
                <a:rPr lang="en-US" dirty="0">
                  <a:solidFill>
                    <a:srgbClr val="00597C"/>
                  </a:solidFill>
                </a:rPr>
                <a:t>Checklist of all information and documents needed for application found at </a:t>
              </a:r>
            </a:p>
            <a:p>
              <a:r>
                <a:rPr lang="en-US" dirty="0">
                  <a:solidFill>
                    <a:schemeClr val="accent6">
                      <a:lumMod val="85000"/>
                      <a:lumOff val="15000"/>
                    </a:schemeClr>
                  </a:solidFill>
                  <a:hlinkClick r:id="rId4"/>
                </a:rPr>
                <a:t>https://www.njeda.com/application-quick-start-guide-final/</a:t>
              </a:r>
              <a:r>
                <a:rPr lang="en-US" dirty="0">
                  <a:solidFill>
                    <a:schemeClr val="accent6">
                      <a:lumMod val="85000"/>
                      <a:lumOff val="15000"/>
                    </a:schemeClr>
                  </a:solidFill>
                </a:rPr>
                <a:t> </a:t>
              </a:r>
            </a:p>
          </p:txBody>
        </p:sp>
        <p:sp>
          <p:nvSpPr>
            <p:cNvPr id="17" name="Rectangle 16">
              <a:extLst>
                <a:ext uri="{FF2B5EF4-FFF2-40B4-BE49-F238E27FC236}">
                  <a16:creationId xmlns:a16="http://schemas.microsoft.com/office/drawing/2014/main" id="{47776E15-497E-49FA-804E-D3F4AB499730}"/>
                </a:ext>
              </a:extLst>
            </p:cNvPr>
            <p:cNvSpPr/>
            <p:nvPr/>
          </p:nvSpPr>
          <p:spPr>
            <a:xfrm>
              <a:off x="4753591" y="4495381"/>
              <a:ext cx="2309470" cy="7803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F6563D2-D02F-4DF3-ACE6-13EF9BF828CC}"/>
              </a:ext>
            </a:extLst>
          </p:cNvPr>
          <p:cNvSpPr/>
          <p:nvPr/>
        </p:nvSpPr>
        <p:spPr>
          <a:xfrm>
            <a:off x="6521894" y="3202473"/>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sp>
        <p:nvSpPr>
          <p:cNvPr id="22" name="Title 3">
            <a:extLst>
              <a:ext uri="{FF2B5EF4-FFF2-40B4-BE49-F238E27FC236}">
                <a16:creationId xmlns:a16="http://schemas.microsoft.com/office/drawing/2014/main" id="{FC515D0C-412E-4985-AF07-D339CD0DEAA4}"/>
              </a:ext>
            </a:extLst>
          </p:cNvPr>
          <p:cNvSpPr>
            <a:spLocks noGrp="1"/>
          </p:cNvSpPr>
          <p:nvPr>
            <p:ph type="title"/>
          </p:nvPr>
        </p:nvSpPr>
        <p:spPr>
          <a:xfrm>
            <a:off x="3068077" y="604971"/>
            <a:ext cx="6055846" cy="584775"/>
          </a:xfrm>
        </p:spPr>
        <p:txBody>
          <a:bodyPr/>
          <a:lstStyle/>
          <a:p>
            <a:r>
              <a:rPr lang="en-US" sz="3200" dirty="0"/>
              <a:t>Application Quick Start Guide</a:t>
            </a:r>
          </a:p>
        </p:txBody>
      </p:sp>
    </p:spTree>
    <p:extLst>
      <p:ext uri="{BB962C8B-B14F-4D97-AF65-F5344CB8AC3E}">
        <p14:creationId xmlns:p14="http://schemas.microsoft.com/office/powerpoint/2010/main" val="65436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1</a:t>
            </a:r>
            <a:br>
              <a:rPr lang="en-US" dirty="0"/>
            </a:br>
            <a:r>
              <a:rPr lang="en-US" dirty="0"/>
              <a:t>HOUSEKEEPING AND REMINDERS</a:t>
            </a:r>
          </a:p>
        </p:txBody>
      </p:sp>
    </p:spTree>
    <p:extLst>
      <p:ext uri="{BB962C8B-B14F-4D97-AF65-F5344CB8AC3E}">
        <p14:creationId xmlns:p14="http://schemas.microsoft.com/office/powerpoint/2010/main" val="3572521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C97D26-BE41-40DA-B784-97A06DD61EB1}"/>
              </a:ext>
            </a:extLst>
          </p:cNvPr>
          <p:cNvPicPr>
            <a:picLocks noChangeAspect="1"/>
          </p:cNvPicPr>
          <p:nvPr/>
        </p:nvPicPr>
        <p:blipFill>
          <a:blip r:embed="rId3"/>
          <a:stretch>
            <a:fillRect/>
          </a:stretch>
        </p:blipFill>
        <p:spPr>
          <a:xfrm>
            <a:off x="3223309" y="1379882"/>
            <a:ext cx="5745382" cy="4437172"/>
          </a:xfrm>
          <a:prstGeom prst="rect">
            <a:avLst/>
          </a:prstGeom>
        </p:spPr>
      </p:pic>
      <p:sp>
        <p:nvSpPr>
          <p:cNvPr id="7" name="Arrow: Right 6">
            <a:extLst>
              <a:ext uri="{FF2B5EF4-FFF2-40B4-BE49-F238E27FC236}">
                <a16:creationId xmlns:a16="http://schemas.microsoft.com/office/drawing/2014/main" id="{1291DA5A-DEB8-428B-A6A4-AC6AA3A55E2D}"/>
              </a:ext>
            </a:extLst>
          </p:cNvPr>
          <p:cNvSpPr/>
          <p:nvPr/>
        </p:nvSpPr>
        <p:spPr>
          <a:xfrm>
            <a:off x="2503022" y="1687040"/>
            <a:ext cx="959327" cy="155156"/>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84BD00"/>
              </a:solidFill>
            </a:endParaRPr>
          </a:p>
        </p:txBody>
      </p:sp>
      <p:sp>
        <p:nvSpPr>
          <p:cNvPr id="10" name="Folded Corner 11">
            <a:extLst>
              <a:ext uri="{FF2B5EF4-FFF2-40B4-BE49-F238E27FC236}">
                <a16:creationId xmlns:a16="http://schemas.microsoft.com/office/drawing/2014/main" id="{489B817E-5899-489B-BCE9-EA5DD79618FA}"/>
              </a:ext>
            </a:extLst>
          </p:cNvPr>
          <p:cNvSpPr/>
          <p:nvPr/>
        </p:nvSpPr>
        <p:spPr>
          <a:xfrm>
            <a:off x="180727" y="1392256"/>
            <a:ext cx="2369329" cy="861978"/>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NJ Department of Children and Families (DCF) License Number</a:t>
            </a:r>
            <a:endParaRPr lang="en-US" sz="1600" b="1" dirty="0">
              <a:solidFill>
                <a:schemeClr val="tx1"/>
              </a:solidFill>
            </a:endParaRPr>
          </a:p>
        </p:txBody>
      </p:sp>
      <p:sp>
        <p:nvSpPr>
          <p:cNvPr id="12" name="Folded Corner 11">
            <a:extLst>
              <a:ext uri="{FF2B5EF4-FFF2-40B4-BE49-F238E27FC236}">
                <a16:creationId xmlns:a16="http://schemas.microsoft.com/office/drawing/2014/main" id="{95A11BD1-E1F4-4CBC-A75A-734B679F4FF2}"/>
              </a:ext>
            </a:extLst>
          </p:cNvPr>
          <p:cNvSpPr/>
          <p:nvPr/>
        </p:nvSpPr>
        <p:spPr>
          <a:xfrm>
            <a:off x="9641944" y="4453766"/>
            <a:ext cx="2369329" cy="381230"/>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Date of expiration</a:t>
            </a:r>
            <a:endParaRPr lang="en-US" sz="1600" b="1" dirty="0">
              <a:solidFill>
                <a:schemeClr val="tx1"/>
              </a:solidFill>
            </a:endParaRPr>
          </a:p>
        </p:txBody>
      </p:sp>
      <p:sp>
        <p:nvSpPr>
          <p:cNvPr id="13" name="Folded Corner 11">
            <a:extLst>
              <a:ext uri="{FF2B5EF4-FFF2-40B4-BE49-F238E27FC236}">
                <a16:creationId xmlns:a16="http://schemas.microsoft.com/office/drawing/2014/main" id="{AA6A17A1-7514-454F-97DC-1DAFC6602DB2}"/>
              </a:ext>
            </a:extLst>
          </p:cNvPr>
          <p:cNvSpPr/>
          <p:nvPr/>
        </p:nvSpPr>
        <p:spPr>
          <a:xfrm>
            <a:off x="180727" y="4139645"/>
            <a:ext cx="2369329" cy="543355"/>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What is the total capacity of the project location?</a:t>
            </a:r>
            <a:endParaRPr lang="en-US" sz="1600" b="1" dirty="0">
              <a:solidFill>
                <a:schemeClr val="tx1"/>
              </a:solidFill>
            </a:endParaRPr>
          </a:p>
        </p:txBody>
      </p:sp>
      <p:sp>
        <p:nvSpPr>
          <p:cNvPr id="14" name="Arrow: Right 13">
            <a:extLst>
              <a:ext uri="{FF2B5EF4-FFF2-40B4-BE49-F238E27FC236}">
                <a16:creationId xmlns:a16="http://schemas.microsoft.com/office/drawing/2014/main" id="{5718C47F-8A01-4438-ADD7-C7BB74150E4B}"/>
              </a:ext>
            </a:extLst>
          </p:cNvPr>
          <p:cNvSpPr/>
          <p:nvPr/>
        </p:nvSpPr>
        <p:spPr>
          <a:xfrm>
            <a:off x="2432699" y="4288726"/>
            <a:ext cx="1099974" cy="245191"/>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84BD00"/>
              </a:solidFill>
            </a:endParaRPr>
          </a:p>
        </p:txBody>
      </p:sp>
      <p:sp>
        <p:nvSpPr>
          <p:cNvPr id="4" name="Title 3">
            <a:extLst>
              <a:ext uri="{FF2B5EF4-FFF2-40B4-BE49-F238E27FC236}">
                <a16:creationId xmlns:a16="http://schemas.microsoft.com/office/drawing/2014/main" id="{11E05D9B-9860-4064-B199-B0E119758557}"/>
              </a:ext>
            </a:extLst>
          </p:cNvPr>
          <p:cNvSpPr>
            <a:spLocks noGrp="1"/>
          </p:cNvSpPr>
          <p:nvPr>
            <p:ph type="title"/>
          </p:nvPr>
        </p:nvSpPr>
        <p:spPr>
          <a:xfrm>
            <a:off x="564163" y="165893"/>
            <a:ext cx="11039258" cy="680198"/>
          </a:xfrm>
        </p:spPr>
        <p:txBody>
          <a:bodyPr/>
          <a:lstStyle/>
          <a:p>
            <a:r>
              <a:rPr lang="en-US" dirty="0"/>
              <a:t>PAGE 1: DCF License</a:t>
            </a:r>
          </a:p>
        </p:txBody>
      </p:sp>
      <p:sp>
        <p:nvSpPr>
          <p:cNvPr id="15" name="TextBox 14">
            <a:extLst>
              <a:ext uri="{FF2B5EF4-FFF2-40B4-BE49-F238E27FC236}">
                <a16:creationId xmlns:a16="http://schemas.microsoft.com/office/drawing/2014/main" id="{A22B7B55-F7FC-4128-B6EF-43AF34DC9A5A}"/>
              </a:ext>
            </a:extLst>
          </p:cNvPr>
          <p:cNvSpPr txBox="1"/>
          <p:nvPr/>
        </p:nvSpPr>
        <p:spPr>
          <a:xfrm>
            <a:off x="588579" y="733551"/>
            <a:ext cx="8620735" cy="646331"/>
          </a:xfrm>
          <a:prstGeom prst="rect">
            <a:avLst/>
          </a:prstGeom>
          <a:noFill/>
        </p:spPr>
        <p:txBody>
          <a:bodyPr wrap="square">
            <a:spAutoFit/>
          </a:bodyPr>
          <a:lstStyle/>
          <a:p>
            <a:r>
              <a:rPr lang="en-US" b="1" dirty="0">
                <a:solidFill>
                  <a:srgbClr val="84BD00"/>
                </a:solidFill>
                <a:effectLst/>
                <a:latin typeface="Calibri" panose="020F0502020204030204" pitchFamily="34" charset="0"/>
                <a:ea typeface="Calibri" panose="020F0502020204030204" pitchFamily="34" charset="0"/>
                <a:cs typeface="Arial" panose="020B0604020202020204" pitchFamily="34" charset="0"/>
              </a:rPr>
              <a:t>Applicants must be child care centers licensed by the NJ Department of Children and Families (DCF) as of June 4, 2021 and offering full time care for 6 hours or more per day </a:t>
            </a:r>
            <a:endParaRPr lang="en-US" b="1" dirty="0">
              <a:solidFill>
                <a:srgbClr val="84BD00"/>
              </a:solidFill>
            </a:endParaRPr>
          </a:p>
        </p:txBody>
      </p:sp>
      <p:sp>
        <p:nvSpPr>
          <p:cNvPr id="16" name="Arrow: Right 15">
            <a:extLst>
              <a:ext uri="{FF2B5EF4-FFF2-40B4-BE49-F238E27FC236}">
                <a16:creationId xmlns:a16="http://schemas.microsoft.com/office/drawing/2014/main" id="{A6F3CD29-D0AC-41DF-9E6F-E8D33EF69CAA}"/>
              </a:ext>
            </a:extLst>
          </p:cNvPr>
          <p:cNvSpPr/>
          <p:nvPr/>
        </p:nvSpPr>
        <p:spPr>
          <a:xfrm rot="10800000">
            <a:off x="5062450" y="4581233"/>
            <a:ext cx="4579493" cy="126296"/>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84BD00"/>
              </a:solidFill>
            </a:endParaRPr>
          </a:p>
        </p:txBody>
      </p:sp>
      <p:sp>
        <p:nvSpPr>
          <p:cNvPr id="17" name="Folded Corner 11">
            <a:extLst>
              <a:ext uri="{FF2B5EF4-FFF2-40B4-BE49-F238E27FC236}">
                <a16:creationId xmlns:a16="http://schemas.microsoft.com/office/drawing/2014/main" id="{D2306A9B-15BB-4B40-B155-D1BF40AB9519}"/>
              </a:ext>
            </a:extLst>
          </p:cNvPr>
          <p:cNvSpPr/>
          <p:nvPr/>
        </p:nvSpPr>
        <p:spPr>
          <a:xfrm>
            <a:off x="3106994" y="5478119"/>
            <a:ext cx="7600335" cy="1055822"/>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NJEDA will require acknowledgement from applicants that if they are approved, the applicant will maintain licensure with DCF to provide child care at the location of the facility improvement for 4 years following the execution of an agreement with NJEDA</a:t>
            </a:r>
          </a:p>
        </p:txBody>
      </p:sp>
    </p:spTree>
    <p:extLst>
      <p:ext uri="{BB962C8B-B14F-4D97-AF65-F5344CB8AC3E}">
        <p14:creationId xmlns:p14="http://schemas.microsoft.com/office/powerpoint/2010/main" val="1903624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4084-4248-4E00-A822-961F084B2613}"/>
              </a:ext>
            </a:extLst>
          </p:cNvPr>
          <p:cNvSpPr>
            <a:spLocks noGrp="1"/>
          </p:cNvSpPr>
          <p:nvPr>
            <p:ph type="title"/>
          </p:nvPr>
        </p:nvSpPr>
        <p:spPr>
          <a:xfrm>
            <a:off x="413156" y="281941"/>
            <a:ext cx="11365688" cy="680198"/>
          </a:xfrm>
        </p:spPr>
        <p:txBody>
          <a:bodyPr/>
          <a:lstStyle/>
          <a:p>
            <a:r>
              <a:rPr lang="en-US" dirty="0"/>
              <a:t>PAGE 2: Primary Point of Contact</a:t>
            </a:r>
          </a:p>
        </p:txBody>
      </p:sp>
      <p:sp>
        <p:nvSpPr>
          <p:cNvPr id="3" name="Text Placeholder 2">
            <a:extLst>
              <a:ext uri="{FF2B5EF4-FFF2-40B4-BE49-F238E27FC236}">
                <a16:creationId xmlns:a16="http://schemas.microsoft.com/office/drawing/2014/main" id="{F41461F1-A1F8-4548-8A92-BDF300A24B10}"/>
              </a:ext>
            </a:extLst>
          </p:cNvPr>
          <p:cNvSpPr>
            <a:spLocks noGrp="1"/>
          </p:cNvSpPr>
          <p:nvPr>
            <p:ph type="body" sz="quarter" idx="13"/>
          </p:nvPr>
        </p:nvSpPr>
        <p:spPr>
          <a:xfrm>
            <a:off x="413156" y="962139"/>
            <a:ext cx="10967268" cy="767509"/>
          </a:xfrm>
        </p:spPr>
        <p:txBody>
          <a:bodyPr>
            <a:normAutofit lnSpcReduction="10000"/>
          </a:bodyPr>
          <a:lstStyle/>
          <a:p>
            <a:r>
              <a:rPr lang="en-US" b="1" dirty="0">
                <a:solidFill>
                  <a:srgbClr val="84BD00"/>
                </a:solidFill>
                <a:latin typeface="+mn-lt"/>
              </a:rPr>
              <a:t>The </a:t>
            </a:r>
            <a:r>
              <a:rPr lang="en-US" sz="2400" b="1" dirty="0">
                <a:solidFill>
                  <a:srgbClr val="84BD00"/>
                </a:solidFill>
                <a:latin typeface="+mn-lt"/>
              </a:rPr>
              <a:t>person completing the application also serves as your primary contact for your application status</a:t>
            </a:r>
          </a:p>
        </p:txBody>
      </p:sp>
      <p:sp>
        <p:nvSpPr>
          <p:cNvPr id="6" name="Folded Corner 11">
            <a:extLst>
              <a:ext uri="{FF2B5EF4-FFF2-40B4-BE49-F238E27FC236}">
                <a16:creationId xmlns:a16="http://schemas.microsoft.com/office/drawing/2014/main" id="{91BFEA7E-8468-42F3-B096-9C1F86469B56}"/>
              </a:ext>
            </a:extLst>
          </p:cNvPr>
          <p:cNvSpPr/>
          <p:nvPr/>
        </p:nvSpPr>
        <p:spPr>
          <a:xfrm>
            <a:off x="1408191" y="3429000"/>
            <a:ext cx="3379304" cy="2148890"/>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If the person completing the application </a:t>
            </a:r>
            <a:r>
              <a:rPr lang="en-US" b="1" dirty="0">
                <a:solidFill>
                  <a:schemeClr val="bg1"/>
                </a:solidFill>
              </a:rPr>
              <a:t>does not have legal authority</a:t>
            </a:r>
            <a:r>
              <a:rPr lang="en-US" dirty="0">
                <a:solidFill>
                  <a:schemeClr val="bg1"/>
                </a:solidFill>
              </a:rPr>
              <a:t>, they will be prompted to complete Page 3: Authorized Representative</a:t>
            </a:r>
            <a:endParaRPr lang="en-US" b="1" dirty="0">
              <a:solidFill>
                <a:schemeClr val="tx1"/>
              </a:solidFill>
            </a:endParaRPr>
          </a:p>
        </p:txBody>
      </p:sp>
      <p:sp>
        <p:nvSpPr>
          <p:cNvPr id="11" name="Folded Corner 11">
            <a:extLst>
              <a:ext uri="{FF2B5EF4-FFF2-40B4-BE49-F238E27FC236}">
                <a16:creationId xmlns:a16="http://schemas.microsoft.com/office/drawing/2014/main" id="{0B1C6DD8-E78E-4918-9841-EF1DCBAFE212}"/>
              </a:ext>
            </a:extLst>
          </p:cNvPr>
          <p:cNvSpPr/>
          <p:nvPr/>
        </p:nvSpPr>
        <p:spPr>
          <a:xfrm>
            <a:off x="6979362" y="3429000"/>
            <a:ext cx="3379304" cy="2148890"/>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If the person completing the application is </a:t>
            </a:r>
            <a:r>
              <a:rPr lang="en-US" b="1" dirty="0">
                <a:solidFill>
                  <a:schemeClr val="bg1"/>
                </a:solidFill>
              </a:rPr>
              <a:t>not the CEO/Owner </a:t>
            </a:r>
            <a:r>
              <a:rPr lang="en-US" dirty="0">
                <a:solidFill>
                  <a:schemeClr val="bg1"/>
                </a:solidFill>
              </a:rPr>
              <a:t>they will be prompted to complete Page 4: CEO</a:t>
            </a:r>
            <a:endParaRPr lang="en-US" b="1" dirty="0">
              <a:solidFill>
                <a:schemeClr val="tx1"/>
              </a:solidFill>
            </a:endParaRPr>
          </a:p>
        </p:txBody>
      </p:sp>
      <p:sp>
        <p:nvSpPr>
          <p:cNvPr id="10" name="Folded Corner 11">
            <a:extLst>
              <a:ext uri="{FF2B5EF4-FFF2-40B4-BE49-F238E27FC236}">
                <a16:creationId xmlns:a16="http://schemas.microsoft.com/office/drawing/2014/main" id="{C0C53A61-578A-4C61-A441-A12BB94DD595}"/>
              </a:ext>
            </a:extLst>
          </p:cNvPr>
          <p:cNvSpPr/>
          <p:nvPr/>
        </p:nvSpPr>
        <p:spPr>
          <a:xfrm>
            <a:off x="505326" y="2051413"/>
            <a:ext cx="10875098" cy="1055822"/>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We recommend the primary point of contact be the individual filling out the application</a:t>
            </a:r>
          </a:p>
        </p:txBody>
      </p:sp>
    </p:spTree>
    <p:extLst>
      <p:ext uri="{BB962C8B-B14F-4D97-AF65-F5344CB8AC3E}">
        <p14:creationId xmlns:p14="http://schemas.microsoft.com/office/powerpoint/2010/main" val="1549194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3: Authorized Representative</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b="1" dirty="0">
                <a:solidFill>
                  <a:srgbClr val="84BD00"/>
                </a:solidFill>
                <a:latin typeface="+mn-lt"/>
              </a:rPr>
              <a:t>Will only show if your primary point of contact </a:t>
            </a:r>
            <a:r>
              <a:rPr lang="en-US" b="1" dirty="0">
                <a:solidFill>
                  <a:srgbClr val="00597C"/>
                </a:solidFill>
                <a:latin typeface="+mn-lt"/>
              </a:rPr>
              <a:t>does not </a:t>
            </a:r>
            <a:r>
              <a:rPr lang="en-US" b="1" dirty="0">
                <a:solidFill>
                  <a:srgbClr val="84BD00"/>
                </a:solidFill>
                <a:latin typeface="+mn-lt"/>
              </a:rPr>
              <a:t>have legal authority to submit the application</a:t>
            </a:r>
            <a:endParaRPr lang="en-US" sz="2400" b="1" dirty="0">
              <a:solidFill>
                <a:srgbClr val="84BD00"/>
              </a:solidFill>
              <a:latin typeface="+mn-lt"/>
            </a:endParaRPr>
          </a:p>
        </p:txBody>
      </p:sp>
      <p:sp>
        <p:nvSpPr>
          <p:cNvPr id="6" name="TextBox 5">
            <a:extLst>
              <a:ext uri="{FF2B5EF4-FFF2-40B4-BE49-F238E27FC236}">
                <a16:creationId xmlns:a16="http://schemas.microsoft.com/office/drawing/2014/main" id="{081F3EA1-3D8F-47E9-90CF-18BF29BB5FAC}"/>
              </a:ext>
            </a:extLst>
          </p:cNvPr>
          <p:cNvSpPr txBox="1"/>
          <p:nvPr/>
        </p:nvSpPr>
        <p:spPr>
          <a:xfrm>
            <a:off x="845992" y="2528955"/>
            <a:ext cx="5250007" cy="1938992"/>
          </a:xfrm>
          <a:prstGeom prst="rect">
            <a:avLst/>
          </a:prstGeom>
          <a:noFill/>
        </p:spPr>
        <p:txBody>
          <a:bodyPr wrap="square" rtlCol="0">
            <a:spAutoFit/>
          </a:bodyPr>
          <a:lstStyle/>
          <a:p>
            <a:r>
              <a:rPr lang="en-US" sz="2400" dirty="0"/>
              <a:t>Name of Contact</a:t>
            </a:r>
          </a:p>
          <a:p>
            <a:r>
              <a:rPr lang="en-US" sz="2400" dirty="0"/>
              <a:t>Title</a:t>
            </a:r>
          </a:p>
          <a:p>
            <a:r>
              <a:rPr lang="en-US" sz="2400" dirty="0"/>
              <a:t>Email</a:t>
            </a:r>
          </a:p>
          <a:p>
            <a:r>
              <a:rPr lang="en-US" sz="2400" dirty="0"/>
              <a:t>Phone Number</a:t>
            </a:r>
          </a:p>
          <a:p>
            <a:r>
              <a:rPr lang="en-US" sz="2400" dirty="0"/>
              <a:t>Authorized Representative Address</a:t>
            </a:r>
          </a:p>
        </p:txBody>
      </p:sp>
      <p:sp>
        <p:nvSpPr>
          <p:cNvPr id="8" name="TextBox 7">
            <a:extLst>
              <a:ext uri="{FF2B5EF4-FFF2-40B4-BE49-F238E27FC236}">
                <a16:creationId xmlns:a16="http://schemas.microsoft.com/office/drawing/2014/main" id="{DD617B47-3D8F-46D2-9324-996189B9A3C5}"/>
              </a:ext>
            </a:extLst>
          </p:cNvPr>
          <p:cNvSpPr txBox="1"/>
          <p:nvPr/>
        </p:nvSpPr>
        <p:spPr>
          <a:xfrm>
            <a:off x="845992" y="4796161"/>
            <a:ext cx="1036445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Would you like the authorized representative to receive email communications from NJEDA about the status of your application?</a:t>
            </a:r>
          </a:p>
        </p:txBody>
      </p:sp>
    </p:spTree>
    <p:extLst>
      <p:ext uri="{BB962C8B-B14F-4D97-AF65-F5344CB8AC3E}">
        <p14:creationId xmlns:p14="http://schemas.microsoft.com/office/powerpoint/2010/main" val="3500691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4084-4248-4E00-A822-961F084B2613}"/>
              </a:ext>
            </a:extLst>
          </p:cNvPr>
          <p:cNvSpPr>
            <a:spLocks noGrp="1"/>
          </p:cNvSpPr>
          <p:nvPr>
            <p:ph type="title"/>
          </p:nvPr>
        </p:nvSpPr>
        <p:spPr>
          <a:xfrm>
            <a:off x="413156" y="281941"/>
            <a:ext cx="11365688" cy="680198"/>
          </a:xfrm>
        </p:spPr>
        <p:txBody>
          <a:bodyPr/>
          <a:lstStyle/>
          <a:p>
            <a:r>
              <a:rPr lang="en-US" dirty="0"/>
              <a:t>PAGE 4: CEO/Owner/Equivalent</a:t>
            </a:r>
          </a:p>
        </p:txBody>
      </p:sp>
      <p:sp>
        <p:nvSpPr>
          <p:cNvPr id="3" name="Text Placeholder 2">
            <a:extLst>
              <a:ext uri="{FF2B5EF4-FFF2-40B4-BE49-F238E27FC236}">
                <a16:creationId xmlns:a16="http://schemas.microsoft.com/office/drawing/2014/main" id="{F41461F1-A1F8-4548-8A92-BDF300A24B10}"/>
              </a:ext>
            </a:extLst>
          </p:cNvPr>
          <p:cNvSpPr>
            <a:spLocks noGrp="1"/>
          </p:cNvSpPr>
          <p:nvPr>
            <p:ph type="body" sz="quarter" idx="13"/>
          </p:nvPr>
        </p:nvSpPr>
        <p:spPr>
          <a:xfrm>
            <a:off x="413156" y="962139"/>
            <a:ext cx="10967268" cy="591239"/>
          </a:xfrm>
        </p:spPr>
        <p:txBody>
          <a:bodyPr>
            <a:normAutofit/>
          </a:bodyPr>
          <a:lstStyle/>
          <a:p>
            <a:r>
              <a:rPr lang="en-US" b="1" dirty="0">
                <a:solidFill>
                  <a:srgbClr val="84BD00"/>
                </a:solidFill>
                <a:latin typeface="+mn-lt"/>
              </a:rPr>
              <a:t>Will only show if your primary point of contact </a:t>
            </a:r>
            <a:r>
              <a:rPr lang="en-US" b="1" dirty="0">
                <a:solidFill>
                  <a:srgbClr val="00597C"/>
                </a:solidFill>
                <a:latin typeface="+mn-lt"/>
              </a:rPr>
              <a:t>is not </a:t>
            </a:r>
            <a:r>
              <a:rPr lang="en-US" b="1" dirty="0">
                <a:solidFill>
                  <a:srgbClr val="84BD00"/>
                </a:solidFill>
                <a:latin typeface="+mn-lt"/>
              </a:rPr>
              <a:t>this representative</a:t>
            </a:r>
            <a:endParaRPr lang="en-US" sz="2400" b="1" dirty="0">
              <a:solidFill>
                <a:srgbClr val="84BD00"/>
              </a:solidFill>
              <a:latin typeface="+mn-lt"/>
            </a:endParaRPr>
          </a:p>
        </p:txBody>
      </p:sp>
      <p:sp>
        <p:nvSpPr>
          <p:cNvPr id="4" name="TextBox 3">
            <a:extLst>
              <a:ext uri="{FF2B5EF4-FFF2-40B4-BE49-F238E27FC236}">
                <a16:creationId xmlns:a16="http://schemas.microsoft.com/office/drawing/2014/main" id="{D904885B-B4AB-4D05-821C-67C75EB74577}"/>
              </a:ext>
            </a:extLst>
          </p:cNvPr>
          <p:cNvSpPr txBox="1"/>
          <p:nvPr/>
        </p:nvSpPr>
        <p:spPr>
          <a:xfrm>
            <a:off x="686966" y="1892851"/>
            <a:ext cx="5250007" cy="1938992"/>
          </a:xfrm>
          <a:prstGeom prst="rect">
            <a:avLst/>
          </a:prstGeom>
          <a:noFill/>
        </p:spPr>
        <p:txBody>
          <a:bodyPr wrap="square" rtlCol="0">
            <a:spAutoFit/>
          </a:bodyPr>
          <a:lstStyle/>
          <a:p>
            <a:r>
              <a:rPr lang="en-US" sz="2400" dirty="0"/>
              <a:t>Name of Contact</a:t>
            </a:r>
          </a:p>
          <a:p>
            <a:r>
              <a:rPr lang="en-US" sz="2400" dirty="0"/>
              <a:t>Title</a:t>
            </a:r>
          </a:p>
          <a:p>
            <a:r>
              <a:rPr lang="en-US" sz="2400" dirty="0"/>
              <a:t>Email</a:t>
            </a:r>
          </a:p>
          <a:p>
            <a:r>
              <a:rPr lang="en-US" sz="2400" dirty="0"/>
              <a:t>Phone Number</a:t>
            </a:r>
          </a:p>
          <a:p>
            <a:r>
              <a:rPr lang="en-US" sz="2400" dirty="0"/>
              <a:t>CEO/Owner/Equivalent Address</a:t>
            </a:r>
          </a:p>
        </p:txBody>
      </p:sp>
      <p:sp>
        <p:nvSpPr>
          <p:cNvPr id="5" name="TextBox 4">
            <a:extLst>
              <a:ext uri="{FF2B5EF4-FFF2-40B4-BE49-F238E27FC236}">
                <a16:creationId xmlns:a16="http://schemas.microsoft.com/office/drawing/2014/main" id="{C36F9DE9-2424-410B-A8CD-177B60D8729D}"/>
              </a:ext>
            </a:extLst>
          </p:cNvPr>
          <p:cNvSpPr txBox="1"/>
          <p:nvPr/>
        </p:nvSpPr>
        <p:spPr>
          <a:xfrm>
            <a:off x="686966" y="4160057"/>
            <a:ext cx="1036445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Would you like the authorized representative to receive email communications from NJEDA about the status of your application?</a:t>
            </a:r>
          </a:p>
        </p:txBody>
      </p:sp>
    </p:spTree>
    <p:extLst>
      <p:ext uri="{BB962C8B-B14F-4D97-AF65-F5344CB8AC3E}">
        <p14:creationId xmlns:p14="http://schemas.microsoft.com/office/powerpoint/2010/main" val="110236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5: Media Contact</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b="1" dirty="0">
                <a:solidFill>
                  <a:srgbClr val="84BD00"/>
                </a:solidFill>
                <a:latin typeface="+mn-lt"/>
              </a:rPr>
              <a:t>This page will only show if the Primary Point of Contact is </a:t>
            </a:r>
            <a:r>
              <a:rPr lang="en-US" b="1" dirty="0">
                <a:solidFill>
                  <a:srgbClr val="00597C"/>
                </a:solidFill>
                <a:latin typeface="+mn-lt"/>
              </a:rPr>
              <a:t>not also the Media Contact</a:t>
            </a:r>
            <a:r>
              <a:rPr lang="en-US" b="1" dirty="0">
                <a:solidFill>
                  <a:srgbClr val="84BD00"/>
                </a:solidFill>
                <a:latin typeface="+mn-lt"/>
              </a:rPr>
              <a:t>. Applicants will also have the option not to designate a media contact</a:t>
            </a:r>
            <a:endParaRPr lang="en-US" sz="2400" b="1" dirty="0">
              <a:solidFill>
                <a:srgbClr val="84BD00"/>
              </a:solidFill>
              <a:latin typeface="+mn-lt"/>
            </a:endParaRPr>
          </a:p>
        </p:txBody>
      </p:sp>
      <p:sp>
        <p:nvSpPr>
          <p:cNvPr id="5" name="TextBox 4">
            <a:extLst>
              <a:ext uri="{FF2B5EF4-FFF2-40B4-BE49-F238E27FC236}">
                <a16:creationId xmlns:a16="http://schemas.microsoft.com/office/drawing/2014/main" id="{48E3CA4B-3990-4ECD-A2BC-FA0E0812A0AB}"/>
              </a:ext>
            </a:extLst>
          </p:cNvPr>
          <p:cNvSpPr txBox="1"/>
          <p:nvPr/>
        </p:nvSpPr>
        <p:spPr>
          <a:xfrm>
            <a:off x="563946" y="2598003"/>
            <a:ext cx="10364451"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Would you like to designate a media contact?</a:t>
            </a:r>
          </a:p>
        </p:txBody>
      </p:sp>
      <p:sp>
        <p:nvSpPr>
          <p:cNvPr id="6" name="TextBox 5">
            <a:extLst>
              <a:ext uri="{FF2B5EF4-FFF2-40B4-BE49-F238E27FC236}">
                <a16:creationId xmlns:a16="http://schemas.microsoft.com/office/drawing/2014/main" id="{938CEC80-A860-4E7A-A999-89A2FF3166CF}"/>
              </a:ext>
            </a:extLst>
          </p:cNvPr>
          <p:cNvSpPr txBox="1"/>
          <p:nvPr/>
        </p:nvSpPr>
        <p:spPr>
          <a:xfrm>
            <a:off x="736223" y="3345437"/>
            <a:ext cx="4114071" cy="1938992"/>
          </a:xfrm>
          <a:prstGeom prst="rect">
            <a:avLst/>
          </a:prstGeom>
          <a:noFill/>
        </p:spPr>
        <p:txBody>
          <a:bodyPr wrap="square" rtlCol="0">
            <a:spAutoFit/>
          </a:bodyPr>
          <a:lstStyle/>
          <a:p>
            <a:r>
              <a:rPr lang="en-US" sz="2400" dirty="0"/>
              <a:t>Name of Contact</a:t>
            </a:r>
          </a:p>
          <a:p>
            <a:r>
              <a:rPr lang="en-US" sz="2400" dirty="0"/>
              <a:t>Title</a:t>
            </a:r>
          </a:p>
          <a:p>
            <a:r>
              <a:rPr lang="en-US" sz="2400" dirty="0"/>
              <a:t>Email</a:t>
            </a:r>
          </a:p>
          <a:p>
            <a:r>
              <a:rPr lang="en-US" sz="2400" dirty="0"/>
              <a:t>Phone Number</a:t>
            </a:r>
          </a:p>
          <a:p>
            <a:r>
              <a:rPr lang="en-US" sz="2400" dirty="0"/>
              <a:t>Media Contact Address</a:t>
            </a:r>
          </a:p>
        </p:txBody>
      </p:sp>
    </p:spTree>
    <p:extLst>
      <p:ext uri="{BB962C8B-B14F-4D97-AF65-F5344CB8AC3E}">
        <p14:creationId xmlns:p14="http://schemas.microsoft.com/office/powerpoint/2010/main" val="1936757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BD2E2-8E53-4A57-91BA-224DC6C01BC0}"/>
              </a:ext>
            </a:extLst>
          </p:cNvPr>
          <p:cNvSpPr>
            <a:spLocks noGrp="1"/>
          </p:cNvSpPr>
          <p:nvPr>
            <p:ph type="title"/>
          </p:nvPr>
        </p:nvSpPr>
        <p:spPr>
          <a:xfrm>
            <a:off x="213946" y="445907"/>
            <a:ext cx="11365688" cy="680198"/>
          </a:xfrm>
        </p:spPr>
        <p:txBody>
          <a:bodyPr/>
          <a:lstStyle/>
          <a:p>
            <a:r>
              <a:rPr lang="en-US" dirty="0"/>
              <a:t>PAGE 6: Applicant Organization</a:t>
            </a:r>
          </a:p>
        </p:txBody>
      </p:sp>
      <p:sp>
        <p:nvSpPr>
          <p:cNvPr id="7" name="Text Placeholder 2">
            <a:extLst>
              <a:ext uri="{FF2B5EF4-FFF2-40B4-BE49-F238E27FC236}">
                <a16:creationId xmlns:a16="http://schemas.microsoft.com/office/drawing/2014/main" id="{A8C6DA5A-D97F-4F95-B337-F29C6C9B82D8}"/>
              </a:ext>
            </a:extLst>
          </p:cNvPr>
          <p:cNvSpPr>
            <a:spLocks noGrp="1"/>
          </p:cNvSpPr>
          <p:nvPr>
            <p:ph type="body" sz="quarter" idx="13"/>
          </p:nvPr>
        </p:nvSpPr>
        <p:spPr>
          <a:xfrm>
            <a:off x="213946" y="1165070"/>
            <a:ext cx="10967268" cy="591239"/>
          </a:xfrm>
        </p:spPr>
        <p:txBody>
          <a:bodyPr>
            <a:normAutofit/>
          </a:bodyPr>
          <a:lstStyle/>
          <a:p>
            <a:r>
              <a:rPr lang="en-US" sz="2400" b="1" dirty="0">
                <a:solidFill>
                  <a:srgbClr val="84BD00"/>
                </a:solidFill>
                <a:latin typeface="+mn-lt"/>
              </a:rPr>
              <a:t>Provide information about the company/organization applying for the grant</a:t>
            </a:r>
          </a:p>
        </p:txBody>
      </p:sp>
      <p:sp>
        <p:nvSpPr>
          <p:cNvPr id="11" name="Folded Corner 11">
            <a:extLst>
              <a:ext uri="{FF2B5EF4-FFF2-40B4-BE49-F238E27FC236}">
                <a16:creationId xmlns:a16="http://schemas.microsoft.com/office/drawing/2014/main" id="{ED713AC7-33C0-4234-A846-E342F959D4FA}"/>
              </a:ext>
            </a:extLst>
          </p:cNvPr>
          <p:cNvSpPr/>
          <p:nvPr/>
        </p:nvSpPr>
        <p:spPr>
          <a:xfrm>
            <a:off x="213946" y="1756309"/>
            <a:ext cx="2369329" cy="2695354"/>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Enter the name of your registered legal entity.  If you aren’t sure of your legal name, check it at </a:t>
            </a:r>
          </a:p>
          <a:p>
            <a:pPr algn="ctr"/>
            <a:r>
              <a:rPr lang="en-US" sz="1600" b="1" i="0" u="sng" strike="noStrike" baseline="0" dirty="0">
                <a:solidFill>
                  <a:schemeClr val="bg1"/>
                </a:solidFill>
              </a:rPr>
              <a:t>https://www</a:t>
            </a:r>
            <a:r>
              <a:rPr lang="en-US" sz="1600" b="1" i="0" u="sng" strike="noStrike" baseline="0" dirty="0">
                <a:solidFill>
                  <a:schemeClr val="bg1"/>
                </a:solidFill>
                <a:hlinkClick r:id="rId3">
                  <a:extLst>
                    <a:ext uri="{A12FA001-AC4F-418D-AE19-62706E023703}">
                      <ahyp:hlinkClr xmlns:ahyp="http://schemas.microsoft.com/office/drawing/2018/hyperlinkcolor" val="tx"/>
                    </a:ext>
                  </a:extLst>
                </a:hlinkClick>
              </a:rPr>
              <a:t>.</a:t>
            </a:r>
            <a:r>
              <a:rPr lang="en-US" sz="1600" b="1" i="0" u="sng" strike="noStrike" baseline="0" dirty="0">
                <a:solidFill>
                  <a:schemeClr val="bg1"/>
                </a:solidFill>
              </a:rPr>
              <a:t>njportal.com/DOR/BusinessNameSearch/Search/BusinessName.</a:t>
            </a:r>
            <a:endParaRPr lang="en-US" sz="1400" b="1" dirty="0">
              <a:solidFill>
                <a:schemeClr val="bg1"/>
              </a:solidFill>
            </a:endParaRPr>
          </a:p>
        </p:txBody>
      </p:sp>
      <p:sp>
        <p:nvSpPr>
          <p:cNvPr id="2" name="TextBox 1">
            <a:extLst>
              <a:ext uri="{FF2B5EF4-FFF2-40B4-BE49-F238E27FC236}">
                <a16:creationId xmlns:a16="http://schemas.microsoft.com/office/drawing/2014/main" id="{77BA95B1-6FFB-4AB2-AA54-E307D196ABF1}"/>
              </a:ext>
            </a:extLst>
          </p:cNvPr>
          <p:cNvSpPr txBox="1"/>
          <p:nvPr/>
        </p:nvSpPr>
        <p:spPr>
          <a:xfrm>
            <a:off x="3165437" y="1580492"/>
            <a:ext cx="5462706" cy="3046988"/>
          </a:xfrm>
          <a:prstGeom prst="rect">
            <a:avLst/>
          </a:prstGeom>
          <a:noFill/>
        </p:spPr>
        <p:txBody>
          <a:bodyPr wrap="square" rtlCol="0">
            <a:spAutoFit/>
          </a:bodyPr>
          <a:lstStyle/>
          <a:p>
            <a:pPr marL="285750" indent="-285750">
              <a:buClr>
                <a:srgbClr val="84BD00"/>
              </a:buClr>
              <a:buFont typeface="Arial" panose="020B0604020202020204" pitchFamily="34" charset="0"/>
              <a:buChar char="•"/>
            </a:pPr>
            <a:r>
              <a:rPr lang="en-US" sz="3200" dirty="0"/>
              <a:t>Applicant Organization Name</a:t>
            </a:r>
          </a:p>
          <a:p>
            <a:pPr marL="285750" indent="-285750">
              <a:buClr>
                <a:srgbClr val="84BD00"/>
              </a:buClr>
              <a:buFont typeface="Arial" panose="020B0604020202020204" pitchFamily="34" charset="0"/>
              <a:buChar char="•"/>
            </a:pPr>
            <a:endParaRPr lang="en-US" sz="3200" dirty="0"/>
          </a:p>
          <a:p>
            <a:pPr marL="285750" indent="-285750">
              <a:buClr>
                <a:srgbClr val="84BD00"/>
              </a:buClr>
              <a:buFont typeface="Arial" panose="020B0604020202020204" pitchFamily="34" charset="0"/>
              <a:buChar char="•"/>
            </a:pPr>
            <a:r>
              <a:rPr lang="en-US" sz="3200" dirty="0"/>
              <a:t>Applicant Doing Business As (DBA)</a:t>
            </a:r>
          </a:p>
          <a:p>
            <a:pPr marL="285750" indent="-285750">
              <a:buClr>
                <a:srgbClr val="84BD00"/>
              </a:buClr>
              <a:buFont typeface="Arial" panose="020B0604020202020204" pitchFamily="34" charset="0"/>
              <a:buChar char="•"/>
            </a:pPr>
            <a:endParaRPr lang="en-US" sz="3200" dirty="0"/>
          </a:p>
          <a:p>
            <a:pPr marL="285750" indent="-285750">
              <a:buClr>
                <a:srgbClr val="84BD00"/>
              </a:buClr>
              <a:buFont typeface="Arial" panose="020B0604020202020204" pitchFamily="34" charset="0"/>
              <a:buChar char="•"/>
            </a:pPr>
            <a:r>
              <a:rPr lang="en-US" sz="3200" dirty="0"/>
              <a:t>Applicant Entity Type </a:t>
            </a:r>
          </a:p>
        </p:txBody>
      </p:sp>
      <p:sp>
        <p:nvSpPr>
          <p:cNvPr id="8" name="Folded Corner 11">
            <a:extLst>
              <a:ext uri="{FF2B5EF4-FFF2-40B4-BE49-F238E27FC236}">
                <a16:creationId xmlns:a16="http://schemas.microsoft.com/office/drawing/2014/main" id="{20D29A00-08EA-4FB8-A284-5AA89FC70E97}"/>
              </a:ext>
            </a:extLst>
          </p:cNvPr>
          <p:cNvSpPr/>
          <p:nvPr/>
        </p:nvSpPr>
        <p:spPr>
          <a:xfrm>
            <a:off x="9102966" y="1666796"/>
            <a:ext cx="2369329" cy="3999655"/>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Choose the organization’s entity type:</a:t>
            </a:r>
          </a:p>
          <a:p>
            <a:pPr marL="285750" marR="2000" indent="-285750">
              <a:buFont typeface="Arial" panose="020B0604020202020204" pitchFamily="34" charset="0"/>
              <a:buChar char="•"/>
            </a:pPr>
            <a:r>
              <a:rPr lang="en-US" sz="1400" dirty="0">
                <a:solidFill>
                  <a:schemeClr val="bg1"/>
                </a:solidFill>
              </a:rPr>
              <a:t>Sole Proprietorship</a:t>
            </a:r>
          </a:p>
          <a:p>
            <a:pPr marL="285750" marR="2000" indent="-285750">
              <a:buFont typeface="Arial" panose="020B0604020202020204" pitchFamily="34" charset="0"/>
              <a:buChar char="•"/>
            </a:pPr>
            <a:r>
              <a:rPr lang="en-US" sz="1400" dirty="0">
                <a:solidFill>
                  <a:schemeClr val="bg1"/>
                </a:solidFill>
              </a:rPr>
              <a:t>Partnership</a:t>
            </a:r>
          </a:p>
          <a:p>
            <a:pPr marL="285750" marR="2000" indent="-285750">
              <a:buFont typeface="Arial" panose="020B0604020202020204" pitchFamily="34" charset="0"/>
              <a:buChar char="•"/>
            </a:pPr>
            <a:r>
              <a:rPr lang="en-US" sz="1400" dirty="0">
                <a:solidFill>
                  <a:schemeClr val="bg1"/>
                </a:solidFill>
              </a:rPr>
              <a:t>General Partnership</a:t>
            </a:r>
          </a:p>
          <a:p>
            <a:pPr marL="285750" marR="2000" indent="-285750">
              <a:buFont typeface="Arial" panose="020B0604020202020204" pitchFamily="34" charset="0"/>
              <a:buChar char="•"/>
            </a:pPr>
            <a:r>
              <a:rPr lang="en-US" sz="1400" dirty="0">
                <a:solidFill>
                  <a:schemeClr val="bg1"/>
                </a:solidFill>
              </a:rPr>
              <a:t>Limited Partnership</a:t>
            </a:r>
          </a:p>
          <a:p>
            <a:pPr marL="285750" marR="2000" indent="-285750">
              <a:buFont typeface="Arial" panose="020B0604020202020204" pitchFamily="34" charset="0"/>
              <a:buChar char="•"/>
            </a:pPr>
            <a:r>
              <a:rPr lang="en-US" sz="1400" dirty="0">
                <a:solidFill>
                  <a:schemeClr val="bg1"/>
                </a:solidFill>
              </a:rPr>
              <a:t>Limited Liability Partnership</a:t>
            </a:r>
          </a:p>
          <a:p>
            <a:pPr marL="285750" marR="2000" indent="-285750">
              <a:buFont typeface="Arial" panose="020B0604020202020204" pitchFamily="34" charset="0"/>
              <a:buChar char="•"/>
            </a:pPr>
            <a:r>
              <a:rPr lang="en-US" sz="1400" dirty="0">
                <a:solidFill>
                  <a:schemeClr val="bg1"/>
                </a:solidFill>
              </a:rPr>
              <a:t>C Corporation</a:t>
            </a:r>
          </a:p>
          <a:p>
            <a:pPr marL="285750" marR="2000" indent="-285750">
              <a:buFont typeface="Arial" panose="020B0604020202020204" pitchFamily="34" charset="0"/>
              <a:buChar char="•"/>
            </a:pPr>
            <a:r>
              <a:rPr lang="en-US" sz="1400" dirty="0">
                <a:solidFill>
                  <a:schemeClr val="bg1"/>
                </a:solidFill>
              </a:rPr>
              <a:t>Subchapter S Corporation</a:t>
            </a:r>
          </a:p>
          <a:p>
            <a:pPr marL="285750" marR="2000" indent="-285750">
              <a:buFont typeface="Arial" panose="020B0604020202020204" pitchFamily="34" charset="0"/>
              <a:buChar char="•"/>
            </a:pPr>
            <a:r>
              <a:rPr lang="en-US" sz="1400" dirty="0">
                <a:solidFill>
                  <a:schemeClr val="bg1"/>
                </a:solidFill>
              </a:rPr>
              <a:t>Limited Liability Corporation</a:t>
            </a:r>
          </a:p>
          <a:p>
            <a:pPr marL="285750" marR="2000" indent="-285750">
              <a:buFont typeface="Arial" panose="020B0604020202020204" pitchFamily="34" charset="0"/>
              <a:buChar char="•"/>
            </a:pPr>
            <a:r>
              <a:rPr lang="en-US" sz="1400" dirty="0">
                <a:solidFill>
                  <a:schemeClr val="bg1"/>
                </a:solidFill>
              </a:rPr>
              <a:t>Government Body</a:t>
            </a:r>
          </a:p>
          <a:p>
            <a:pPr marL="285750" marR="2000" indent="-285750">
              <a:buFont typeface="Arial" panose="020B0604020202020204" pitchFamily="34" charset="0"/>
              <a:buChar char="•"/>
            </a:pPr>
            <a:r>
              <a:rPr lang="en-US" sz="1400" dirty="0">
                <a:solidFill>
                  <a:schemeClr val="bg1"/>
                </a:solidFill>
              </a:rPr>
              <a:t>Nonprofit Organization</a:t>
            </a:r>
          </a:p>
          <a:p>
            <a:pPr marL="285750" marR="2000" indent="-285750">
              <a:buFont typeface="Arial" panose="020B0604020202020204" pitchFamily="34" charset="0"/>
              <a:buChar char="•"/>
            </a:pPr>
            <a:r>
              <a:rPr lang="en-US" sz="1400" dirty="0">
                <a:solidFill>
                  <a:schemeClr val="bg1"/>
                </a:solidFill>
              </a:rPr>
              <a:t>Single Member LLC</a:t>
            </a:r>
          </a:p>
          <a:p>
            <a:pPr marL="285750" marR="2000" indent="-285750">
              <a:buFont typeface="Arial" panose="020B0604020202020204" pitchFamily="34" charset="0"/>
              <a:buChar char="•"/>
            </a:pPr>
            <a:r>
              <a:rPr lang="en-US" sz="1400" dirty="0">
                <a:solidFill>
                  <a:schemeClr val="bg1"/>
                </a:solidFill>
              </a:rPr>
              <a:t>Individual Investor </a:t>
            </a:r>
            <a:endParaRPr lang="en-US" sz="1400" b="1" dirty="0">
              <a:solidFill>
                <a:schemeClr val="bg1"/>
              </a:solidFill>
            </a:endParaRPr>
          </a:p>
        </p:txBody>
      </p:sp>
      <p:sp>
        <p:nvSpPr>
          <p:cNvPr id="4" name="Arrow: Right 3">
            <a:extLst>
              <a:ext uri="{FF2B5EF4-FFF2-40B4-BE49-F238E27FC236}">
                <a16:creationId xmlns:a16="http://schemas.microsoft.com/office/drawing/2014/main" id="{7D77455C-58AB-486C-85EB-4C09526B07D6}"/>
              </a:ext>
            </a:extLst>
          </p:cNvPr>
          <p:cNvSpPr/>
          <p:nvPr/>
        </p:nvSpPr>
        <p:spPr>
          <a:xfrm rot="20165140">
            <a:off x="2603741" y="2140144"/>
            <a:ext cx="890553" cy="251855"/>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Arrow: Right 8">
            <a:extLst>
              <a:ext uri="{FF2B5EF4-FFF2-40B4-BE49-F238E27FC236}">
                <a16:creationId xmlns:a16="http://schemas.microsoft.com/office/drawing/2014/main" id="{838C711D-8710-4DCF-9994-4A38839F820D}"/>
              </a:ext>
            </a:extLst>
          </p:cNvPr>
          <p:cNvSpPr/>
          <p:nvPr/>
        </p:nvSpPr>
        <p:spPr>
          <a:xfrm>
            <a:off x="7234453" y="4155536"/>
            <a:ext cx="1722783" cy="344556"/>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0" name="TextBox 9">
            <a:extLst>
              <a:ext uri="{FF2B5EF4-FFF2-40B4-BE49-F238E27FC236}">
                <a16:creationId xmlns:a16="http://schemas.microsoft.com/office/drawing/2014/main" id="{31A0F39E-A9B8-41CB-8034-6E7B4E0EED0A}"/>
              </a:ext>
            </a:extLst>
          </p:cNvPr>
          <p:cNvSpPr txBox="1"/>
          <p:nvPr/>
        </p:nvSpPr>
        <p:spPr>
          <a:xfrm>
            <a:off x="481263" y="4677267"/>
            <a:ext cx="8384292" cy="1015663"/>
          </a:xfrm>
          <a:prstGeom prst="rect">
            <a:avLst/>
          </a:prstGeom>
          <a:noFill/>
        </p:spPr>
        <p:txBody>
          <a:bodyPr wrap="square">
            <a:spAutoFit/>
          </a:bodyPr>
          <a:lstStyle/>
          <a:p>
            <a:pPr marL="285750" indent="-285750">
              <a:buFont typeface="Arial" panose="020B0604020202020204" pitchFamily="34" charset="0"/>
              <a:buChar char="•"/>
            </a:pPr>
            <a:r>
              <a:rPr lang="en-US" sz="2000" dirty="0"/>
              <a:t>Is the applicant, or any person who controls the applicant or owns or controls more than 1% of the stock of the applicant, an officer or employee of any agency, authority or other instrumentality of the State of New Jersey?</a:t>
            </a:r>
          </a:p>
        </p:txBody>
      </p:sp>
    </p:spTree>
    <p:extLst>
      <p:ext uri="{BB962C8B-B14F-4D97-AF65-F5344CB8AC3E}">
        <p14:creationId xmlns:p14="http://schemas.microsoft.com/office/powerpoint/2010/main" val="3147120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BD2E2-8E53-4A57-91BA-224DC6C01BC0}"/>
              </a:ext>
            </a:extLst>
          </p:cNvPr>
          <p:cNvSpPr>
            <a:spLocks noGrp="1"/>
          </p:cNvSpPr>
          <p:nvPr>
            <p:ph type="title"/>
          </p:nvPr>
        </p:nvSpPr>
        <p:spPr>
          <a:xfrm>
            <a:off x="213946" y="253388"/>
            <a:ext cx="5974746" cy="680198"/>
          </a:xfrm>
        </p:spPr>
        <p:txBody>
          <a:bodyPr/>
          <a:lstStyle/>
          <a:p>
            <a:r>
              <a:rPr lang="en-US" dirty="0">
                <a:solidFill>
                  <a:schemeClr val="accent4"/>
                </a:solidFill>
              </a:rPr>
              <a:t>PAGE 6: Applicant Organization (cont’d)</a:t>
            </a:r>
          </a:p>
        </p:txBody>
      </p:sp>
      <p:sp>
        <p:nvSpPr>
          <p:cNvPr id="7" name="Text Placeholder 2">
            <a:extLst>
              <a:ext uri="{FF2B5EF4-FFF2-40B4-BE49-F238E27FC236}">
                <a16:creationId xmlns:a16="http://schemas.microsoft.com/office/drawing/2014/main" id="{A8C6DA5A-D97F-4F95-B337-F29C6C9B82D8}"/>
              </a:ext>
            </a:extLst>
          </p:cNvPr>
          <p:cNvSpPr>
            <a:spLocks noGrp="1"/>
          </p:cNvSpPr>
          <p:nvPr>
            <p:ph type="body" sz="quarter" idx="13"/>
          </p:nvPr>
        </p:nvSpPr>
        <p:spPr>
          <a:xfrm>
            <a:off x="213946" y="1154933"/>
            <a:ext cx="10967268" cy="591239"/>
          </a:xfrm>
        </p:spPr>
        <p:txBody>
          <a:bodyPr>
            <a:normAutofit/>
          </a:bodyPr>
          <a:lstStyle/>
          <a:p>
            <a:r>
              <a:rPr lang="en-US" sz="2400" b="1" dirty="0">
                <a:solidFill>
                  <a:srgbClr val="84BD00"/>
                </a:solidFill>
                <a:latin typeface="+mn-lt"/>
              </a:rPr>
              <a:t>Formation documentation</a:t>
            </a:r>
            <a:endParaRPr lang="en-US" sz="2400" b="1" dirty="0">
              <a:solidFill>
                <a:srgbClr val="00597C"/>
              </a:solidFill>
              <a:latin typeface="+mn-lt"/>
            </a:endParaRPr>
          </a:p>
        </p:txBody>
      </p:sp>
      <p:sp>
        <p:nvSpPr>
          <p:cNvPr id="8" name="Folded Corner 11">
            <a:extLst>
              <a:ext uri="{FF2B5EF4-FFF2-40B4-BE49-F238E27FC236}">
                <a16:creationId xmlns:a16="http://schemas.microsoft.com/office/drawing/2014/main" id="{2D5040EE-7BCE-409F-B548-0EFFFA0C2963}"/>
              </a:ext>
            </a:extLst>
          </p:cNvPr>
          <p:cNvSpPr/>
          <p:nvPr/>
        </p:nvSpPr>
        <p:spPr>
          <a:xfrm>
            <a:off x="5993415" y="3429000"/>
            <a:ext cx="5586219" cy="2749827"/>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u="none" strike="noStrike" baseline="0" dirty="0">
                <a:solidFill>
                  <a:schemeClr val="bg1"/>
                </a:solidFill>
              </a:rPr>
              <a:t>Show proof of one of the following:</a:t>
            </a:r>
          </a:p>
          <a:p>
            <a:pPr marR="0" algn="l" rtl="0">
              <a:buSzPts val="1000"/>
              <a:buFont typeface="Symbol" panose="05050102010706020507" pitchFamily="18" charset="2"/>
              <a:buChar char="·"/>
            </a:pPr>
            <a:r>
              <a:rPr lang="en-US" b="1" i="0" u="none" strike="noStrike" baseline="0" dirty="0">
                <a:solidFill>
                  <a:schemeClr val="bg1"/>
                </a:solidFill>
              </a:rPr>
              <a:t>Sole Proprietor: </a:t>
            </a:r>
          </a:p>
          <a:p>
            <a:pPr marR="0" algn="l" rtl="0">
              <a:buSzPts val="1000"/>
              <a:buFont typeface="Symbol" panose="05050102010706020507" pitchFamily="18" charset="2"/>
              <a:buChar char="·"/>
            </a:pPr>
            <a:r>
              <a:rPr lang="en-US" b="1" i="0" u="none" strike="noStrike" baseline="0" dirty="0">
                <a:solidFill>
                  <a:schemeClr val="bg1"/>
                </a:solidFill>
              </a:rPr>
              <a:t>LLC:</a:t>
            </a:r>
            <a:r>
              <a:rPr lang="en-US" b="0" i="0" u="none" strike="noStrike" baseline="0" dirty="0">
                <a:solidFill>
                  <a:schemeClr val="bg1"/>
                </a:solidFill>
              </a:rPr>
              <a:t> Certificate of Formation and Operating Agreement </a:t>
            </a:r>
          </a:p>
          <a:p>
            <a:pPr marR="0" algn="l" rtl="0">
              <a:buSzPts val="1000"/>
              <a:buFont typeface="Symbol" panose="05050102010706020507" pitchFamily="18" charset="2"/>
              <a:buChar char="·"/>
            </a:pPr>
            <a:r>
              <a:rPr lang="en-US" b="1" i="0" u="none" strike="noStrike" baseline="0" dirty="0">
                <a:solidFill>
                  <a:schemeClr val="bg1"/>
                </a:solidFill>
              </a:rPr>
              <a:t>Corporation:</a:t>
            </a:r>
            <a:r>
              <a:rPr lang="en-US" b="0" i="0" u="none" strike="noStrike" baseline="0" dirty="0">
                <a:solidFill>
                  <a:schemeClr val="bg1"/>
                </a:solidFill>
              </a:rPr>
              <a:t> Certificate of Incorporation and Bylaws </a:t>
            </a:r>
            <a:endParaRPr lang="en-US" b="0" i="0" u="sng" strike="noStrike" baseline="0" dirty="0">
              <a:solidFill>
                <a:srgbClr val="84BD00"/>
              </a:solidFill>
            </a:endParaRPr>
          </a:p>
          <a:p>
            <a:pPr marR="0" algn="l" rtl="0">
              <a:buSzPts val="1000"/>
              <a:buFont typeface="Symbol" panose="05050102010706020507" pitchFamily="18" charset="2"/>
              <a:buChar char="·"/>
            </a:pPr>
            <a:r>
              <a:rPr lang="en-US" b="1" i="0" u="none" strike="noStrike" baseline="0" dirty="0">
                <a:solidFill>
                  <a:schemeClr val="bg1"/>
                </a:solidFill>
              </a:rPr>
              <a:t>Not-for-Profit</a:t>
            </a:r>
            <a:r>
              <a:rPr lang="en-US" b="0" i="0" u="none" strike="noStrike" baseline="0" dirty="0">
                <a:solidFill>
                  <a:schemeClr val="bg1"/>
                </a:solidFill>
              </a:rPr>
              <a:t>: Provide a Certificate of Incorporation and Bylaws Please also provide an </a:t>
            </a:r>
            <a:r>
              <a:rPr lang="en-US" b="0" i="0" u="sng" strike="noStrike" baseline="0" dirty="0">
                <a:solidFill>
                  <a:srgbClr val="84BD00"/>
                </a:solidFill>
              </a:rPr>
              <a:t>Exemption Determination Letter.</a:t>
            </a:r>
            <a:endParaRPr lang="en-US" b="0" i="0" u="none" strike="noStrike" baseline="0" dirty="0">
              <a:solidFill>
                <a:srgbClr val="84BD00"/>
              </a:solidFill>
            </a:endParaRPr>
          </a:p>
          <a:p>
            <a:pPr marR="0" algn="l" rtl="0">
              <a:buSzPts val="1000"/>
              <a:buFont typeface="Symbol" panose="05050102010706020507" pitchFamily="18" charset="2"/>
              <a:buChar char="·"/>
            </a:pPr>
            <a:r>
              <a:rPr lang="en-US" b="1" i="0" u="none" strike="noStrike" baseline="0" dirty="0">
                <a:solidFill>
                  <a:schemeClr val="bg1"/>
                </a:solidFill>
              </a:rPr>
              <a:t>Out of State</a:t>
            </a:r>
            <a:endParaRPr lang="en-US" sz="1400" b="1" dirty="0">
              <a:solidFill>
                <a:schemeClr val="bg1"/>
              </a:solidFill>
            </a:endParaRPr>
          </a:p>
        </p:txBody>
      </p:sp>
      <p:sp>
        <p:nvSpPr>
          <p:cNvPr id="6" name="TextBox 5">
            <a:extLst>
              <a:ext uri="{FF2B5EF4-FFF2-40B4-BE49-F238E27FC236}">
                <a16:creationId xmlns:a16="http://schemas.microsoft.com/office/drawing/2014/main" id="{7378A867-4401-47AA-A6EF-DFFCDDB1B0B2}"/>
              </a:ext>
            </a:extLst>
          </p:cNvPr>
          <p:cNvSpPr txBox="1"/>
          <p:nvPr/>
        </p:nvSpPr>
        <p:spPr>
          <a:xfrm>
            <a:off x="735068" y="1775000"/>
            <a:ext cx="1032344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Date Established</a:t>
            </a:r>
            <a:endParaRPr lang="en-US" sz="3200" b="1" dirty="0">
              <a:solidFill>
                <a:srgbClr val="00597C"/>
              </a:solidFill>
            </a:endParaRPr>
          </a:p>
          <a:p>
            <a:pPr marL="285750" indent="-285750">
              <a:buFont typeface="Arial" panose="020B0604020202020204" pitchFamily="34" charset="0"/>
              <a:buChar char="•"/>
            </a:pPr>
            <a:r>
              <a:rPr lang="en-US" sz="2000" dirty="0">
                <a:solidFill>
                  <a:srgbClr val="00597C"/>
                </a:solidFill>
              </a:rPr>
              <a:t>Mailing Address</a:t>
            </a:r>
          </a:p>
          <a:p>
            <a:pPr marL="285750" indent="-285750">
              <a:buFont typeface="Arial" panose="020B0604020202020204" pitchFamily="34" charset="0"/>
              <a:buChar char="•"/>
            </a:pPr>
            <a:r>
              <a:rPr lang="en-US" sz="2000" dirty="0">
                <a:solidFill>
                  <a:srgbClr val="00597C"/>
                </a:solidFill>
              </a:rPr>
              <a:t>Applicant County of Formation</a:t>
            </a:r>
          </a:p>
          <a:p>
            <a:pPr marL="285750" indent="-285750">
              <a:buFont typeface="Arial" panose="020B0604020202020204" pitchFamily="34" charset="0"/>
              <a:buChar char="•"/>
            </a:pPr>
            <a:r>
              <a:rPr lang="en-US" sz="2000" dirty="0">
                <a:solidFill>
                  <a:srgbClr val="00597C"/>
                </a:solidFill>
              </a:rPr>
              <a:t>Application State of Formation</a:t>
            </a:r>
            <a:endParaRPr lang="en-US" sz="2000" dirty="0"/>
          </a:p>
        </p:txBody>
      </p:sp>
      <p:sp>
        <p:nvSpPr>
          <p:cNvPr id="9" name="Folded Corner 11">
            <a:extLst>
              <a:ext uri="{FF2B5EF4-FFF2-40B4-BE49-F238E27FC236}">
                <a16:creationId xmlns:a16="http://schemas.microsoft.com/office/drawing/2014/main" id="{E9055B3A-E4F5-4C84-BBB0-CC4425941949}"/>
              </a:ext>
            </a:extLst>
          </p:cNvPr>
          <p:cNvSpPr/>
          <p:nvPr/>
        </p:nvSpPr>
        <p:spPr>
          <a:xfrm>
            <a:off x="7018002" y="1746172"/>
            <a:ext cx="2369329" cy="1346986"/>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u="none" strike="noStrike" baseline="0" dirty="0">
                <a:solidFill>
                  <a:schemeClr val="bg1"/>
                </a:solidFill>
              </a:rPr>
              <a:t>Make sure this date matches with the date on your formation documents</a:t>
            </a:r>
            <a:endParaRPr lang="en-US" sz="1200" b="1" dirty="0">
              <a:solidFill>
                <a:schemeClr val="bg1"/>
              </a:solidFill>
            </a:endParaRPr>
          </a:p>
        </p:txBody>
      </p:sp>
      <p:sp>
        <p:nvSpPr>
          <p:cNvPr id="2" name="Arrow: Right 1">
            <a:extLst>
              <a:ext uri="{FF2B5EF4-FFF2-40B4-BE49-F238E27FC236}">
                <a16:creationId xmlns:a16="http://schemas.microsoft.com/office/drawing/2014/main" id="{EFF286EC-9FE6-41A1-8B7C-47B8A3BC9893}"/>
              </a:ext>
            </a:extLst>
          </p:cNvPr>
          <p:cNvSpPr/>
          <p:nvPr/>
        </p:nvSpPr>
        <p:spPr>
          <a:xfrm rot="10800000">
            <a:off x="2955078" y="1851232"/>
            <a:ext cx="3883043" cy="216107"/>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5" name="Picture 4" descr="Icon&#10;&#10;Description automatically generated">
            <a:extLst>
              <a:ext uri="{FF2B5EF4-FFF2-40B4-BE49-F238E27FC236}">
                <a16:creationId xmlns:a16="http://schemas.microsoft.com/office/drawing/2014/main" id="{F2ED2F19-D6D4-4A05-9C47-3E040D11F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68" y="3759562"/>
            <a:ext cx="1445931" cy="1445931"/>
          </a:xfrm>
          <a:prstGeom prst="rect">
            <a:avLst/>
          </a:prstGeom>
        </p:spPr>
      </p:pic>
      <p:sp>
        <p:nvSpPr>
          <p:cNvPr id="10" name="TextBox 9">
            <a:extLst>
              <a:ext uri="{FF2B5EF4-FFF2-40B4-BE49-F238E27FC236}">
                <a16:creationId xmlns:a16="http://schemas.microsoft.com/office/drawing/2014/main" id="{99586C0E-0FD5-43CC-ADAB-C3D5163332A6}"/>
              </a:ext>
            </a:extLst>
          </p:cNvPr>
          <p:cNvSpPr txBox="1"/>
          <p:nvPr/>
        </p:nvSpPr>
        <p:spPr>
          <a:xfrm>
            <a:off x="2332308" y="3820498"/>
            <a:ext cx="3856384" cy="1384995"/>
          </a:xfrm>
          <a:prstGeom prst="rect">
            <a:avLst/>
          </a:prstGeom>
          <a:noFill/>
        </p:spPr>
        <p:txBody>
          <a:bodyPr wrap="square" rtlCol="0">
            <a:spAutoFit/>
          </a:bodyPr>
          <a:lstStyle/>
          <a:p>
            <a:r>
              <a:rPr lang="en-US" sz="2800" b="1" dirty="0"/>
              <a:t>UPLOAD YOUR FORMATION DOCUMENTS</a:t>
            </a:r>
          </a:p>
        </p:txBody>
      </p:sp>
      <p:sp>
        <p:nvSpPr>
          <p:cNvPr id="12" name="Arrow: Right 11">
            <a:extLst>
              <a:ext uri="{FF2B5EF4-FFF2-40B4-BE49-F238E27FC236}">
                <a16:creationId xmlns:a16="http://schemas.microsoft.com/office/drawing/2014/main" id="{9A0679F4-4379-428C-8760-A2FCC019CDAA}"/>
              </a:ext>
            </a:extLst>
          </p:cNvPr>
          <p:cNvSpPr/>
          <p:nvPr/>
        </p:nvSpPr>
        <p:spPr>
          <a:xfrm rot="10800000">
            <a:off x="4642627" y="4448142"/>
            <a:ext cx="1199479" cy="371575"/>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Tree>
    <p:extLst>
      <p:ext uri="{BB962C8B-B14F-4D97-AF65-F5344CB8AC3E}">
        <p14:creationId xmlns:p14="http://schemas.microsoft.com/office/powerpoint/2010/main" val="2862881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BD2E2-8E53-4A57-91BA-224DC6C01BC0}"/>
              </a:ext>
            </a:extLst>
          </p:cNvPr>
          <p:cNvSpPr>
            <a:spLocks noGrp="1"/>
          </p:cNvSpPr>
          <p:nvPr>
            <p:ph type="title"/>
          </p:nvPr>
        </p:nvSpPr>
        <p:spPr>
          <a:xfrm>
            <a:off x="213946" y="351558"/>
            <a:ext cx="5801264" cy="680198"/>
          </a:xfrm>
        </p:spPr>
        <p:txBody>
          <a:bodyPr/>
          <a:lstStyle/>
          <a:p>
            <a:r>
              <a:rPr lang="en-US" dirty="0"/>
              <a:t>PAGE 6: Applicant Organization (cont’d)</a:t>
            </a:r>
          </a:p>
        </p:txBody>
      </p:sp>
      <p:sp>
        <p:nvSpPr>
          <p:cNvPr id="7" name="Text Placeholder 2">
            <a:extLst>
              <a:ext uri="{FF2B5EF4-FFF2-40B4-BE49-F238E27FC236}">
                <a16:creationId xmlns:a16="http://schemas.microsoft.com/office/drawing/2014/main" id="{A8C6DA5A-D97F-4F95-B337-F29C6C9B82D8}"/>
              </a:ext>
            </a:extLst>
          </p:cNvPr>
          <p:cNvSpPr>
            <a:spLocks noGrp="1"/>
          </p:cNvSpPr>
          <p:nvPr>
            <p:ph type="body" sz="quarter" idx="13"/>
          </p:nvPr>
        </p:nvSpPr>
        <p:spPr>
          <a:xfrm>
            <a:off x="213946" y="1349811"/>
            <a:ext cx="10967268" cy="591239"/>
          </a:xfrm>
        </p:spPr>
        <p:txBody>
          <a:bodyPr>
            <a:normAutofit/>
          </a:bodyPr>
          <a:lstStyle/>
          <a:p>
            <a:r>
              <a:rPr lang="en-US" sz="2400" b="1" dirty="0">
                <a:solidFill>
                  <a:srgbClr val="84BD00"/>
                </a:solidFill>
                <a:latin typeface="+mn-lt"/>
              </a:rPr>
              <a:t>Information about the applicant organization</a:t>
            </a:r>
          </a:p>
        </p:txBody>
      </p:sp>
      <p:sp>
        <p:nvSpPr>
          <p:cNvPr id="8" name="Folded Corner 11">
            <a:extLst>
              <a:ext uri="{FF2B5EF4-FFF2-40B4-BE49-F238E27FC236}">
                <a16:creationId xmlns:a16="http://schemas.microsoft.com/office/drawing/2014/main" id="{FA579DA3-0D5D-4BDC-82F6-B0AB77984A48}"/>
              </a:ext>
            </a:extLst>
          </p:cNvPr>
          <p:cNvSpPr/>
          <p:nvPr/>
        </p:nvSpPr>
        <p:spPr>
          <a:xfrm>
            <a:off x="477920" y="2569127"/>
            <a:ext cx="2369329" cy="2930526"/>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rgbClr val="FFFFFF"/>
                </a:solidFill>
              </a:rPr>
              <a:t>Your North American Industry Classification System (NAICS) should be the same code listed on your last business tax fillings.  For help visit </a:t>
            </a:r>
            <a:r>
              <a:rPr lang="en-US" sz="1800" b="0" i="0" u="none" strike="noStrike" baseline="0" dirty="0">
                <a:solidFill>
                  <a:srgbClr val="84BD00"/>
                </a:solidFill>
                <a:hlinkClick r:id="rId3"/>
              </a:rPr>
              <a:t>https://www.census.gov/naics/</a:t>
            </a:r>
            <a:endParaRPr lang="en-US" sz="1400" b="1" dirty="0">
              <a:solidFill>
                <a:srgbClr val="84BD00"/>
              </a:solidFill>
            </a:endParaRPr>
          </a:p>
        </p:txBody>
      </p:sp>
      <p:sp>
        <p:nvSpPr>
          <p:cNvPr id="2" name="TextBox 1">
            <a:extLst>
              <a:ext uri="{FF2B5EF4-FFF2-40B4-BE49-F238E27FC236}">
                <a16:creationId xmlns:a16="http://schemas.microsoft.com/office/drawing/2014/main" id="{6DA3FAE7-D9AD-414D-8888-A736A5CEFC5E}"/>
              </a:ext>
            </a:extLst>
          </p:cNvPr>
          <p:cNvSpPr txBox="1"/>
          <p:nvPr/>
        </p:nvSpPr>
        <p:spPr>
          <a:xfrm>
            <a:off x="3458817" y="2196025"/>
            <a:ext cx="5274365"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Federal Employer Identification Number (FEIN)</a:t>
            </a:r>
          </a:p>
          <a:p>
            <a:pPr marL="285750" indent="-285750">
              <a:buFont typeface="Arial" panose="020B0604020202020204" pitchFamily="34" charset="0"/>
              <a:buChar char="•"/>
            </a:pPr>
            <a:r>
              <a:rPr lang="en-US" sz="2800" dirty="0"/>
              <a:t>Applicant NJ Tax ID Number </a:t>
            </a:r>
          </a:p>
          <a:p>
            <a:pPr marL="285750" indent="-285750">
              <a:buFont typeface="Arial" panose="020B0604020202020204" pitchFamily="34" charset="0"/>
              <a:buChar char="•"/>
            </a:pPr>
            <a:r>
              <a:rPr lang="en-US" sz="2800" dirty="0"/>
              <a:t>Applicant Phone Number </a:t>
            </a:r>
          </a:p>
          <a:p>
            <a:pPr marL="285750" indent="-285750">
              <a:buFont typeface="Arial" panose="020B0604020202020204" pitchFamily="34" charset="0"/>
              <a:buChar char="•"/>
            </a:pPr>
            <a:r>
              <a:rPr lang="en-US" sz="2800" dirty="0"/>
              <a:t>Applicant Website (if applicable)</a:t>
            </a:r>
          </a:p>
          <a:p>
            <a:pPr marL="285750" indent="-285750">
              <a:buFont typeface="Arial" panose="020B0604020202020204" pitchFamily="34" charset="0"/>
              <a:buChar char="•"/>
            </a:pPr>
            <a:r>
              <a:rPr lang="en-US" sz="2800" dirty="0"/>
              <a:t>Description of applicant company</a:t>
            </a:r>
          </a:p>
          <a:p>
            <a:pPr marL="285750" indent="-285750">
              <a:buFont typeface="Arial" panose="020B0604020202020204" pitchFamily="34" charset="0"/>
              <a:buChar char="•"/>
            </a:pPr>
            <a:r>
              <a:rPr lang="en-US" sz="2800" dirty="0"/>
              <a:t>North American Industry Classification System code</a:t>
            </a:r>
          </a:p>
        </p:txBody>
      </p:sp>
      <p:pic>
        <p:nvPicPr>
          <p:cNvPr id="5" name="Picture 4" descr="Icon&#10;&#10;Description automatically generated">
            <a:extLst>
              <a:ext uri="{FF2B5EF4-FFF2-40B4-BE49-F238E27FC236}">
                <a16:creationId xmlns:a16="http://schemas.microsoft.com/office/drawing/2014/main" id="{FA0B06E2-EF8C-424B-B3B3-77DEA9039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291" y="1212975"/>
            <a:ext cx="1516248" cy="1516248"/>
          </a:xfrm>
          <a:prstGeom prst="rect">
            <a:avLst/>
          </a:prstGeom>
        </p:spPr>
      </p:pic>
      <p:sp>
        <p:nvSpPr>
          <p:cNvPr id="9" name="Folded Corner 11">
            <a:extLst>
              <a:ext uri="{FF2B5EF4-FFF2-40B4-BE49-F238E27FC236}">
                <a16:creationId xmlns:a16="http://schemas.microsoft.com/office/drawing/2014/main" id="{FED39C23-2539-40B3-9AAD-E82F94C3EFAB}"/>
              </a:ext>
            </a:extLst>
          </p:cNvPr>
          <p:cNvSpPr/>
          <p:nvPr/>
        </p:nvSpPr>
        <p:spPr>
          <a:xfrm>
            <a:off x="9344750" y="3059457"/>
            <a:ext cx="2369329" cy="2585568"/>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597C"/>
                </a:solidFill>
                <a:latin typeface="Calibri" panose="020F0502020204030204" pitchFamily="34" charset="0"/>
                <a:ea typeface="Calibri" panose="020F0502020204030204" pitchFamily="34" charset="0"/>
                <a:cs typeface="Arial" panose="020B0604020202020204" pitchFamily="34" charset="0"/>
              </a:rPr>
              <a:t>REMEMBER: </a:t>
            </a:r>
            <a:r>
              <a:rPr lang="en-US" dirty="0">
                <a:latin typeface="Calibri" panose="020F0502020204030204" pitchFamily="34" charset="0"/>
                <a:ea typeface="Calibri" panose="020F0502020204030204" pitchFamily="34" charset="0"/>
                <a:cs typeface="Arial" panose="020B0604020202020204" pitchFamily="34" charset="0"/>
              </a:rPr>
              <a:t>A</a:t>
            </a:r>
            <a:r>
              <a:rPr lang="en-US" sz="1800" dirty="0">
                <a:effectLst/>
                <a:latin typeface="Calibri" panose="020F0502020204030204" pitchFamily="34" charset="0"/>
                <a:ea typeface="Calibri" panose="020F0502020204030204" pitchFamily="34" charset="0"/>
                <a:cs typeface="Arial" panose="020B0604020202020204" pitchFamily="34" charset="0"/>
              </a:rPr>
              <a:t>pplicants are limited to one (1) application per location/facility and two (2) applications per Employer Identification Number (EIN)</a:t>
            </a:r>
            <a:endParaRPr lang="en-US" sz="1400" b="1" dirty="0">
              <a:solidFill>
                <a:srgbClr val="FFFFFF"/>
              </a:solidFill>
            </a:endParaRPr>
          </a:p>
        </p:txBody>
      </p:sp>
      <p:sp>
        <p:nvSpPr>
          <p:cNvPr id="6" name="Arrow: Right 5">
            <a:extLst>
              <a:ext uri="{FF2B5EF4-FFF2-40B4-BE49-F238E27FC236}">
                <a16:creationId xmlns:a16="http://schemas.microsoft.com/office/drawing/2014/main" id="{A5D5EB53-018E-4965-A7D2-CFAF707666AD}"/>
              </a:ext>
            </a:extLst>
          </p:cNvPr>
          <p:cNvSpPr/>
          <p:nvPr/>
        </p:nvSpPr>
        <p:spPr>
          <a:xfrm rot="1971894">
            <a:off x="2379635" y="5153399"/>
            <a:ext cx="1090244" cy="280776"/>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Tree>
    <p:extLst>
      <p:ext uri="{BB962C8B-B14F-4D97-AF65-F5344CB8AC3E}">
        <p14:creationId xmlns:p14="http://schemas.microsoft.com/office/powerpoint/2010/main" val="4184771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BD2E2-8E53-4A57-91BA-224DC6C01BC0}"/>
              </a:ext>
            </a:extLst>
          </p:cNvPr>
          <p:cNvSpPr>
            <a:spLocks noGrp="1"/>
          </p:cNvSpPr>
          <p:nvPr>
            <p:ph type="title"/>
          </p:nvPr>
        </p:nvSpPr>
        <p:spPr>
          <a:xfrm>
            <a:off x="213946" y="248548"/>
            <a:ext cx="5882054" cy="680198"/>
          </a:xfrm>
        </p:spPr>
        <p:txBody>
          <a:bodyPr/>
          <a:lstStyle/>
          <a:p>
            <a:r>
              <a:rPr lang="en-US" dirty="0"/>
              <a:t>PAGE 6: Applicant Organization (cont’d)</a:t>
            </a:r>
          </a:p>
        </p:txBody>
      </p:sp>
      <p:sp>
        <p:nvSpPr>
          <p:cNvPr id="7" name="Text Placeholder 2">
            <a:extLst>
              <a:ext uri="{FF2B5EF4-FFF2-40B4-BE49-F238E27FC236}">
                <a16:creationId xmlns:a16="http://schemas.microsoft.com/office/drawing/2014/main" id="{A8C6DA5A-D97F-4F95-B337-F29C6C9B82D8}"/>
              </a:ext>
            </a:extLst>
          </p:cNvPr>
          <p:cNvSpPr>
            <a:spLocks noGrp="1"/>
          </p:cNvSpPr>
          <p:nvPr>
            <p:ph type="body" sz="quarter" idx="13"/>
          </p:nvPr>
        </p:nvSpPr>
        <p:spPr>
          <a:xfrm>
            <a:off x="213946" y="1154933"/>
            <a:ext cx="10967268" cy="591239"/>
          </a:xfrm>
        </p:spPr>
        <p:txBody>
          <a:bodyPr>
            <a:normAutofit/>
          </a:bodyPr>
          <a:lstStyle/>
          <a:p>
            <a:r>
              <a:rPr lang="en-US" sz="2400" b="1" dirty="0">
                <a:solidFill>
                  <a:srgbClr val="84BD00"/>
                </a:solidFill>
                <a:latin typeface="+mn-lt"/>
              </a:rPr>
              <a:t>Information about the applicant or</a:t>
            </a:r>
            <a:r>
              <a:rPr lang="en-US" b="1" dirty="0">
                <a:solidFill>
                  <a:srgbClr val="84BD00"/>
                </a:solidFill>
                <a:latin typeface="+mn-lt"/>
              </a:rPr>
              <a:t>ganization</a:t>
            </a:r>
            <a:endParaRPr lang="en-US" sz="2400" b="1" dirty="0">
              <a:solidFill>
                <a:srgbClr val="84BD00"/>
              </a:solidFill>
              <a:latin typeface="+mn-lt"/>
            </a:endParaRPr>
          </a:p>
        </p:txBody>
      </p:sp>
      <p:pic>
        <p:nvPicPr>
          <p:cNvPr id="4" name="Picture 3">
            <a:extLst>
              <a:ext uri="{FF2B5EF4-FFF2-40B4-BE49-F238E27FC236}">
                <a16:creationId xmlns:a16="http://schemas.microsoft.com/office/drawing/2014/main" id="{1B7387E4-EAA5-4392-B327-F49487D3FC75}"/>
              </a:ext>
            </a:extLst>
          </p:cNvPr>
          <p:cNvPicPr>
            <a:picLocks noChangeAspect="1"/>
          </p:cNvPicPr>
          <p:nvPr/>
        </p:nvPicPr>
        <p:blipFill>
          <a:blip r:embed="rId3"/>
          <a:stretch>
            <a:fillRect/>
          </a:stretch>
        </p:blipFill>
        <p:spPr>
          <a:xfrm>
            <a:off x="8733183" y="1450552"/>
            <a:ext cx="2846451" cy="3359106"/>
          </a:xfrm>
          <a:prstGeom prst="rect">
            <a:avLst/>
          </a:prstGeom>
        </p:spPr>
      </p:pic>
      <p:pic>
        <p:nvPicPr>
          <p:cNvPr id="5" name="Picture 4" descr="Icon&#10;&#10;Description automatically generated">
            <a:extLst>
              <a:ext uri="{FF2B5EF4-FFF2-40B4-BE49-F238E27FC236}">
                <a16:creationId xmlns:a16="http://schemas.microsoft.com/office/drawing/2014/main" id="{7B26CF01-D066-49E9-9E0C-505082DA9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44" y="2407139"/>
            <a:ext cx="1445931" cy="1445931"/>
          </a:xfrm>
          <a:prstGeom prst="rect">
            <a:avLst/>
          </a:prstGeom>
        </p:spPr>
      </p:pic>
      <p:sp>
        <p:nvSpPr>
          <p:cNvPr id="8" name="TextBox 7">
            <a:extLst>
              <a:ext uri="{FF2B5EF4-FFF2-40B4-BE49-F238E27FC236}">
                <a16:creationId xmlns:a16="http://schemas.microsoft.com/office/drawing/2014/main" id="{FFF454AB-F601-4D40-91FC-D0CCF771BE27}"/>
              </a:ext>
            </a:extLst>
          </p:cNvPr>
          <p:cNvSpPr txBox="1"/>
          <p:nvPr/>
        </p:nvSpPr>
        <p:spPr>
          <a:xfrm>
            <a:off x="2040701" y="2501489"/>
            <a:ext cx="5613150" cy="1384995"/>
          </a:xfrm>
          <a:prstGeom prst="rect">
            <a:avLst/>
          </a:prstGeom>
          <a:noFill/>
        </p:spPr>
        <p:txBody>
          <a:bodyPr wrap="square">
            <a:spAutoFit/>
          </a:bodyPr>
          <a:lstStyle/>
          <a:p>
            <a:r>
              <a:rPr lang="en-US" sz="2800" b="1" dirty="0"/>
              <a:t>UPLOAD YOUR TAX CLEARANCE CERTIFICATION FROM THE NJ DEPARTMENT OF TAXATION</a:t>
            </a:r>
          </a:p>
        </p:txBody>
      </p:sp>
      <p:sp>
        <p:nvSpPr>
          <p:cNvPr id="6" name="Arrow: Right 5">
            <a:extLst>
              <a:ext uri="{FF2B5EF4-FFF2-40B4-BE49-F238E27FC236}">
                <a16:creationId xmlns:a16="http://schemas.microsoft.com/office/drawing/2014/main" id="{F4AF204A-BACE-463D-9E76-728F259F2CC0}"/>
              </a:ext>
            </a:extLst>
          </p:cNvPr>
          <p:cNvSpPr/>
          <p:nvPr/>
        </p:nvSpPr>
        <p:spPr>
          <a:xfrm>
            <a:off x="6693068" y="3006506"/>
            <a:ext cx="1921565" cy="374959"/>
          </a:xfrm>
          <a:prstGeom prst="rightArrow">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TextBox 8">
            <a:extLst>
              <a:ext uri="{FF2B5EF4-FFF2-40B4-BE49-F238E27FC236}">
                <a16:creationId xmlns:a16="http://schemas.microsoft.com/office/drawing/2014/main" id="{10141808-E6EB-4403-8A13-FE732BDCE523}"/>
              </a:ext>
            </a:extLst>
          </p:cNvPr>
          <p:cNvSpPr txBox="1"/>
          <p:nvPr/>
        </p:nvSpPr>
        <p:spPr>
          <a:xfrm>
            <a:off x="841567" y="4514037"/>
            <a:ext cx="1032344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Has the applicant, or relevant parties, previously received assistance from NJEDA?</a:t>
            </a:r>
            <a:endParaRPr lang="en-US" sz="3600" b="1" dirty="0">
              <a:solidFill>
                <a:srgbClr val="00597C"/>
              </a:solidFill>
            </a:endParaRPr>
          </a:p>
          <a:p>
            <a:pPr marL="285750" indent="-285750">
              <a:buFont typeface="Arial" panose="020B0604020202020204" pitchFamily="34" charset="0"/>
              <a:buChar char="•"/>
            </a:pPr>
            <a:r>
              <a:rPr lang="en-US" sz="2400" dirty="0">
                <a:solidFill>
                  <a:srgbClr val="00597C"/>
                </a:solidFill>
              </a:rPr>
              <a:t>Please describe the assistance previously received.</a:t>
            </a:r>
          </a:p>
        </p:txBody>
      </p:sp>
    </p:spTree>
    <p:extLst>
      <p:ext uri="{BB962C8B-B14F-4D97-AF65-F5344CB8AC3E}">
        <p14:creationId xmlns:p14="http://schemas.microsoft.com/office/powerpoint/2010/main" val="73627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BD2E2-8E53-4A57-91BA-224DC6C01BC0}"/>
              </a:ext>
            </a:extLst>
          </p:cNvPr>
          <p:cNvSpPr>
            <a:spLocks noGrp="1"/>
          </p:cNvSpPr>
          <p:nvPr>
            <p:ph type="title"/>
          </p:nvPr>
        </p:nvSpPr>
        <p:spPr>
          <a:xfrm>
            <a:off x="330408" y="220711"/>
            <a:ext cx="11039258" cy="680198"/>
          </a:xfrm>
        </p:spPr>
        <p:txBody>
          <a:bodyPr/>
          <a:lstStyle/>
          <a:p>
            <a:r>
              <a:rPr lang="en-US" sz="3600" dirty="0"/>
              <a:t>PAGE 6: Applicant Organization (cont’d)</a:t>
            </a:r>
          </a:p>
        </p:txBody>
      </p:sp>
      <p:sp>
        <p:nvSpPr>
          <p:cNvPr id="7" name="Text Placeholder 2">
            <a:extLst>
              <a:ext uri="{FF2B5EF4-FFF2-40B4-BE49-F238E27FC236}">
                <a16:creationId xmlns:a16="http://schemas.microsoft.com/office/drawing/2014/main" id="{A8C6DA5A-D97F-4F95-B337-F29C6C9B82D8}"/>
              </a:ext>
            </a:extLst>
          </p:cNvPr>
          <p:cNvSpPr>
            <a:spLocks noGrp="1"/>
          </p:cNvSpPr>
          <p:nvPr>
            <p:ph type="body" sz="quarter" idx="13"/>
          </p:nvPr>
        </p:nvSpPr>
        <p:spPr>
          <a:xfrm>
            <a:off x="330408" y="768662"/>
            <a:ext cx="11039258" cy="2607145"/>
          </a:xfrm>
        </p:spPr>
        <p:txBody>
          <a:bodyPr>
            <a:normAutofit/>
          </a:bodyPr>
          <a:lstStyle/>
          <a:p>
            <a:r>
              <a:rPr lang="en-US" sz="2400" b="1" dirty="0">
                <a:solidFill>
                  <a:srgbClr val="84BD00"/>
                </a:solidFill>
                <a:latin typeface="+mn-lt"/>
              </a:rPr>
              <a:t>Religiously Affiliated Form (if applicable)</a:t>
            </a:r>
          </a:p>
        </p:txBody>
      </p:sp>
      <p:pic>
        <p:nvPicPr>
          <p:cNvPr id="4" name="Picture 3">
            <a:extLst>
              <a:ext uri="{FF2B5EF4-FFF2-40B4-BE49-F238E27FC236}">
                <a16:creationId xmlns:a16="http://schemas.microsoft.com/office/drawing/2014/main" id="{C14F0B9B-3E66-4C09-A7BD-A696A7B163F9}"/>
              </a:ext>
            </a:extLst>
          </p:cNvPr>
          <p:cNvPicPr>
            <a:picLocks noChangeAspect="1"/>
          </p:cNvPicPr>
          <p:nvPr/>
        </p:nvPicPr>
        <p:blipFill>
          <a:blip r:embed="rId3"/>
          <a:stretch>
            <a:fillRect/>
          </a:stretch>
        </p:blipFill>
        <p:spPr>
          <a:xfrm>
            <a:off x="1776339" y="3399900"/>
            <a:ext cx="2863569" cy="3310105"/>
          </a:xfrm>
          <a:prstGeom prst="rect">
            <a:avLst/>
          </a:prstGeom>
        </p:spPr>
      </p:pic>
      <p:pic>
        <p:nvPicPr>
          <p:cNvPr id="6" name="Picture 5">
            <a:extLst>
              <a:ext uri="{FF2B5EF4-FFF2-40B4-BE49-F238E27FC236}">
                <a16:creationId xmlns:a16="http://schemas.microsoft.com/office/drawing/2014/main" id="{AE950ADE-F72D-4621-BF3C-8A254DDC6CD0}"/>
              </a:ext>
            </a:extLst>
          </p:cNvPr>
          <p:cNvPicPr>
            <a:picLocks noChangeAspect="1"/>
          </p:cNvPicPr>
          <p:nvPr/>
        </p:nvPicPr>
        <p:blipFill>
          <a:blip r:embed="rId4"/>
          <a:stretch>
            <a:fillRect/>
          </a:stretch>
        </p:blipFill>
        <p:spPr>
          <a:xfrm>
            <a:off x="4890156" y="3333778"/>
            <a:ext cx="2661938" cy="3403022"/>
          </a:xfrm>
          <a:prstGeom prst="rect">
            <a:avLst/>
          </a:prstGeom>
        </p:spPr>
      </p:pic>
      <p:pic>
        <p:nvPicPr>
          <p:cNvPr id="10" name="Picture 9">
            <a:extLst>
              <a:ext uri="{FF2B5EF4-FFF2-40B4-BE49-F238E27FC236}">
                <a16:creationId xmlns:a16="http://schemas.microsoft.com/office/drawing/2014/main" id="{9D60289A-7F37-4F6E-BA99-7B8E7A484CC3}"/>
              </a:ext>
            </a:extLst>
          </p:cNvPr>
          <p:cNvPicPr>
            <a:picLocks noChangeAspect="1"/>
          </p:cNvPicPr>
          <p:nvPr/>
        </p:nvPicPr>
        <p:blipFill>
          <a:blip r:embed="rId5"/>
          <a:stretch>
            <a:fillRect/>
          </a:stretch>
        </p:blipFill>
        <p:spPr>
          <a:xfrm>
            <a:off x="8186031" y="3333778"/>
            <a:ext cx="2453408" cy="3156064"/>
          </a:xfrm>
          <a:prstGeom prst="rect">
            <a:avLst/>
          </a:prstGeom>
        </p:spPr>
      </p:pic>
      <p:sp>
        <p:nvSpPr>
          <p:cNvPr id="8" name="TextBox 7">
            <a:extLst>
              <a:ext uri="{FF2B5EF4-FFF2-40B4-BE49-F238E27FC236}">
                <a16:creationId xmlns:a16="http://schemas.microsoft.com/office/drawing/2014/main" id="{3199DE5E-6B2B-4D88-92DB-87D2C3B71C44}"/>
              </a:ext>
            </a:extLst>
          </p:cNvPr>
          <p:cNvSpPr txBox="1"/>
          <p:nvPr/>
        </p:nvSpPr>
        <p:spPr>
          <a:xfrm>
            <a:off x="351758" y="1431402"/>
            <a:ext cx="10323443" cy="1138773"/>
          </a:xfrm>
          <a:prstGeom prst="rect">
            <a:avLst/>
          </a:prstGeom>
          <a:noFill/>
        </p:spPr>
        <p:txBody>
          <a:bodyPr wrap="square" rtlCol="0">
            <a:spAutoFit/>
          </a:bodyPr>
          <a:lstStyle/>
          <a:p>
            <a:pPr marL="285750" indent="-285750">
              <a:buFont typeface="Arial" panose="020B0604020202020204" pitchFamily="34" charset="0"/>
              <a:buChar char="•"/>
            </a:pPr>
            <a:r>
              <a:rPr lang="en-US" sz="2000" dirty="0"/>
              <a:t>Is the applicant involved in religious activities or religiously affiliated?</a:t>
            </a:r>
          </a:p>
          <a:p>
            <a:pPr algn="ctr"/>
            <a:r>
              <a:rPr lang="en-US" sz="2400" b="1" u="sng" dirty="0">
                <a:solidFill>
                  <a:srgbClr val="84BD00"/>
                </a:solidFill>
              </a:rPr>
              <a:t>IF YES</a:t>
            </a:r>
          </a:p>
          <a:p>
            <a:endParaRPr lang="en-US" sz="2400" dirty="0">
              <a:solidFill>
                <a:srgbClr val="00597C"/>
              </a:solidFill>
            </a:endParaRPr>
          </a:p>
        </p:txBody>
      </p:sp>
      <p:pic>
        <p:nvPicPr>
          <p:cNvPr id="9" name="Picture 8" descr="Icon&#10;&#10;Description automatically generated">
            <a:extLst>
              <a:ext uri="{FF2B5EF4-FFF2-40B4-BE49-F238E27FC236}">
                <a16:creationId xmlns:a16="http://schemas.microsoft.com/office/drawing/2014/main" id="{AAC331AF-7506-4AD0-8357-08CAFBB788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08" y="2368557"/>
            <a:ext cx="1445931" cy="1445931"/>
          </a:xfrm>
          <a:prstGeom prst="rect">
            <a:avLst/>
          </a:prstGeom>
        </p:spPr>
      </p:pic>
      <p:sp>
        <p:nvSpPr>
          <p:cNvPr id="11" name="TextBox 10">
            <a:extLst>
              <a:ext uri="{FF2B5EF4-FFF2-40B4-BE49-F238E27FC236}">
                <a16:creationId xmlns:a16="http://schemas.microsoft.com/office/drawing/2014/main" id="{E5C5818F-E7B6-4284-B97C-251DC8165BFD}"/>
              </a:ext>
            </a:extLst>
          </p:cNvPr>
          <p:cNvSpPr txBox="1"/>
          <p:nvPr/>
        </p:nvSpPr>
        <p:spPr>
          <a:xfrm>
            <a:off x="1868615" y="2379671"/>
            <a:ext cx="5883907" cy="954107"/>
          </a:xfrm>
          <a:prstGeom prst="rect">
            <a:avLst/>
          </a:prstGeom>
          <a:noFill/>
        </p:spPr>
        <p:txBody>
          <a:bodyPr wrap="square" rtlCol="0">
            <a:spAutoFit/>
          </a:bodyPr>
          <a:lstStyle/>
          <a:p>
            <a:r>
              <a:rPr lang="en-US" sz="2800" b="1" dirty="0"/>
              <a:t>COMPLETE AND UPLOAD RELIGIOUSLY AFFILIATED QUESTIONNAIRE</a:t>
            </a:r>
          </a:p>
        </p:txBody>
      </p:sp>
      <p:sp>
        <p:nvSpPr>
          <p:cNvPr id="2" name="Rectangle 1">
            <a:extLst>
              <a:ext uri="{FF2B5EF4-FFF2-40B4-BE49-F238E27FC236}">
                <a16:creationId xmlns:a16="http://schemas.microsoft.com/office/drawing/2014/main" id="{0411833D-EA12-4CD8-AECE-DDC92EA857B8}"/>
              </a:ext>
            </a:extLst>
          </p:cNvPr>
          <p:cNvSpPr/>
          <p:nvPr/>
        </p:nvSpPr>
        <p:spPr>
          <a:xfrm>
            <a:off x="8386459" y="879370"/>
            <a:ext cx="3475133" cy="2585323"/>
          </a:xfrm>
          <a:prstGeom prst="rect">
            <a:avLst/>
          </a:prstGeom>
          <a:solidFill>
            <a:schemeClr val="bg1"/>
          </a:solidFill>
          <a:ln w="28575">
            <a:solidFill>
              <a:srgbClr val="84BD00"/>
            </a:solidFill>
          </a:ln>
        </p:spPr>
        <p:txBody>
          <a:bodyPr wrap="square">
            <a:spAutoFit/>
          </a:bodyPr>
          <a:lstStyle/>
          <a:p>
            <a:pPr marL="285750" lvl="0" indent="-2857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Arial" panose="020B0604020202020204" pitchFamily="34" charset="0"/>
              </a:rPr>
              <a:t>Religiously affiliated providers are eligible to apply if they hold a DCF license and will need to complete this form.  </a:t>
            </a:r>
          </a:p>
          <a:p>
            <a:pPr marL="285750" lvl="0" indent="-2857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Arial" panose="020B0604020202020204" pitchFamily="34" charset="0"/>
              </a:rPr>
              <a:t>They may be asked to submit additional information at the request of the NJEDA so that an eligibility determination can be made.  </a:t>
            </a:r>
          </a:p>
        </p:txBody>
      </p:sp>
    </p:spTree>
    <p:extLst>
      <p:ext uri="{BB962C8B-B14F-4D97-AF65-F5344CB8AC3E}">
        <p14:creationId xmlns:p14="http://schemas.microsoft.com/office/powerpoint/2010/main" val="163974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OOM Meeting Protocols for Virtual Presbytery Meetings | Presbytery of Lake  Michigan">
            <a:extLst>
              <a:ext uri="{FF2B5EF4-FFF2-40B4-BE49-F238E27FC236}">
                <a16:creationId xmlns:a16="http://schemas.microsoft.com/office/drawing/2014/main" id="{7AE439DF-D95A-4AC3-A2A2-32A21C041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10" y="1401310"/>
            <a:ext cx="5836189" cy="153583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468180B-9A39-490B-883A-71C103449DE1}"/>
              </a:ext>
            </a:extLst>
          </p:cNvPr>
          <p:cNvCxnSpPr>
            <a:cxnSpLocks/>
          </p:cNvCxnSpPr>
          <p:nvPr/>
        </p:nvCxnSpPr>
        <p:spPr>
          <a:xfrm>
            <a:off x="526782" y="3169018"/>
            <a:ext cx="10967447" cy="0"/>
          </a:xfrm>
          <a:prstGeom prst="line">
            <a:avLst/>
          </a:prstGeom>
          <a:ln>
            <a:solidFill>
              <a:schemeClr val="accent2"/>
            </a:solidFill>
          </a:ln>
          <a:effectLst/>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8FB16212-4B82-4403-B229-9DD592A78FDF}"/>
              </a:ext>
            </a:extLst>
          </p:cNvPr>
          <p:cNvSpPr/>
          <p:nvPr/>
        </p:nvSpPr>
        <p:spPr>
          <a:xfrm>
            <a:off x="1345580" y="277589"/>
            <a:ext cx="9166302" cy="112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will be using the Q&amp;A feature to take all your questions</a:t>
            </a:r>
          </a:p>
        </p:txBody>
      </p:sp>
      <p:pic>
        <p:nvPicPr>
          <p:cNvPr id="9" name="Picture 8">
            <a:extLst>
              <a:ext uri="{FF2B5EF4-FFF2-40B4-BE49-F238E27FC236}">
                <a16:creationId xmlns:a16="http://schemas.microsoft.com/office/drawing/2014/main" id="{F9856AC3-5D8A-49E1-A8BA-78334F4837EB}"/>
              </a:ext>
            </a:extLst>
          </p:cNvPr>
          <p:cNvPicPr>
            <a:picLocks noChangeAspect="1"/>
          </p:cNvPicPr>
          <p:nvPr/>
        </p:nvPicPr>
        <p:blipFill>
          <a:blip r:embed="rId3"/>
          <a:stretch>
            <a:fillRect/>
          </a:stretch>
        </p:blipFill>
        <p:spPr>
          <a:xfrm>
            <a:off x="2667838" y="3688982"/>
            <a:ext cx="6521785" cy="2076557"/>
          </a:xfrm>
          <a:prstGeom prst="rect">
            <a:avLst/>
          </a:prstGeom>
        </p:spPr>
      </p:pic>
    </p:spTree>
    <p:extLst>
      <p:ext uri="{BB962C8B-B14F-4D97-AF65-F5344CB8AC3E}">
        <p14:creationId xmlns:p14="http://schemas.microsoft.com/office/powerpoint/2010/main" val="942976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7: Diversity, Equity and Inclusion</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b="1" dirty="0">
                <a:solidFill>
                  <a:srgbClr val="84BD00"/>
                </a:solidFill>
                <a:latin typeface="+mn-lt"/>
              </a:rPr>
              <a:t>Information about the diversity of your organization</a:t>
            </a:r>
            <a:endParaRPr lang="en-US" sz="2400" b="1" dirty="0">
              <a:solidFill>
                <a:srgbClr val="84BD00"/>
              </a:solidFill>
              <a:latin typeface="+mn-lt"/>
            </a:endParaRPr>
          </a:p>
        </p:txBody>
      </p:sp>
      <p:sp>
        <p:nvSpPr>
          <p:cNvPr id="5" name="TextBox 4">
            <a:extLst>
              <a:ext uri="{FF2B5EF4-FFF2-40B4-BE49-F238E27FC236}">
                <a16:creationId xmlns:a16="http://schemas.microsoft.com/office/drawing/2014/main" id="{7EA7029E-38C1-449D-89AF-15409151D91C}"/>
              </a:ext>
            </a:extLst>
          </p:cNvPr>
          <p:cNvSpPr txBox="1"/>
          <p:nvPr/>
        </p:nvSpPr>
        <p:spPr>
          <a:xfrm>
            <a:off x="2369190" y="2099013"/>
            <a:ext cx="7453619" cy="369332"/>
          </a:xfrm>
          <a:prstGeom prst="rect">
            <a:avLst/>
          </a:prstGeom>
          <a:solidFill>
            <a:srgbClr val="00597C"/>
          </a:solidFill>
        </p:spPr>
        <p:txBody>
          <a:bodyPr wrap="square">
            <a:spAutoFit/>
          </a:bodyPr>
          <a:lstStyle/>
          <a:p>
            <a:r>
              <a:rPr lang="en-US" sz="1800" b="0" i="0" u="none" strike="noStrike" baseline="0" dirty="0">
                <a:solidFill>
                  <a:schemeClr val="bg1"/>
                </a:solidFill>
                <a:latin typeface="Segoe UI" panose="020B0502040204020203" pitchFamily="34" charset="0"/>
              </a:rPr>
              <a:t>This information is optional and will be used for tracking purposes only. </a:t>
            </a:r>
            <a:endParaRPr lang="en-US" dirty="0">
              <a:solidFill>
                <a:schemeClr val="bg1"/>
              </a:solidFill>
            </a:endParaRPr>
          </a:p>
        </p:txBody>
      </p:sp>
      <p:sp>
        <p:nvSpPr>
          <p:cNvPr id="6" name="TextBox 5">
            <a:extLst>
              <a:ext uri="{FF2B5EF4-FFF2-40B4-BE49-F238E27FC236}">
                <a16:creationId xmlns:a16="http://schemas.microsoft.com/office/drawing/2014/main" id="{3F4DD6D9-EAF1-4A6B-9C25-E1F6FD14791D}"/>
              </a:ext>
            </a:extLst>
          </p:cNvPr>
          <p:cNvSpPr txBox="1"/>
          <p:nvPr/>
        </p:nvSpPr>
        <p:spPr>
          <a:xfrm>
            <a:off x="563946" y="2563932"/>
            <a:ext cx="10594384" cy="1754326"/>
          </a:xfrm>
          <a:prstGeom prst="rect">
            <a:avLst/>
          </a:prstGeom>
          <a:noFill/>
        </p:spPr>
        <p:txBody>
          <a:bodyPr wrap="square" rtlCol="0">
            <a:spAutoFit/>
          </a:bodyPr>
          <a:lstStyle/>
          <a:p>
            <a:pPr marL="285750" indent="-285750">
              <a:buFont typeface="Arial" panose="020B0604020202020204" pitchFamily="34" charset="0"/>
              <a:buChar char="•"/>
            </a:pPr>
            <a:r>
              <a:rPr lang="en-US" sz="1800" i="0" u="none" strike="noStrike" baseline="0" dirty="0">
                <a:solidFill>
                  <a:srgbClr val="00597C"/>
                </a:solidFill>
              </a:rPr>
              <a:t>With which of the following does the majority owner of the applicant organization self-identify (if applicable)?</a:t>
            </a:r>
          </a:p>
          <a:p>
            <a:pPr marL="285750" indent="-285750">
              <a:buFont typeface="Arial" panose="020B0604020202020204" pitchFamily="34" charset="0"/>
              <a:buChar char="•"/>
            </a:pPr>
            <a:r>
              <a:rPr lang="en-US" sz="1800" i="0" u="none" strike="noStrike" baseline="0" dirty="0">
                <a:solidFill>
                  <a:srgbClr val="00597C"/>
                </a:solidFill>
              </a:rPr>
              <a:t>Please indicate the majority owner's race(s):</a:t>
            </a:r>
            <a:endParaRPr lang="en-US" dirty="0">
              <a:solidFill>
                <a:srgbClr val="00597C"/>
              </a:solidFill>
            </a:endParaRPr>
          </a:p>
          <a:p>
            <a:pPr marL="285750" indent="-285750">
              <a:buFont typeface="Arial" panose="020B0604020202020204" pitchFamily="34" charset="0"/>
              <a:buChar char="•"/>
            </a:pPr>
            <a:r>
              <a:rPr lang="en-US" sz="1800" i="0" u="none" strike="noStrike" baseline="0" dirty="0">
                <a:solidFill>
                  <a:srgbClr val="00597C"/>
                </a:solidFill>
              </a:rPr>
              <a:t>Please select the ethnicity or ethnicities that the majority owner most closely identifies with:</a:t>
            </a:r>
          </a:p>
          <a:p>
            <a:pPr marL="285750" indent="-285750">
              <a:buFont typeface="Arial" panose="020B0604020202020204" pitchFamily="34" charset="0"/>
              <a:buChar char="•"/>
            </a:pPr>
            <a:r>
              <a:rPr lang="en-US" sz="1800" i="0" u="none" strike="noStrike" baseline="0" dirty="0">
                <a:solidFill>
                  <a:srgbClr val="00597C"/>
                </a:solidFill>
              </a:rPr>
              <a:t>Please select which of the following State of New Jersey certifications the applicant organization currently holds:</a:t>
            </a:r>
            <a:endParaRPr lang="en-US" dirty="0">
              <a:solidFill>
                <a:srgbClr val="00597C"/>
              </a:solidFill>
            </a:endParaRPr>
          </a:p>
        </p:txBody>
      </p:sp>
      <p:pic>
        <p:nvPicPr>
          <p:cNvPr id="8" name="Picture 7" descr="Icon&#10;&#10;Description automatically generated">
            <a:extLst>
              <a:ext uri="{FF2B5EF4-FFF2-40B4-BE49-F238E27FC236}">
                <a16:creationId xmlns:a16="http://schemas.microsoft.com/office/drawing/2014/main" id="{CFEB0D6C-6172-445F-9B3E-47D878474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050" y="4008585"/>
            <a:ext cx="524927" cy="524927"/>
          </a:xfrm>
          <a:prstGeom prst="rect">
            <a:avLst/>
          </a:prstGeom>
        </p:spPr>
      </p:pic>
      <p:sp>
        <p:nvSpPr>
          <p:cNvPr id="9" name="TextBox 8">
            <a:extLst>
              <a:ext uri="{FF2B5EF4-FFF2-40B4-BE49-F238E27FC236}">
                <a16:creationId xmlns:a16="http://schemas.microsoft.com/office/drawing/2014/main" id="{5CE578FE-C397-479A-B596-FA7DB5D88953}"/>
              </a:ext>
            </a:extLst>
          </p:cNvPr>
          <p:cNvSpPr txBox="1"/>
          <p:nvPr/>
        </p:nvSpPr>
        <p:spPr>
          <a:xfrm>
            <a:off x="2073977" y="4086382"/>
            <a:ext cx="8044043" cy="369332"/>
          </a:xfrm>
          <a:prstGeom prst="rect">
            <a:avLst/>
          </a:prstGeom>
          <a:noFill/>
        </p:spPr>
        <p:txBody>
          <a:bodyPr wrap="square" rtlCol="0">
            <a:spAutoFit/>
          </a:bodyPr>
          <a:lstStyle/>
          <a:p>
            <a:r>
              <a:rPr lang="en-US" sz="1800" b="1" i="0" u="none" strike="noStrike" baseline="0" dirty="0">
                <a:solidFill>
                  <a:srgbClr val="606771"/>
                </a:solidFill>
                <a:latin typeface="Segoe UI" panose="020B0502040204020203" pitchFamily="34" charset="0"/>
              </a:rPr>
              <a:t> </a:t>
            </a:r>
            <a:r>
              <a:rPr lang="en-US" sz="1800" b="1" i="0" u="none" strike="noStrike" baseline="0" dirty="0">
                <a:solidFill>
                  <a:srgbClr val="00597C"/>
                </a:solidFill>
                <a:latin typeface="Segoe UI" panose="020B0502040204020203" pitchFamily="34" charset="0"/>
              </a:rPr>
              <a:t>UPLOAD THE NJ CERTIFCATIONS </a:t>
            </a:r>
            <a:r>
              <a:rPr lang="en-US" b="1" dirty="0">
                <a:solidFill>
                  <a:srgbClr val="00597C"/>
                </a:solidFill>
                <a:latin typeface="Segoe UI" panose="020B0502040204020203" pitchFamily="34" charset="0"/>
              </a:rPr>
              <a:t>FOR THE APPLICANT ORGANIZATION</a:t>
            </a:r>
            <a:endParaRPr lang="en-US" sz="2800" b="1" dirty="0">
              <a:solidFill>
                <a:srgbClr val="00597C"/>
              </a:solidFill>
            </a:endParaRPr>
          </a:p>
        </p:txBody>
      </p:sp>
      <p:sp>
        <p:nvSpPr>
          <p:cNvPr id="11" name="TextBox 10">
            <a:extLst>
              <a:ext uri="{FF2B5EF4-FFF2-40B4-BE49-F238E27FC236}">
                <a16:creationId xmlns:a16="http://schemas.microsoft.com/office/drawing/2014/main" id="{3BBB6C73-155C-4AD8-87BE-6E62221673C1}"/>
              </a:ext>
            </a:extLst>
          </p:cNvPr>
          <p:cNvSpPr txBox="1"/>
          <p:nvPr/>
        </p:nvSpPr>
        <p:spPr>
          <a:xfrm>
            <a:off x="563946" y="4611309"/>
            <a:ext cx="10594384" cy="923330"/>
          </a:xfrm>
          <a:prstGeom prst="rect">
            <a:avLst/>
          </a:prstGeom>
          <a:noFill/>
        </p:spPr>
        <p:txBody>
          <a:bodyPr wrap="square">
            <a:spAutoFit/>
          </a:bodyPr>
          <a:lstStyle/>
          <a:p>
            <a:pPr marL="285750" indent="-285750">
              <a:buFont typeface="Arial" panose="020B0604020202020204" pitchFamily="34" charset="0"/>
              <a:buChar char="•"/>
            </a:pPr>
            <a:r>
              <a:rPr lang="en-US" sz="1800" i="0" u="none" strike="noStrike" baseline="0" dirty="0">
                <a:solidFill>
                  <a:srgbClr val="00597C"/>
                </a:solidFill>
              </a:rPr>
              <a:t>Please describe whether your company’s leadership team is made up of a diverse group of individuals. Please provide as much detail as possible about the composition of your leadership team as it relates to groups that have been historically underrepresented (minority, woman, veteran, LGBTQ, disabled).</a:t>
            </a:r>
            <a:endParaRPr lang="en-US" dirty="0">
              <a:solidFill>
                <a:srgbClr val="00597C"/>
              </a:solidFill>
            </a:endParaRPr>
          </a:p>
        </p:txBody>
      </p:sp>
    </p:spTree>
    <p:extLst>
      <p:ext uri="{BB962C8B-B14F-4D97-AF65-F5344CB8AC3E}">
        <p14:creationId xmlns:p14="http://schemas.microsoft.com/office/powerpoint/2010/main" val="2262480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7: Diversity, Equity and Inclusion (cont’d)</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b="1" dirty="0">
                <a:solidFill>
                  <a:srgbClr val="84BD00"/>
                </a:solidFill>
                <a:latin typeface="+mn-lt"/>
              </a:rPr>
              <a:t>Information about the diversity of your organization</a:t>
            </a:r>
            <a:endParaRPr lang="en-US" sz="2400" b="1" dirty="0">
              <a:solidFill>
                <a:srgbClr val="84BD00"/>
              </a:solidFill>
              <a:latin typeface="+mn-lt"/>
            </a:endParaRPr>
          </a:p>
        </p:txBody>
      </p:sp>
      <p:sp>
        <p:nvSpPr>
          <p:cNvPr id="5" name="TextBox 4">
            <a:extLst>
              <a:ext uri="{FF2B5EF4-FFF2-40B4-BE49-F238E27FC236}">
                <a16:creationId xmlns:a16="http://schemas.microsoft.com/office/drawing/2014/main" id="{7EA7029E-38C1-449D-89AF-15409151D91C}"/>
              </a:ext>
            </a:extLst>
          </p:cNvPr>
          <p:cNvSpPr txBox="1"/>
          <p:nvPr/>
        </p:nvSpPr>
        <p:spPr>
          <a:xfrm>
            <a:off x="2369190" y="2099013"/>
            <a:ext cx="7453619" cy="369332"/>
          </a:xfrm>
          <a:prstGeom prst="rect">
            <a:avLst/>
          </a:prstGeom>
          <a:solidFill>
            <a:srgbClr val="00597C"/>
          </a:solidFill>
        </p:spPr>
        <p:txBody>
          <a:bodyPr wrap="square">
            <a:spAutoFit/>
          </a:bodyPr>
          <a:lstStyle/>
          <a:p>
            <a:r>
              <a:rPr lang="en-US" sz="1800" b="0" i="0" u="none" strike="noStrike" baseline="0" dirty="0">
                <a:solidFill>
                  <a:schemeClr val="bg1"/>
                </a:solidFill>
                <a:latin typeface="Segoe UI" panose="020B0502040204020203" pitchFamily="34" charset="0"/>
              </a:rPr>
              <a:t>This information is optional and will be used for tracking purposes only. </a:t>
            </a:r>
            <a:endParaRPr lang="en-US"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CFEB0D6C-6172-445F-9B3E-47D878474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514" y="5622450"/>
            <a:ext cx="524927" cy="524927"/>
          </a:xfrm>
          <a:prstGeom prst="rect">
            <a:avLst/>
          </a:prstGeom>
        </p:spPr>
      </p:pic>
      <p:sp>
        <p:nvSpPr>
          <p:cNvPr id="9" name="TextBox 8">
            <a:extLst>
              <a:ext uri="{FF2B5EF4-FFF2-40B4-BE49-F238E27FC236}">
                <a16:creationId xmlns:a16="http://schemas.microsoft.com/office/drawing/2014/main" id="{5CE578FE-C397-479A-B596-FA7DB5D88953}"/>
              </a:ext>
            </a:extLst>
          </p:cNvPr>
          <p:cNvSpPr txBox="1"/>
          <p:nvPr/>
        </p:nvSpPr>
        <p:spPr>
          <a:xfrm>
            <a:off x="2061661" y="5700247"/>
            <a:ext cx="8044043" cy="646331"/>
          </a:xfrm>
          <a:prstGeom prst="rect">
            <a:avLst/>
          </a:prstGeom>
          <a:noFill/>
        </p:spPr>
        <p:txBody>
          <a:bodyPr wrap="square" rtlCol="0">
            <a:spAutoFit/>
          </a:bodyPr>
          <a:lstStyle/>
          <a:p>
            <a:r>
              <a:rPr lang="en-US" sz="1800" b="1" i="0" u="none" strike="noStrike" baseline="0" dirty="0">
                <a:solidFill>
                  <a:srgbClr val="606771"/>
                </a:solidFill>
                <a:latin typeface="Segoe UI" panose="020B0502040204020203" pitchFamily="34" charset="0"/>
              </a:rPr>
              <a:t> </a:t>
            </a:r>
            <a:r>
              <a:rPr lang="en-US" sz="1800" b="1" i="0" u="none" strike="noStrike" baseline="0" dirty="0">
                <a:solidFill>
                  <a:srgbClr val="00597C"/>
                </a:solidFill>
                <a:latin typeface="Segoe UI" panose="020B0502040204020203" pitchFamily="34" charset="0"/>
              </a:rPr>
              <a:t>UPLOAD </a:t>
            </a:r>
            <a:r>
              <a:rPr lang="en-US" b="1" dirty="0">
                <a:solidFill>
                  <a:srgbClr val="00597C"/>
                </a:solidFill>
                <a:latin typeface="Segoe UI" panose="020B0502040204020203" pitchFamily="34" charset="0"/>
              </a:rPr>
              <a:t>ANY DOCUMENTATION DETAILING DIVERSITY INITIATIVES, IF APPLICABLE</a:t>
            </a:r>
            <a:endParaRPr lang="en-US" sz="2800" b="1" dirty="0">
              <a:solidFill>
                <a:srgbClr val="00597C"/>
              </a:solidFill>
            </a:endParaRPr>
          </a:p>
        </p:txBody>
      </p:sp>
      <p:sp>
        <p:nvSpPr>
          <p:cNvPr id="11" name="TextBox 10">
            <a:extLst>
              <a:ext uri="{FF2B5EF4-FFF2-40B4-BE49-F238E27FC236}">
                <a16:creationId xmlns:a16="http://schemas.microsoft.com/office/drawing/2014/main" id="{3BBB6C73-155C-4AD8-87BE-6E62221673C1}"/>
              </a:ext>
            </a:extLst>
          </p:cNvPr>
          <p:cNvSpPr txBox="1"/>
          <p:nvPr/>
        </p:nvSpPr>
        <p:spPr>
          <a:xfrm>
            <a:off x="786491" y="2564218"/>
            <a:ext cx="10594384" cy="2862322"/>
          </a:xfrm>
          <a:prstGeom prst="rect">
            <a:avLst/>
          </a:prstGeom>
          <a:noFill/>
        </p:spPr>
        <p:txBody>
          <a:bodyPr wrap="square">
            <a:spAutoFit/>
          </a:bodyPr>
          <a:lstStyle/>
          <a:p>
            <a:pPr marL="285750" indent="-285750">
              <a:buFont typeface="Arial" panose="020B0604020202020204" pitchFamily="34" charset="0"/>
              <a:buChar char="•"/>
            </a:pPr>
            <a:r>
              <a:rPr lang="en-US" sz="2000" i="0" u="none" strike="noStrike" baseline="0" dirty="0">
                <a:solidFill>
                  <a:srgbClr val="00597C"/>
                </a:solidFill>
              </a:rPr>
              <a:t>Please describe whether your company’s leadership team is made up of a diverse group of individuals. Please provide as much detail as possible about the composition of your leadership team as it relates to groups that have been historically underrepresented (minority, woman, veteran, LGBTQ, disabled).</a:t>
            </a:r>
          </a:p>
          <a:p>
            <a:pPr marL="285750" indent="-285750">
              <a:buFont typeface="Arial" panose="020B0604020202020204" pitchFamily="34" charset="0"/>
              <a:buChar char="•"/>
            </a:pPr>
            <a:r>
              <a:rPr lang="en-US" sz="2000" i="0" u="none" strike="noStrike" baseline="0" dirty="0">
                <a:solidFill>
                  <a:srgbClr val="00597C"/>
                </a:solidFill>
              </a:rPr>
              <a:t>Please describe whether your company’s Board of Directors is made up of a diverse group of individuals. Please provide as much detail as possible about the composition of your leadership team as it relates to groups that have been historically underrepresented (minority, woman, veteran, LGBTQ, disabled).</a:t>
            </a:r>
          </a:p>
          <a:p>
            <a:pPr marL="285750" indent="-285750">
              <a:buFont typeface="Arial" panose="020B0604020202020204" pitchFamily="34" charset="0"/>
              <a:buChar char="•"/>
            </a:pPr>
            <a:r>
              <a:rPr lang="en-US" sz="2000" i="0" u="none" strike="noStrike" baseline="0" dirty="0">
                <a:solidFill>
                  <a:srgbClr val="00597C"/>
                </a:solidFill>
              </a:rPr>
              <a:t>Please describe any diversity initiatives, programs or plans the applicant company has established.</a:t>
            </a:r>
            <a:endParaRPr lang="en-US" sz="2000" dirty="0">
              <a:solidFill>
                <a:srgbClr val="00597C"/>
              </a:solidFill>
            </a:endParaRPr>
          </a:p>
        </p:txBody>
      </p:sp>
    </p:spTree>
    <p:extLst>
      <p:ext uri="{BB962C8B-B14F-4D97-AF65-F5344CB8AC3E}">
        <p14:creationId xmlns:p14="http://schemas.microsoft.com/office/powerpoint/2010/main" val="65748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7: Diversity, Equity and Inclusion continued</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sz="2400" b="1" dirty="0">
                <a:solidFill>
                  <a:srgbClr val="84BD00"/>
                </a:solidFill>
                <a:latin typeface="+mn-lt"/>
              </a:rPr>
              <a:t>Language Assi</a:t>
            </a:r>
            <a:r>
              <a:rPr lang="en-US" b="1" dirty="0">
                <a:solidFill>
                  <a:srgbClr val="84BD00"/>
                </a:solidFill>
                <a:latin typeface="+mn-lt"/>
              </a:rPr>
              <a:t>stance </a:t>
            </a:r>
            <a:endParaRPr lang="en-US" sz="2400" b="1" dirty="0">
              <a:solidFill>
                <a:srgbClr val="84BD00"/>
              </a:solidFill>
              <a:latin typeface="+mn-lt"/>
            </a:endParaRPr>
          </a:p>
        </p:txBody>
      </p:sp>
      <p:sp>
        <p:nvSpPr>
          <p:cNvPr id="11" name="TextBox 10">
            <a:extLst>
              <a:ext uri="{FF2B5EF4-FFF2-40B4-BE49-F238E27FC236}">
                <a16:creationId xmlns:a16="http://schemas.microsoft.com/office/drawing/2014/main" id="{3BBB6C73-155C-4AD8-87BE-6E62221673C1}"/>
              </a:ext>
            </a:extLst>
          </p:cNvPr>
          <p:cNvSpPr txBox="1"/>
          <p:nvPr/>
        </p:nvSpPr>
        <p:spPr>
          <a:xfrm>
            <a:off x="786490" y="2112506"/>
            <a:ext cx="10594384" cy="1569660"/>
          </a:xfrm>
          <a:prstGeom prst="rect">
            <a:avLst/>
          </a:prstGeom>
          <a:noFill/>
        </p:spPr>
        <p:txBody>
          <a:bodyPr wrap="square">
            <a:spAutoFit/>
          </a:bodyPr>
          <a:lstStyle/>
          <a:p>
            <a:pPr marL="285750" indent="-285750">
              <a:buFont typeface="Arial" panose="020B0604020202020204" pitchFamily="34" charset="0"/>
              <a:buChar char="•"/>
            </a:pPr>
            <a:r>
              <a:rPr lang="en-US" sz="2400" i="0" u="none" strike="noStrike" baseline="0" dirty="0">
                <a:solidFill>
                  <a:srgbClr val="00597C"/>
                </a:solidFill>
              </a:rPr>
              <a:t>Is English your primary language? </a:t>
            </a:r>
          </a:p>
          <a:p>
            <a:pPr marL="285750" indent="-285750">
              <a:buFont typeface="Arial" panose="020B0604020202020204" pitchFamily="34" charset="0"/>
              <a:buChar char="•"/>
            </a:pPr>
            <a:r>
              <a:rPr lang="en-US" sz="2400" i="0" u="none" strike="noStrike" baseline="0" dirty="0">
                <a:solidFill>
                  <a:srgbClr val="00597C"/>
                </a:solidFill>
              </a:rPr>
              <a:t>If the NJEDA needs to contact you regarding your application, would you be interested in having an EDA provided interpreter in your native language? </a:t>
            </a:r>
            <a:endParaRPr lang="en-US" sz="2400" dirty="0">
              <a:solidFill>
                <a:srgbClr val="00597C"/>
              </a:solidFill>
            </a:endParaRPr>
          </a:p>
          <a:p>
            <a:pPr marL="285750" indent="-285750">
              <a:buFont typeface="Arial" panose="020B0604020202020204" pitchFamily="34" charset="0"/>
              <a:buChar char="•"/>
            </a:pPr>
            <a:r>
              <a:rPr lang="en-US" sz="2400" i="0" u="none" strike="noStrike" baseline="0" dirty="0">
                <a:solidFill>
                  <a:srgbClr val="00597C"/>
                </a:solidFill>
              </a:rPr>
              <a:t>Please identify which of the following languages is your primary language:</a:t>
            </a:r>
            <a:endParaRPr lang="en-US" sz="2800" dirty="0">
              <a:solidFill>
                <a:srgbClr val="00597C"/>
              </a:solidFill>
            </a:endParaRPr>
          </a:p>
        </p:txBody>
      </p:sp>
      <p:sp>
        <p:nvSpPr>
          <p:cNvPr id="10" name="Folded Corner 11">
            <a:extLst>
              <a:ext uri="{FF2B5EF4-FFF2-40B4-BE49-F238E27FC236}">
                <a16:creationId xmlns:a16="http://schemas.microsoft.com/office/drawing/2014/main" id="{4BCE5738-5098-45C8-847F-A948570C59B1}"/>
              </a:ext>
            </a:extLst>
          </p:cNvPr>
          <p:cNvSpPr/>
          <p:nvPr/>
        </p:nvSpPr>
        <p:spPr>
          <a:xfrm>
            <a:off x="3711964" y="3960664"/>
            <a:ext cx="4743437" cy="2413632"/>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marR="2000" indent="-285750" algn="l" rtl="0">
              <a:buFont typeface="Arial" panose="020B0604020202020204" pitchFamily="34" charset="0"/>
              <a:buChar char="•"/>
            </a:pPr>
            <a:r>
              <a:rPr lang="en-US" sz="1800" b="0" i="0" u="none" strike="noStrike" baseline="0" dirty="0" err="1">
                <a:solidFill>
                  <a:schemeClr val="bg1"/>
                </a:solidFill>
                <a:latin typeface="Segoe UI" panose="020B0502040204020203" pitchFamily="34" charset="0"/>
              </a:rPr>
              <a:t>Español</a:t>
            </a:r>
            <a:r>
              <a:rPr lang="en-US" sz="1800" b="0" i="0" u="none" strike="noStrike" baseline="0" dirty="0">
                <a:solidFill>
                  <a:schemeClr val="bg1"/>
                </a:solidFill>
                <a:latin typeface="Segoe UI" panose="020B0502040204020203" pitchFamily="34" charset="0"/>
              </a:rPr>
              <a:t> (Spanish)</a:t>
            </a:r>
          </a:p>
          <a:p>
            <a:pPr marL="285750" marR="2000" indent="-285750" algn="l" rtl="0">
              <a:buFont typeface="Arial" panose="020B0604020202020204" pitchFamily="34" charset="0"/>
              <a:buChar char="•"/>
            </a:pPr>
            <a:r>
              <a:rPr lang="ja-JP" altLang="en-US" sz="1800" b="0" i="0" u="none" strike="noStrike" baseline="0" dirty="0">
                <a:solidFill>
                  <a:schemeClr val="bg1"/>
                </a:solidFill>
                <a:latin typeface="Microsoft JhengHei" panose="020B0604030504040204" pitchFamily="34" charset="-120"/>
              </a:rPr>
              <a:t>粵</a:t>
            </a:r>
            <a:r>
              <a:rPr lang="ja-JP" altLang="en-US" sz="1800" b="0" i="0" u="none" strike="noStrike" baseline="0" dirty="0">
                <a:solidFill>
                  <a:schemeClr val="bg1"/>
                </a:solidFill>
                <a:latin typeface="MS PGothic" panose="020B0600070205080204" pitchFamily="34" charset="-128"/>
              </a:rPr>
              <a:t>語</a:t>
            </a:r>
            <a:r>
              <a:rPr lang="ja-JP" altLang="en-US" sz="1800" b="0" i="0" u="none" strike="noStrike" baseline="0" dirty="0">
                <a:solidFill>
                  <a:schemeClr val="bg1"/>
                </a:solidFill>
                <a:latin typeface="Segoe UI" panose="020B0502040204020203" pitchFamily="34" charset="0"/>
              </a:rPr>
              <a:t> </a:t>
            </a:r>
            <a:r>
              <a:rPr lang="en-US" altLang="ja-JP" sz="1800" b="0" i="0" u="none" strike="noStrike" baseline="0" dirty="0">
                <a:solidFill>
                  <a:schemeClr val="bg1"/>
                </a:solidFill>
                <a:latin typeface="Segoe UI" panose="020B0502040204020203" pitchFamily="34" charset="0"/>
              </a:rPr>
              <a:t>(Cantonese Chinese)</a:t>
            </a:r>
          </a:p>
          <a:p>
            <a:pPr marL="285750" marR="2000" indent="-285750" algn="l" rtl="0">
              <a:buFont typeface="Arial" panose="020B0604020202020204" pitchFamily="34" charset="0"/>
              <a:buChar char="•"/>
            </a:pPr>
            <a:r>
              <a:rPr lang="ja-JP" altLang="en-US" sz="1800" b="0" i="0" u="none" strike="noStrike" baseline="0" dirty="0">
                <a:solidFill>
                  <a:schemeClr val="bg1"/>
                </a:solidFill>
                <a:latin typeface="MS PGothic" panose="020B0600070205080204" pitchFamily="34" charset="-128"/>
              </a:rPr>
              <a:t>廣東話</a:t>
            </a:r>
            <a:r>
              <a:rPr lang="ja-JP" altLang="en-US" sz="1800" b="0" i="0" u="none" strike="noStrike" baseline="0" dirty="0">
                <a:solidFill>
                  <a:schemeClr val="bg1"/>
                </a:solidFill>
                <a:latin typeface="Segoe UI" panose="020B0502040204020203" pitchFamily="34" charset="0"/>
              </a:rPr>
              <a:t> </a:t>
            </a:r>
            <a:r>
              <a:rPr lang="en-US" altLang="ja-JP" sz="1800" b="0" i="0" u="none" strike="noStrike" baseline="0" dirty="0">
                <a:solidFill>
                  <a:schemeClr val="bg1"/>
                </a:solidFill>
                <a:latin typeface="Segoe UI" panose="020B0502040204020203" pitchFamily="34" charset="0"/>
              </a:rPr>
              <a:t>(Mandarin Chinese)</a:t>
            </a:r>
          </a:p>
          <a:p>
            <a:pPr marL="285750" marR="2000" indent="-285750" algn="l" rtl="0">
              <a:buFont typeface="Arial" panose="020B0604020202020204" pitchFamily="34" charset="0"/>
              <a:buChar char="•"/>
            </a:pPr>
            <a:r>
              <a:rPr lang="gu-IN" sz="1800" b="0" i="0" u="none" strike="noStrike" baseline="0" dirty="0">
                <a:solidFill>
                  <a:schemeClr val="bg1"/>
                </a:solidFill>
                <a:latin typeface="Nirmala UI" panose="020B0502040204020203" pitchFamily="34" charset="0"/>
              </a:rPr>
              <a:t>ગુજરાતી</a:t>
            </a:r>
            <a:r>
              <a:rPr lang="gu-IN" sz="1800" b="0" i="0" u="none" strike="noStrike" baseline="0" dirty="0">
                <a:solidFill>
                  <a:schemeClr val="bg1"/>
                </a:solidFill>
                <a:latin typeface="Segoe UI" panose="020B0502040204020203" pitchFamily="34" charset="0"/>
              </a:rPr>
              <a:t> (</a:t>
            </a:r>
            <a:r>
              <a:rPr lang="en-US" sz="1800" b="0" i="0" u="none" strike="noStrike" baseline="0" dirty="0">
                <a:solidFill>
                  <a:schemeClr val="bg1"/>
                </a:solidFill>
                <a:latin typeface="Segoe UI" panose="020B0502040204020203" pitchFamily="34" charset="0"/>
              </a:rPr>
              <a:t>Gujarati)</a:t>
            </a:r>
          </a:p>
          <a:p>
            <a:pPr marL="285750" marR="2000" indent="-285750" algn="l" rtl="0">
              <a:buFont typeface="Arial" panose="020B0604020202020204" pitchFamily="34" charset="0"/>
              <a:buChar char="•"/>
            </a:pPr>
            <a:r>
              <a:rPr lang="hi-IN" sz="1800" b="0" i="0" u="none" strike="noStrike" baseline="0" dirty="0">
                <a:solidFill>
                  <a:schemeClr val="bg1"/>
                </a:solidFill>
                <a:latin typeface="Nirmala UI" panose="020B0502040204020203" pitchFamily="34" charset="0"/>
              </a:rPr>
              <a:t>हिन्दी</a:t>
            </a:r>
            <a:r>
              <a:rPr lang="hi-IN" sz="1800" b="0" i="0" u="none" strike="noStrike" baseline="0" dirty="0">
                <a:solidFill>
                  <a:schemeClr val="bg1"/>
                </a:solidFill>
                <a:latin typeface="Segoe UI" panose="020B0502040204020203" pitchFamily="34" charset="0"/>
              </a:rPr>
              <a:t>, (</a:t>
            </a:r>
            <a:r>
              <a:rPr lang="en-US" sz="1800" b="0" i="0" u="none" strike="noStrike" baseline="0" dirty="0">
                <a:solidFill>
                  <a:schemeClr val="bg1"/>
                </a:solidFill>
                <a:latin typeface="Segoe UI" panose="020B0502040204020203" pitchFamily="34" charset="0"/>
              </a:rPr>
              <a:t>Hindi)</a:t>
            </a:r>
          </a:p>
          <a:p>
            <a:pPr marL="285750" marR="2000" indent="-285750" algn="l" rtl="0">
              <a:buFont typeface="Arial" panose="020B0604020202020204" pitchFamily="34" charset="0"/>
              <a:buChar char="•"/>
            </a:pPr>
            <a:r>
              <a:rPr lang="en-US" sz="1800" b="0" i="0" u="none" strike="noStrike" baseline="0" dirty="0" err="1">
                <a:solidFill>
                  <a:schemeClr val="bg1"/>
                </a:solidFill>
                <a:latin typeface="Segoe UI" panose="020B0502040204020203" pitchFamily="34" charset="0"/>
              </a:rPr>
              <a:t>Italiano</a:t>
            </a:r>
            <a:r>
              <a:rPr lang="en-US" sz="1800" b="0" i="0" u="none" strike="noStrike" baseline="0" dirty="0">
                <a:solidFill>
                  <a:schemeClr val="bg1"/>
                </a:solidFill>
                <a:latin typeface="Segoe UI" panose="020B0502040204020203" pitchFamily="34" charset="0"/>
              </a:rPr>
              <a:t> (Italian)</a:t>
            </a:r>
          </a:p>
          <a:p>
            <a:pPr marL="285750" marR="2000" indent="-285750" algn="l" rtl="0">
              <a:buFont typeface="Arial" panose="020B0604020202020204" pitchFamily="34" charset="0"/>
              <a:buChar char="•"/>
            </a:pPr>
            <a:r>
              <a:rPr lang="ko-KR" altLang="en-US" sz="1800" b="0" i="0" u="none" strike="noStrike" baseline="0" dirty="0">
                <a:solidFill>
                  <a:schemeClr val="bg1"/>
                </a:solidFill>
                <a:latin typeface="Malgun Gothic" panose="020B0503020000020004" pitchFamily="34" charset="-127"/>
              </a:rPr>
              <a:t>한국어</a:t>
            </a:r>
            <a:r>
              <a:rPr lang="ko-KR" altLang="en-US" sz="1800" b="0" i="0" u="none" strike="noStrike" baseline="0" dirty="0">
                <a:solidFill>
                  <a:schemeClr val="bg1"/>
                </a:solidFill>
                <a:latin typeface="Segoe UI" panose="020B0502040204020203" pitchFamily="34" charset="0"/>
              </a:rPr>
              <a:t> </a:t>
            </a:r>
            <a:r>
              <a:rPr lang="en-US" altLang="ko-KR" sz="1800" b="0" i="0" u="none" strike="noStrike" baseline="0" dirty="0">
                <a:solidFill>
                  <a:schemeClr val="bg1"/>
                </a:solidFill>
                <a:latin typeface="Segoe UI" panose="020B0502040204020203" pitchFamily="34" charset="0"/>
              </a:rPr>
              <a:t>(Korean)</a:t>
            </a:r>
          </a:p>
          <a:p>
            <a:pPr marL="285750" marR="2000" indent="-285750" algn="l" rtl="0">
              <a:buFont typeface="Arial" panose="020B0604020202020204" pitchFamily="34" charset="0"/>
              <a:buChar char="•"/>
            </a:pPr>
            <a:r>
              <a:rPr lang="en-US" sz="1800" b="0" i="0" u="none" strike="noStrike" baseline="0" dirty="0">
                <a:solidFill>
                  <a:schemeClr val="bg1"/>
                </a:solidFill>
                <a:latin typeface="Segoe UI" panose="020B0502040204020203" pitchFamily="34" charset="0"/>
              </a:rPr>
              <a:t>Po </a:t>
            </a:r>
            <a:r>
              <a:rPr lang="en-US" sz="1800" b="0" i="0" u="none" strike="noStrike" baseline="0" dirty="0" err="1">
                <a:solidFill>
                  <a:schemeClr val="bg1"/>
                </a:solidFill>
                <a:latin typeface="Segoe UI" panose="020B0502040204020203" pitchFamily="34" charset="0"/>
              </a:rPr>
              <a:t>Polsku</a:t>
            </a:r>
            <a:r>
              <a:rPr lang="en-US" sz="1800" b="0" i="0" u="none" strike="noStrike" baseline="0" dirty="0">
                <a:solidFill>
                  <a:schemeClr val="bg1"/>
                </a:solidFill>
                <a:latin typeface="Segoe UI" panose="020B0502040204020203" pitchFamily="34" charset="0"/>
              </a:rPr>
              <a:t> (Polish)</a:t>
            </a:r>
          </a:p>
          <a:p>
            <a:pPr marL="285750" marR="2000" indent="-285750" algn="l" rtl="0">
              <a:buFont typeface="Arial" panose="020B0604020202020204" pitchFamily="34" charset="0"/>
              <a:buChar char="•"/>
            </a:pPr>
            <a:r>
              <a:rPr lang="en-US" sz="1800" b="0" i="0" u="none" strike="noStrike" baseline="0" dirty="0" err="1">
                <a:solidFill>
                  <a:schemeClr val="bg1"/>
                </a:solidFill>
                <a:latin typeface="Segoe UI" panose="020B0502040204020203" pitchFamily="34" charset="0"/>
              </a:rPr>
              <a:t>Português</a:t>
            </a:r>
            <a:r>
              <a:rPr lang="en-US" sz="1800" b="0" i="0" u="none" strike="noStrike" baseline="0" dirty="0">
                <a:solidFill>
                  <a:schemeClr val="bg1"/>
                </a:solidFill>
                <a:latin typeface="Segoe UI" panose="020B0502040204020203" pitchFamily="34" charset="0"/>
              </a:rPr>
              <a:t> (Portuguese)</a:t>
            </a:r>
          </a:p>
          <a:p>
            <a:pPr marL="285750" marR="2000" indent="-285750" algn="l" rtl="0">
              <a:buFont typeface="Arial" panose="020B0604020202020204" pitchFamily="34" charset="0"/>
              <a:buChar char="•"/>
            </a:pPr>
            <a:r>
              <a:rPr lang="en-US" sz="1800" b="0" i="0" u="none" strike="noStrike" baseline="0" dirty="0">
                <a:solidFill>
                  <a:schemeClr val="bg1"/>
                </a:solidFill>
                <a:latin typeface="Segoe UI" panose="020B0502040204020203" pitchFamily="34" charset="0"/>
              </a:rPr>
              <a:t>Tagalog</a:t>
            </a:r>
          </a:p>
          <a:p>
            <a:pPr marL="285750" marR="2000" indent="-285750" algn="l" rtl="0">
              <a:buFont typeface="Arial" panose="020B0604020202020204" pitchFamily="34" charset="0"/>
              <a:buChar char="•"/>
            </a:pPr>
            <a:r>
              <a:rPr lang="en-US" sz="1800" b="0" i="0" u="none" strike="noStrike" baseline="0" dirty="0">
                <a:solidFill>
                  <a:schemeClr val="bg1"/>
                </a:solidFill>
                <a:latin typeface="Segoe UI" panose="020B0502040204020203" pitchFamily="34" charset="0"/>
              </a:rPr>
              <a:t>Other</a:t>
            </a:r>
            <a:endParaRPr lang="en-US" sz="1400" b="1" dirty="0">
              <a:solidFill>
                <a:schemeClr val="bg1"/>
              </a:solidFill>
            </a:endParaRPr>
          </a:p>
        </p:txBody>
      </p:sp>
    </p:spTree>
    <p:extLst>
      <p:ext uri="{BB962C8B-B14F-4D97-AF65-F5344CB8AC3E}">
        <p14:creationId xmlns:p14="http://schemas.microsoft.com/office/powerpoint/2010/main" val="1100378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8: Additional Applicant Information</a:t>
            </a:r>
          </a:p>
        </p:txBody>
      </p:sp>
      <p:sp>
        <p:nvSpPr>
          <p:cNvPr id="5" name="Folded Corner 11">
            <a:extLst>
              <a:ext uri="{FF2B5EF4-FFF2-40B4-BE49-F238E27FC236}">
                <a16:creationId xmlns:a16="http://schemas.microsoft.com/office/drawing/2014/main" id="{65C9F830-DD3C-456F-BDC5-6A8FEAF73C6E}"/>
              </a:ext>
            </a:extLst>
          </p:cNvPr>
          <p:cNvSpPr/>
          <p:nvPr/>
        </p:nvSpPr>
        <p:spPr>
          <a:xfrm>
            <a:off x="2193957" y="1713727"/>
            <a:ext cx="2369329" cy="917879"/>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u="none" strike="noStrike" baseline="0" dirty="0">
                <a:solidFill>
                  <a:schemeClr val="bg1"/>
                </a:solidFill>
              </a:rPr>
              <a:t>If applicant is </a:t>
            </a:r>
            <a:r>
              <a:rPr lang="en-US" sz="1600" b="1" i="0" u="none" strike="noStrike" baseline="0" dirty="0">
                <a:solidFill>
                  <a:schemeClr val="bg1"/>
                </a:solidFill>
              </a:rPr>
              <a:t>a nonprofit </a:t>
            </a:r>
            <a:r>
              <a:rPr lang="en-US" sz="1600" b="0" i="0" u="none" strike="noStrike" baseline="0" dirty="0">
                <a:solidFill>
                  <a:schemeClr val="bg1"/>
                </a:solidFill>
              </a:rPr>
              <a:t>organization</a:t>
            </a:r>
            <a:endParaRPr lang="en-US" sz="1200" b="1" dirty="0">
              <a:solidFill>
                <a:schemeClr val="bg1"/>
              </a:solidFill>
            </a:endParaRPr>
          </a:p>
        </p:txBody>
      </p:sp>
      <p:pic>
        <p:nvPicPr>
          <p:cNvPr id="9" name="Picture 8" descr="Icon&#10;&#10;Description automatically generated">
            <a:extLst>
              <a:ext uri="{FF2B5EF4-FFF2-40B4-BE49-F238E27FC236}">
                <a16:creationId xmlns:a16="http://schemas.microsoft.com/office/drawing/2014/main" id="{573824D3-D986-4A60-AA34-C35B80E49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20" y="1882301"/>
            <a:ext cx="1498610" cy="1498610"/>
          </a:xfrm>
          <a:prstGeom prst="rect">
            <a:avLst/>
          </a:prstGeom>
        </p:spPr>
      </p:pic>
      <p:sp>
        <p:nvSpPr>
          <p:cNvPr id="10" name="TextBox 9">
            <a:extLst>
              <a:ext uri="{FF2B5EF4-FFF2-40B4-BE49-F238E27FC236}">
                <a16:creationId xmlns:a16="http://schemas.microsoft.com/office/drawing/2014/main" id="{4555F85E-D1AA-4895-8118-FF78CA4A4F11}"/>
              </a:ext>
            </a:extLst>
          </p:cNvPr>
          <p:cNvSpPr txBox="1"/>
          <p:nvPr/>
        </p:nvSpPr>
        <p:spPr>
          <a:xfrm>
            <a:off x="2193957" y="2845677"/>
            <a:ext cx="2981680" cy="1384995"/>
          </a:xfrm>
          <a:prstGeom prst="rect">
            <a:avLst/>
          </a:prstGeom>
          <a:noFill/>
        </p:spPr>
        <p:txBody>
          <a:bodyPr wrap="square" rtlCol="0">
            <a:spAutoFit/>
          </a:bodyPr>
          <a:lstStyle/>
          <a:p>
            <a:r>
              <a:rPr lang="en-US" sz="2800" b="1" dirty="0"/>
              <a:t>UPLOAD IRS </a:t>
            </a:r>
          </a:p>
          <a:p>
            <a:r>
              <a:rPr lang="en-US" sz="2800" b="1" dirty="0"/>
              <a:t>DETERMINATION LETTER</a:t>
            </a:r>
          </a:p>
        </p:txBody>
      </p:sp>
      <p:sp>
        <p:nvSpPr>
          <p:cNvPr id="13" name="Folded Corner 11">
            <a:extLst>
              <a:ext uri="{FF2B5EF4-FFF2-40B4-BE49-F238E27FC236}">
                <a16:creationId xmlns:a16="http://schemas.microsoft.com/office/drawing/2014/main" id="{3A3E92E8-C4A2-457B-BB40-CEC9BD70A426}"/>
              </a:ext>
            </a:extLst>
          </p:cNvPr>
          <p:cNvSpPr/>
          <p:nvPr/>
        </p:nvSpPr>
        <p:spPr>
          <a:xfrm>
            <a:off x="7297409" y="1713727"/>
            <a:ext cx="2369329" cy="917879"/>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u="none" strike="noStrike" baseline="0" dirty="0">
                <a:solidFill>
                  <a:schemeClr val="bg1"/>
                </a:solidFill>
              </a:rPr>
              <a:t>If applicant is </a:t>
            </a:r>
            <a:r>
              <a:rPr lang="en-US" sz="1600" b="1" i="0" u="none" strike="noStrike" baseline="0" dirty="0">
                <a:solidFill>
                  <a:schemeClr val="bg1"/>
                </a:solidFill>
              </a:rPr>
              <a:t>involved in political or lobbying activities</a:t>
            </a:r>
            <a:endParaRPr lang="en-US" sz="1200" b="1" dirty="0">
              <a:solidFill>
                <a:schemeClr val="bg1"/>
              </a:solidFill>
            </a:endParaRPr>
          </a:p>
        </p:txBody>
      </p:sp>
      <p:pic>
        <p:nvPicPr>
          <p:cNvPr id="14" name="Picture 13" descr="Icon&#10;&#10;Description automatically generated">
            <a:extLst>
              <a:ext uri="{FF2B5EF4-FFF2-40B4-BE49-F238E27FC236}">
                <a16:creationId xmlns:a16="http://schemas.microsoft.com/office/drawing/2014/main" id="{805EFFC0-0558-41C1-AFEF-112ADBEB3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610" y="1882301"/>
            <a:ext cx="1498610" cy="1498610"/>
          </a:xfrm>
          <a:prstGeom prst="rect">
            <a:avLst/>
          </a:prstGeom>
        </p:spPr>
      </p:pic>
      <p:sp>
        <p:nvSpPr>
          <p:cNvPr id="15" name="TextBox 14">
            <a:extLst>
              <a:ext uri="{FF2B5EF4-FFF2-40B4-BE49-F238E27FC236}">
                <a16:creationId xmlns:a16="http://schemas.microsoft.com/office/drawing/2014/main" id="{BFB881FA-57E2-45B1-A074-8F71E29FC50F}"/>
              </a:ext>
            </a:extLst>
          </p:cNvPr>
          <p:cNvSpPr txBox="1"/>
          <p:nvPr/>
        </p:nvSpPr>
        <p:spPr>
          <a:xfrm>
            <a:off x="7297409" y="2630234"/>
            <a:ext cx="3078236" cy="1569660"/>
          </a:xfrm>
          <a:prstGeom prst="rect">
            <a:avLst/>
          </a:prstGeom>
          <a:noFill/>
        </p:spPr>
        <p:txBody>
          <a:bodyPr wrap="square" rtlCol="0">
            <a:spAutoFit/>
          </a:bodyPr>
          <a:lstStyle/>
          <a:p>
            <a:r>
              <a:rPr lang="en-US" sz="2400" b="1" dirty="0"/>
              <a:t>COMPLETE AND UPLOAD POLITICAL AND LOBBYING ACTIVITIES FORM</a:t>
            </a:r>
          </a:p>
        </p:txBody>
      </p:sp>
      <p:pic>
        <p:nvPicPr>
          <p:cNvPr id="16" name="Picture 15">
            <a:extLst>
              <a:ext uri="{FF2B5EF4-FFF2-40B4-BE49-F238E27FC236}">
                <a16:creationId xmlns:a16="http://schemas.microsoft.com/office/drawing/2014/main" id="{C9615096-A013-4E18-9E31-34BB8F7C9E04}"/>
              </a:ext>
            </a:extLst>
          </p:cNvPr>
          <p:cNvPicPr>
            <a:picLocks noChangeAspect="1"/>
          </p:cNvPicPr>
          <p:nvPr/>
        </p:nvPicPr>
        <p:blipFill>
          <a:blip r:embed="rId4"/>
          <a:stretch>
            <a:fillRect/>
          </a:stretch>
        </p:blipFill>
        <p:spPr>
          <a:xfrm>
            <a:off x="6419529" y="4419865"/>
            <a:ext cx="1755760" cy="1995523"/>
          </a:xfrm>
          <a:prstGeom prst="rect">
            <a:avLst/>
          </a:prstGeom>
        </p:spPr>
      </p:pic>
      <p:pic>
        <p:nvPicPr>
          <p:cNvPr id="17" name="Picture 16">
            <a:extLst>
              <a:ext uri="{FF2B5EF4-FFF2-40B4-BE49-F238E27FC236}">
                <a16:creationId xmlns:a16="http://schemas.microsoft.com/office/drawing/2014/main" id="{D2BEDB15-7EE7-48EF-BE30-CBA8E4A3D6E4}"/>
              </a:ext>
            </a:extLst>
          </p:cNvPr>
          <p:cNvPicPr>
            <a:picLocks noChangeAspect="1"/>
          </p:cNvPicPr>
          <p:nvPr/>
        </p:nvPicPr>
        <p:blipFill>
          <a:blip r:embed="rId5"/>
          <a:stretch>
            <a:fillRect/>
          </a:stretch>
        </p:blipFill>
        <p:spPr>
          <a:xfrm>
            <a:off x="8935511" y="4410089"/>
            <a:ext cx="1681647" cy="1905067"/>
          </a:xfrm>
          <a:prstGeom prst="rect">
            <a:avLst/>
          </a:prstGeom>
        </p:spPr>
      </p:pic>
    </p:spTree>
    <p:extLst>
      <p:ext uri="{BB962C8B-B14F-4D97-AF65-F5344CB8AC3E}">
        <p14:creationId xmlns:p14="http://schemas.microsoft.com/office/powerpoint/2010/main" val="324606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a:xfrm>
            <a:off x="190762" y="194810"/>
            <a:ext cx="11039258" cy="680198"/>
          </a:xfrm>
        </p:spPr>
        <p:txBody>
          <a:bodyPr/>
          <a:lstStyle/>
          <a:p>
            <a:r>
              <a:rPr lang="en-US" dirty="0"/>
              <a:t>PAGE 9: Facility Information</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223986" y="816172"/>
            <a:ext cx="11039475" cy="857728"/>
          </a:xfrm>
        </p:spPr>
        <p:txBody>
          <a:bodyPr>
            <a:normAutofit/>
          </a:bodyPr>
          <a:lstStyle/>
          <a:p>
            <a:r>
              <a:rPr lang="en-US" sz="2400" b="1" dirty="0">
                <a:solidFill>
                  <a:srgbClr val="84BD00"/>
                </a:solidFill>
                <a:latin typeface="+mn-lt"/>
              </a:rPr>
              <a:t>Information on the facility location where the proposed project will take place</a:t>
            </a:r>
          </a:p>
        </p:txBody>
      </p:sp>
      <p:sp>
        <p:nvSpPr>
          <p:cNvPr id="12" name="TextBox 11">
            <a:extLst>
              <a:ext uri="{FF2B5EF4-FFF2-40B4-BE49-F238E27FC236}">
                <a16:creationId xmlns:a16="http://schemas.microsoft.com/office/drawing/2014/main" id="{C8E20F15-568B-4924-AA79-EB7DC43622D9}"/>
              </a:ext>
            </a:extLst>
          </p:cNvPr>
          <p:cNvSpPr txBox="1"/>
          <p:nvPr/>
        </p:nvSpPr>
        <p:spPr>
          <a:xfrm>
            <a:off x="608264" y="1479654"/>
            <a:ext cx="6780500" cy="1015663"/>
          </a:xfrm>
          <a:prstGeom prst="rect">
            <a:avLst/>
          </a:prstGeom>
          <a:noFill/>
        </p:spPr>
        <p:txBody>
          <a:bodyPr wrap="square">
            <a:spAutoFit/>
          </a:bodyPr>
          <a:lstStyle/>
          <a:p>
            <a:pPr marL="285750" indent="-285750">
              <a:buFont typeface="Arial" panose="020B0604020202020204" pitchFamily="34" charset="0"/>
              <a:buChar char="•"/>
            </a:pPr>
            <a:r>
              <a:rPr lang="en-US" sz="2000" i="0" u="none" strike="noStrike" baseline="0" dirty="0">
                <a:solidFill>
                  <a:srgbClr val="00597C"/>
                </a:solidFill>
              </a:rPr>
              <a:t>Name of Facility</a:t>
            </a:r>
          </a:p>
          <a:p>
            <a:pPr marL="285750" indent="-285750">
              <a:buFont typeface="Arial" panose="020B0604020202020204" pitchFamily="34" charset="0"/>
              <a:buChar char="•"/>
            </a:pPr>
            <a:r>
              <a:rPr lang="en-US" sz="2000" dirty="0">
                <a:solidFill>
                  <a:srgbClr val="00597C"/>
                </a:solidFill>
              </a:rPr>
              <a:t>Is this a registered Family Child Care Home?</a:t>
            </a:r>
          </a:p>
          <a:p>
            <a:pPr marL="285750" indent="-285750">
              <a:buFont typeface="Arial" panose="020B0604020202020204" pitchFamily="34" charset="0"/>
              <a:buChar char="•"/>
            </a:pPr>
            <a:r>
              <a:rPr lang="en-US" sz="2000" dirty="0">
                <a:solidFill>
                  <a:srgbClr val="00597C"/>
                </a:solidFill>
              </a:rPr>
              <a:t>Project location (address)</a:t>
            </a:r>
          </a:p>
        </p:txBody>
      </p:sp>
      <p:sp>
        <p:nvSpPr>
          <p:cNvPr id="7" name="Folded Corner 11">
            <a:extLst>
              <a:ext uri="{FF2B5EF4-FFF2-40B4-BE49-F238E27FC236}">
                <a16:creationId xmlns:a16="http://schemas.microsoft.com/office/drawing/2014/main" id="{30B69B01-1BCF-4179-8C57-4E8ED66AD514}"/>
              </a:ext>
            </a:extLst>
          </p:cNvPr>
          <p:cNvSpPr/>
          <p:nvPr/>
        </p:nvSpPr>
        <p:spPr>
          <a:xfrm>
            <a:off x="693576" y="2763357"/>
            <a:ext cx="2694291" cy="775833"/>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If the applicant </a:t>
            </a:r>
            <a:r>
              <a:rPr lang="en-US" b="1" dirty="0">
                <a:solidFill>
                  <a:srgbClr val="84BD00"/>
                </a:solidFill>
              </a:rPr>
              <a:t>owns</a:t>
            </a:r>
            <a:r>
              <a:rPr lang="en-US" dirty="0">
                <a:solidFill>
                  <a:schemeClr val="bg1"/>
                </a:solidFill>
              </a:rPr>
              <a:t> the facility, they will</a:t>
            </a:r>
            <a:endParaRPr lang="en-US" sz="14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422774FE-21D4-4C87-84BC-6A3EF9496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621" y="3986527"/>
            <a:ext cx="1001934" cy="1001934"/>
          </a:xfrm>
          <a:prstGeom prst="rect">
            <a:avLst/>
          </a:prstGeom>
        </p:spPr>
      </p:pic>
      <p:sp>
        <p:nvSpPr>
          <p:cNvPr id="9" name="TextBox 8">
            <a:extLst>
              <a:ext uri="{FF2B5EF4-FFF2-40B4-BE49-F238E27FC236}">
                <a16:creationId xmlns:a16="http://schemas.microsoft.com/office/drawing/2014/main" id="{1FA1F8ED-A807-4F26-91AD-0E51D6966431}"/>
              </a:ext>
            </a:extLst>
          </p:cNvPr>
          <p:cNvSpPr txBox="1"/>
          <p:nvPr/>
        </p:nvSpPr>
        <p:spPr>
          <a:xfrm>
            <a:off x="736231" y="5151280"/>
            <a:ext cx="2579135" cy="707886"/>
          </a:xfrm>
          <a:prstGeom prst="rect">
            <a:avLst/>
          </a:prstGeom>
          <a:noFill/>
        </p:spPr>
        <p:txBody>
          <a:bodyPr wrap="square" rtlCol="0">
            <a:spAutoFit/>
          </a:bodyPr>
          <a:lstStyle/>
          <a:p>
            <a:pPr algn="ctr"/>
            <a:r>
              <a:rPr lang="en-US" sz="2000" b="1" dirty="0"/>
              <a:t>UPLOAD EVIDENCE </a:t>
            </a:r>
          </a:p>
          <a:p>
            <a:pPr algn="ctr"/>
            <a:r>
              <a:rPr lang="en-US" sz="2000" b="1" dirty="0"/>
              <a:t>OF OWNERSHIP</a:t>
            </a:r>
          </a:p>
        </p:txBody>
      </p:sp>
      <p:sp>
        <p:nvSpPr>
          <p:cNvPr id="10" name="Rectangle 9">
            <a:extLst>
              <a:ext uri="{FF2B5EF4-FFF2-40B4-BE49-F238E27FC236}">
                <a16:creationId xmlns:a16="http://schemas.microsoft.com/office/drawing/2014/main" id="{0BFB407E-42F2-41BB-A881-50D5E5BBE249}"/>
              </a:ext>
            </a:extLst>
          </p:cNvPr>
          <p:cNvSpPr/>
          <p:nvPr/>
        </p:nvSpPr>
        <p:spPr>
          <a:xfrm>
            <a:off x="650919" y="3846369"/>
            <a:ext cx="2664447" cy="2506315"/>
          </a:xfrm>
          <a:prstGeom prst="rect">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Folded Corner 11">
            <a:extLst>
              <a:ext uri="{FF2B5EF4-FFF2-40B4-BE49-F238E27FC236}">
                <a16:creationId xmlns:a16="http://schemas.microsoft.com/office/drawing/2014/main" id="{2D6597D6-5EAE-4797-AD3D-B4D1407649AC}"/>
              </a:ext>
            </a:extLst>
          </p:cNvPr>
          <p:cNvSpPr/>
          <p:nvPr/>
        </p:nvSpPr>
        <p:spPr>
          <a:xfrm>
            <a:off x="6617723" y="2767337"/>
            <a:ext cx="2835965" cy="775833"/>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If the applicant </a:t>
            </a:r>
            <a:r>
              <a:rPr lang="en-US" b="1" dirty="0">
                <a:solidFill>
                  <a:srgbClr val="84BD00"/>
                </a:solidFill>
              </a:rPr>
              <a:t>leases</a:t>
            </a:r>
            <a:r>
              <a:rPr lang="en-US" dirty="0">
                <a:solidFill>
                  <a:schemeClr val="bg1"/>
                </a:solidFill>
              </a:rPr>
              <a:t> the facility, they will</a:t>
            </a:r>
            <a:endParaRPr lang="en-US" sz="1400" dirty="0">
              <a:solidFill>
                <a:schemeClr val="bg1"/>
              </a:solidFill>
            </a:endParaRPr>
          </a:p>
        </p:txBody>
      </p:sp>
      <p:pic>
        <p:nvPicPr>
          <p:cNvPr id="14" name="Picture 13">
            <a:extLst>
              <a:ext uri="{FF2B5EF4-FFF2-40B4-BE49-F238E27FC236}">
                <a16:creationId xmlns:a16="http://schemas.microsoft.com/office/drawing/2014/main" id="{01C62987-9D5B-4A6E-B978-43362864885E}"/>
              </a:ext>
            </a:extLst>
          </p:cNvPr>
          <p:cNvPicPr>
            <a:picLocks noChangeAspect="1"/>
          </p:cNvPicPr>
          <p:nvPr/>
        </p:nvPicPr>
        <p:blipFill>
          <a:blip r:embed="rId4"/>
          <a:stretch>
            <a:fillRect/>
          </a:stretch>
        </p:blipFill>
        <p:spPr>
          <a:xfrm>
            <a:off x="7016771" y="3855713"/>
            <a:ext cx="2063961" cy="2591134"/>
          </a:xfrm>
          <a:prstGeom prst="rect">
            <a:avLst/>
          </a:prstGeom>
        </p:spPr>
      </p:pic>
      <p:pic>
        <p:nvPicPr>
          <p:cNvPr id="15" name="Picture 14" descr="Icon&#10;&#10;Description automatically generated">
            <a:extLst>
              <a:ext uri="{FF2B5EF4-FFF2-40B4-BE49-F238E27FC236}">
                <a16:creationId xmlns:a16="http://schemas.microsoft.com/office/drawing/2014/main" id="{1E309C7D-2CB9-4BCB-AF87-A4494183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611" y="3986527"/>
            <a:ext cx="1001934" cy="1001934"/>
          </a:xfrm>
          <a:prstGeom prst="rect">
            <a:avLst/>
          </a:prstGeom>
        </p:spPr>
      </p:pic>
      <p:sp>
        <p:nvSpPr>
          <p:cNvPr id="16" name="TextBox 15">
            <a:extLst>
              <a:ext uri="{FF2B5EF4-FFF2-40B4-BE49-F238E27FC236}">
                <a16:creationId xmlns:a16="http://schemas.microsoft.com/office/drawing/2014/main" id="{4372B240-D178-45B6-910D-987377DA0C63}"/>
              </a:ext>
            </a:extLst>
          </p:cNvPr>
          <p:cNvSpPr txBox="1"/>
          <p:nvPr/>
        </p:nvSpPr>
        <p:spPr>
          <a:xfrm>
            <a:off x="4436893" y="5111543"/>
            <a:ext cx="2696666" cy="1015663"/>
          </a:xfrm>
          <a:prstGeom prst="rect">
            <a:avLst/>
          </a:prstGeom>
          <a:noFill/>
        </p:spPr>
        <p:txBody>
          <a:bodyPr wrap="square" rtlCol="0">
            <a:spAutoFit/>
          </a:bodyPr>
          <a:lstStyle/>
          <a:p>
            <a:pPr algn="ctr"/>
            <a:r>
              <a:rPr lang="en-US" sz="2000" b="1" dirty="0"/>
              <a:t>COMPLETE  AND </a:t>
            </a:r>
          </a:p>
          <a:p>
            <a:pPr algn="ctr"/>
            <a:r>
              <a:rPr lang="en-US" sz="2000" b="1" dirty="0"/>
              <a:t>UPLOAD LANDLORD CERTIFICATION</a:t>
            </a:r>
          </a:p>
        </p:txBody>
      </p:sp>
      <p:sp>
        <p:nvSpPr>
          <p:cNvPr id="17" name="Rectangle 16">
            <a:extLst>
              <a:ext uri="{FF2B5EF4-FFF2-40B4-BE49-F238E27FC236}">
                <a16:creationId xmlns:a16="http://schemas.microsoft.com/office/drawing/2014/main" id="{46F9DCF3-CB15-4187-80CB-1DDD489D8D84}"/>
              </a:ext>
            </a:extLst>
          </p:cNvPr>
          <p:cNvSpPr/>
          <p:nvPr/>
        </p:nvSpPr>
        <p:spPr>
          <a:xfrm>
            <a:off x="4328585" y="3846369"/>
            <a:ext cx="4981608" cy="2591134"/>
          </a:xfrm>
          <a:prstGeom prst="rect">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19" name="Picture 18" descr="Icon&#10;&#10;Description automatically generated">
            <a:extLst>
              <a:ext uri="{FF2B5EF4-FFF2-40B4-BE49-F238E27FC236}">
                <a16:creationId xmlns:a16="http://schemas.microsoft.com/office/drawing/2014/main" id="{DE66B5E9-F666-49EC-B176-8BB4F3A23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676" y="4021567"/>
            <a:ext cx="1001934" cy="1001934"/>
          </a:xfrm>
          <a:prstGeom prst="rect">
            <a:avLst/>
          </a:prstGeom>
        </p:spPr>
      </p:pic>
      <p:sp>
        <p:nvSpPr>
          <p:cNvPr id="20" name="TextBox 19">
            <a:extLst>
              <a:ext uri="{FF2B5EF4-FFF2-40B4-BE49-F238E27FC236}">
                <a16:creationId xmlns:a16="http://schemas.microsoft.com/office/drawing/2014/main" id="{56C0FE9F-67D0-4F7E-BEE4-A30A4569A980}"/>
              </a:ext>
            </a:extLst>
          </p:cNvPr>
          <p:cNvSpPr txBox="1"/>
          <p:nvPr/>
        </p:nvSpPr>
        <p:spPr>
          <a:xfrm>
            <a:off x="9429380" y="5023501"/>
            <a:ext cx="2396526" cy="707886"/>
          </a:xfrm>
          <a:prstGeom prst="rect">
            <a:avLst/>
          </a:prstGeom>
          <a:noFill/>
        </p:spPr>
        <p:txBody>
          <a:bodyPr wrap="square" rtlCol="0">
            <a:spAutoFit/>
          </a:bodyPr>
          <a:lstStyle/>
          <a:p>
            <a:pPr algn="ctr"/>
            <a:r>
              <a:rPr lang="en-US" sz="2000" b="1" dirty="0"/>
              <a:t>UPLOAD A COPY OF AN EXECUTED LEASE</a:t>
            </a:r>
          </a:p>
        </p:txBody>
      </p:sp>
      <p:sp>
        <p:nvSpPr>
          <p:cNvPr id="21" name="Rectangle 20">
            <a:extLst>
              <a:ext uri="{FF2B5EF4-FFF2-40B4-BE49-F238E27FC236}">
                <a16:creationId xmlns:a16="http://schemas.microsoft.com/office/drawing/2014/main" id="{C8375D6C-3F65-4149-8CC1-98802ED11D1C}"/>
              </a:ext>
            </a:extLst>
          </p:cNvPr>
          <p:cNvSpPr/>
          <p:nvPr/>
        </p:nvSpPr>
        <p:spPr>
          <a:xfrm>
            <a:off x="9429380" y="3871883"/>
            <a:ext cx="2396526" cy="2163511"/>
          </a:xfrm>
          <a:prstGeom prst="rect">
            <a:avLst/>
          </a:prstGeom>
          <a:noFill/>
          <a:ln w="38100">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8" name="TextBox 17">
            <a:extLst>
              <a:ext uri="{FF2B5EF4-FFF2-40B4-BE49-F238E27FC236}">
                <a16:creationId xmlns:a16="http://schemas.microsoft.com/office/drawing/2014/main" id="{559B2858-D3AB-4DD9-A5B8-F961F57592AC}"/>
              </a:ext>
            </a:extLst>
          </p:cNvPr>
          <p:cNvSpPr txBox="1"/>
          <p:nvPr/>
        </p:nvSpPr>
        <p:spPr>
          <a:xfrm>
            <a:off x="8925839" y="4225884"/>
            <a:ext cx="887895" cy="523220"/>
          </a:xfrm>
          <a:prstGeom prst="rect">
            <a:avLst/>
          </a:prstGeom>
          <a:solidFill>
            <a:schemeClr val="accent1"/>
          </a:solidFill>
        </p:spPr>
        <p:txBody>
          <a:bodyPr wrap="square" rtlCol="0">
            <a:spAutoFit/>
          </a:bodyPr>
          <a:lstStyle/>
          <a:p>
            <a:pPr algn="ctr"/>
            <a:r>
              <a:rPr lang="en-US" sz="2800" b="1" dirty="0">
                <a:solidFill>
                  <a:schemeClr val="bg1"/>
                </a:solidFill>
              </a:rPr>
              <a:t>AND</a:t>
            </a:r>
          </a:p>
        </p:txBody>
      </p:sp>
    </p:spTree>
    <p:extLst>
      <p:ext uri="{BB962C8B-B14F-4D97-AF65-F5344CB8AC3E}">
        <p14:creationId xmlns:p14="http://schemas.microsoft.com/office/powerpoint/2010/main" val="2557856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9: Facility Information (cont’d)</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sz="2400" b="1" dirty="0">
                <a:solidFill>
                  <a:srgbClr val="84BD00"/>
                </a:solidFill>
                <a:latin typeface="+mn-lt"/>
              </a:rPr>
              <a:t>Information on the facility location where the proposed project will take place</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7" name="Folded Corner 11">
            <a:extLst>
              <a:ext uri="{FF2B5EF4-FFF2-40B4-BE49-F238E27FC236}">
                <a16:creationId xmlns:a16="http://schemas.microsoft.com/office/drawing/2014/main" id="{5FE2A165-7239-4128-9C46-E449D47990C0}"/>
              </a:ext>
            </a:extLst>
          </p:cNvPr>
          <p:cNvSpPr/>
          <p:nvPr/>
        </p:nvSpPr>
        <p:spPr>
          <a:xfrm>
            <a:off x="371752" y="4170376"/>
            <a:ext cx="2679712" cy="2393350"/>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u="none" strike="noStrike" baseline="0" dirty="0">
                <a:solidFill>
                  <a:schemeClr val="tx1"/>
                </a:solidFill>
              </a:rPr>
              <a:t>Remember: </a:t>
            </a:r>
            <a:r>
              <a:rPr lang="en-US" b="0" i="0" u="none" strike="noStrike" baseline="0" dirty="0">
                <a:solidFill>
                  <a:schemeClr val="bg1"/>
                </a:solidFill>
              </a:rPr>
              <a:t>To be eligible, applicants </a:t>
            </a:r>
            <a:r>
              <a:rPr lang="en-US" b="1" i="0" u="none" strike="noStrike" baseline="0" dirty="0">
                <a:solidFill>
                  <a:schemeClr val="bg1"/>
                </a:solidFill>
              </a:rPr>
              <a:t>must </a:t>
            </a:r>
            <a:r>
              <a:rPr lang="en-US" b="0" i="0" u="none" strike="noStrike" baseline="0" dirty="0">
                <a:solidFill>
                  <a:schemeClr val="bg1"/>
                </a:solidFill>
              </a:rPr>
              <a:t>currently enroll, or have enrolled in the last 12 months prior to the date of application, at least 1 child receiving assistance from CCAP</a:t>
            </a:r>
            <a:endParaRPr lang="en-US" sz="1400" b="1" dirty="0">
              <a:solidFill>
                <a:schemeClr val="bg1"/>
              </a:solidFill>
            </a:endParaRPr>
          </a:p>
        </p:txBody>
      </p:sp>
      <p:sp>
        <p:nvSpPr>
          <p:cNvPr id="9" name="TextBox 8">
            <a:extLst>
              <a:ext uri="{FF2B5EF4-FFF2-40B4-BE49-F238E27FC236}">
                <a16:creationId xmlns:a16="http://schemas.microsoft.com/office/drawing/2014/main" id="{F8B227B2-50D2-43EE-A267-D12E1A8468F1}"/>
              </a:ext>
            </a:extLst>
          </p:cNvPr>
          <p:cNvSpPr txBox="1"/>
          <p:nvPr/>
        </p:nvSpPr>
        <p:spPr>
          <a:xfrm>
            <a:off x="563946" y="2154178"/>
            <a:ext cx="9511428" cy="1015663"/>
          </a:xfrm>
          <a:prstGeom prst="rect">
            <a:avLst/>
          </a:prstGeom>
          <a:noFill/>
        </p:spPr>
        <p:txBody>
          <a:bodyPr wrap="square">
            <a:spAutoFit/>
          </a:bodyPr>
          <a:lstStyle/>
          <a:p>
            <a:pPr marL="285750" indent="-285750">
              <a:buFont typeface="Arial" panose="020B0604020202020204" pitchFamily="34" charset="0"/>
              <a:buChar char="•"/>
            </a:pPr>
            <a:r>
              <a:rPr lang="en-US" sz="2000" i="0" u="none" strike="noStrike" baseline="0" dirty="0"/>
              <a:t>Is the proposed project site at a licensed child care site currently enrolled in the New Jersey Department of Human Services /Department of Family Development (DHS/DFD)’s </a:t>
            </a:r>
            <a:r>
              <a:rPr lang="en-US" sz="2000" b="1" i="0" u="none" strike="noStrike" baseline="0" dirty="0"/>
              <a:t>Grow NJ Kids (GNJK) </a:t>
            </a:r>
            <a:r>
              <a:rPr lang="en-US" sz="2000" i="0" u="none" strike="noStrike" baseline="0" dirty="0"/>
              <a:t>quality rating improvement system?</a:t>
            </a:r>
            <a:endParaRPr lang="en-US" sz="2000" dirty="0"/>
          </a:p>
        </p:txBody>
      </p:sp>
      <p:sp>
        <p:nvSpPr>
          <p:cNvPr id="10" name="Folded Corner 11">
            <a:extLst>
              <a:ext uri="{FF2B5EF4-FFF2-40B4-BE49-F238E27FC236}">
                <a16:creationId xmlns:a16="http://schemas.microsoft.com/office/drawing/2014/main" id="{D91044EB-561E-462E-84AE-BCCC0692A3D6}"/>
              </a:ext>
            </a:extLst>
          </p:cNvPr>
          <p:cNvSpPr/>
          <p:nvPr/>
        </p:nvSpPr>
        <p:spPr>
          <a:xfrm>
            <a:off x="9265744" y="3238825"/>
            <a:ext cx="2679712" cy="2393350"/>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u="none" strike="noStrike" baseline="0" dirty="0">
                <a:solidFill>
                  <a:schemeClr val="tx1"/>
                </a:solidFill>
              </a:rPr>
              <a:t>Remember: </a:t>
            </a:r>
            <a:r>
              <a:rPr lang="en-US" b="0" i="0" u="none" strike="noStrike" baseline="0" dirty="0">
                <a:solidFill>
                  <a:schemeClr val="bg1"/>
                </a:solidFill>
              </a:rPr>
              <a:t>If not already enrolled, applicants awarded this grant must enroll in GNJK within a year of executing their grant agreement and will certify this agreement.</a:t>
            </a:r>
            <a:endParaRPr lang="en-US" b="1" dirty="0">
              <a:solidFill>
                <a:schemeClr val="bg1"/>
              </a:solidFill>
            </a:endParaRPr>
          </a:p>
        </p:txBody>
      </p:sp>
      <p:pic>
        <p:nvPicPr>
          <p:cNvPr id="11" name="Picture 10" descr="Icon&#10;&#10;Description automatically generated">
            <a:extLst>
              <a:ext uri="{FF2B5EF4-FFF2-40B4-BE49-F238E27FC236}">
                <a16:creationId xmlns:a16="http://schemas.microsoft.com/office/drawing/2014/main" id="{461C9EF8-9F88-45A2-AF8E-B5869A27C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374" y="2083786"/>
            <a:ext cx="1064114" cy="1064114"/>
          </a:xfrm>
          <a:prstGeom prst="rect">
            <a:avLst/>
          </a:prstGeom>
        </p:spPr>
      </p:pic>
      <p:sp>
        <p:nvSpPr>
          <p:cNvPr id="13" name="TextBox 12">
            <a:extLst>
              <a:ext uri="{FF2B5EF4-FFF2-40B4-BE49-F238E27FC236}">
                <a16:creationId xmlns:a16="http://schemas.microsoft.com/office/drawing/2014/main" id="{C559B2D3-D794-4C94-996C-E7EAB775C9BD}"/>
              </a:ext>
            </a:extLst>
          </p:cNvPr>
          <p:cNvSpPr txBox="1"/>
          <p:nvPr/>
        </p:nvSpPr>
        <p:spPr>
          <a:xfrm>
            <a:off x="3181124" y="4158591"/>
            <a:ext cx="5973266" cy="1631216"/>
          </a:xfrm>
          <a:prstGeom prst="rect">
            <a:avLst/>
          </a:prstGeom>
          <a:noFill/>
        </p:spPr>
        <p:txBody>
          <a:bodyPr wrap="square">
            <a:spAutoFit/>
          </a:bodyPr>
          <a:lstStyle/>
          <a:p>
            <a:pPr marL="285750" indent="-285750">
              <a:buFont typeface="Arial" panose="020B0604020202020204" pitchFamily="34" charset="0"/>
              <a:buChar char="•"/>
            </a:pPr>
            <a:r>
              <a:rPr lang="en-US" sz="2000" i="0" u="none" strike="noStrike" baseline="0" dirty="0"/>
              <a:t>Does the applicant (the licensed child care center) currently enroll or have they enrolled in the last 12 months prior to the date of application, at least one (1) child receiving support through </a:t>
            </a:r>
            <a:r>
              <a:rPr lang="en-US" sz="2000" b="1" i="0" u="none" strike="noStrike" baseline="0" dirty="0"/>
              <a:t>DHS’s Child Care Assistance Program</a:t>
            </a:r>
            <a:r>
              <a:rPr lang="en-US" sz="2000" i="0" u="none" strike="noStrike" baseline="0" dirty="0"/>
              <a:t>?</a:t>
            </a:r>
            <a:endParaRPr lang="en-US" sz="2000" dirty="0"/>
          </a:p>
        </p:txBody>
      </p:sp>
      <p:pic>
        <p:nvPicPr>
          <p:cNvPr id="14" name="Picture 13" descr="Icon&#10;&#10;Description automatically generated">
            <a:extLst>
              <a:ext uri="{FF2B5EF4-FFF2-40B4-BE49-F238E27FC236}">
                <a16:creationId xmlns:a16="http://schemas.microsoft.com/office/drawing/2014/main" id="{DBCF095C-9089-432B-A48B-69B9EBB63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12" y="3094477"/>
            <a:ext cx="1064114" cy="1064114"/>
          </a:xfrm>
          <a:prstGeom prst="rect">
            <a:avLst/>
          </a:prstGeom>
        </p:spPr>
      </p:pic>
    </p:spTree>
    <p:extLst>
      <p:ext uri="{BB962C8B-B14F-4D97-AF65-F5344CB8AC3E}">
        <p14:creationId xmlns:p14="http://schemas.microsoft.com/office/powerpoint/2010/main" val="3184233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9: Facility Information (cont’d)</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sz="2400" b="1" dirty="0">
                <a:solidFill>
                  <a:srgbClr val="84BD00"/>
                </a:solidFill>
                <a:latin typeface="+mn-lt"/>
              </a:rPr>
              <a:t>Information on the facility location where the proposed project will take place</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9" name="TextBox 8">
            <a:extLst>
              <a:ext uri="{FF2B5EF4-FFF2-40B4-BE49-F238E27FC236}">
                <a16:creationId xmlns:a16="http://schemas.microsoft.com/office/drawing/2014/main" id="{F8B227B2-50D2-43EE-A267-D12E1A8468F1}"/>
              </a:ext>
            </a:extLst>
          </p:cNvPr>
          <p:cNvSpPr txBox="1"/>
          <p:nvPr/>
        </p:nvSpPr>
        <p:spPr>
          <a:xfrm>
            <a:off x="588579" y="2171147"/>
            <a:ext cx="11039258" cy="3785652"/>
          </a:xfrm>
          <a:prstGeom prst="rect">
            <a:avLst/>
          </a:prstGeom>
          <a:noFill/>
        </p:spPr>
        <p:txBody>
          <a:bodyPr wrap="square" numCol="1">
            <a:spAutoFit/>
          </a:bodyPr>
          <a:lstStyle/>
          <a:p>
            <a:pPr marL="285750" indent="-285750">
              <a:buFont typeface="Arial" panose="020B0604020202020204" pitchFamily="34" charset="0"/>
              <a:buChar char="•"/>
            </a:pPr>
            <a:r>
              <a:rPr lang="en-US" sz="2400" i="0" u="none" strike="noStrike" baseline="0" dirty="0"/>
              <a:t>Does your facility operate for 6 hours more a day?</a:t>
            </a:r>
          </a:p>
          <a:p>
            <a:pPr marL="285750" indent="-285750">
              <a:buFont typeface="Arial" panose="020B0604020202020204" pitchFamily="34" charset="0"/>
              <a:buChar char="•"/>
            </a:pPr>
            <a:endParaRPr lang="en-US" sz="2400" i="0" u="none" strike="noStrike" baseline="0" dirty="0"/>
          </a:p>
          <a:p>
            <a:pPr lvl="1"/>
            <a:endParaRPr lang="en-US" sz="24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5" name="Rectangle 14">
            <a:extLst>
              <a:ext uri="{FF2B5EF4-FFF2-40B4-BE49-F238E27FC236}">
                <a16:creationId xmlns:a16="http://schemas.microsoft.com/office/drawing/2014/main" id="{789A8763-5C7B-441F-930C-DA36DDBCFF74}"/>
              </a:ext>
            </a:extLst>
          </p:cNvPr>
          <p:cNvSpPr/>
          <p:nvPr/>
        </p:nvSpPr>
        <p:spPr>
          <a:xfrm>
            <a:off x="1030226" y="3028875"/>
            <a:ext cx="2776230" cy="2867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is your current capacity?</a:t>
            </a:r>
          </a:p>
          <a:p>
            <a:pPr algn="ctr"/>
            <a:r>
              <a:rPr lang="en-US" sz="2000" dirty="0"/>
              <a:t>Infants (0-17 months)</a:t>
            </a:r>
          </a:p>
          <a:p>
            <a:pPr algn="ctr"/>
            <a:r>
              <a:rPr lang="en-US" sz="2000" dirty="0"/>
              <a:t>Toddlers (18-35 months)</a:t>
            </a:r>
          </a:p>
          <a:p>
            <a:pPr algn="ctr"/>
            <a:r>
              <a:rPr lang="en-US" sz="2000" dirty="0"/>
              <a:t>Preschool (3-5 years)</a:t>
            </a:r>
          </a:p>
          <a:p>
            <a:pPr algn="ctr"/>
            <a:r>
              <a:rPr lang="en-US" sz="2000" dirty="0"/>
              <a:t>School age (over 5 years)</a:t>
            </a:r>
          </a:p>
        </p:txBody>
      </p:sp>
      <p:sp>
        <p:nvSpPr>
          <p:cNvPr id="16" name="Rectangle 15">
            <a:extLst>
              <a:ext uri="{FF2B5EF4-FFF2-40B4-BE49-F238E27FC236}">
                <a16:creationId xmlns:a16="http://schemas.microsoft.com/office/drawing/2014/main" id="{42964D0D-860A-4EDA-987D-A74C97179753}"/>
              </a:ext>
            </a:extLst>
          </p:cNvPr>
          <p:cNvSpPr/>
          <p:nvPr/>
        </p:nvSpPr>
        <p:spPr>
          <a:xfrm>
            <a:off x="4692503" y="3028875"/>
            <a:ext cx="2776230" cy="2867756"/>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is your enrollment capacity?</a:t>
            </a:r>
          </a:p>
          <a:p>
            <a:pPr algn="ctr"/>
            <a:r>
              <a:rPr lang="en-US" sz="2000" dirty="0"/>
              <a:t>Infants (0-17 months)</a:t>
            </a:r>
          </a:p>
          <a:p>
            <a:pPr algn="ctr"/>
            <a:r>
              <a:rPr lang="en-US" sz="2000" dirty="0"/>
              <a:t>Toddlers (18-35 months)</a:t>
            </a:r>
          </a:p>
          <a:p>
            <a:pPr algn="ctr"/>
            <a:r>
              <a:rPr lang="en-US" sz="2000" dirty="0"/>
              <a:t>Preschool (3-5 years)</a:t>
            </a:r>
          </a:p>
          <a:p>
            <a:pPr algn="ctr"/>
            <a:r>
              <a:rPr lang="en-US" sz="2000" dirty="0"/>
              <a:t>School age (over 5 years)</a:t>
            </a:r>
            <a:endParaRPr lang="en-US" dirty="0"/>
          </a:p>
        </p:txBody>
      </p:sp>
      <p:sp>
        <p:nvSpPr>
          <p:cNvPr id="17" name="Rectangle 16">
            <a:extLst>
              <a:ext uri="{FF2B5EF4-FFF2-40B4-BE49-F238E27FC236}">
                <a16:creationId xmlns:a16="http://schemas.microsoft.com/office/drawing/2014/main" id="{6C57B130-2AF8-4C0E-BBE2-2B1F67782202}"/>
              </a:ext>
            </a:extLst>
          </p:cNvPr>
          <p:cNvSpPr/>
          <p:nvPr/>
        </p:nvSpPr>
        <p:spPr>
          <a:xfrm>
            <a:off x="8354780" y="3028876"/>
            <a:ext cx="2947629" cy="2927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How many classrooms are there at the project site?</a:t>
            </a:r>
          </a:p>
          <a:p>
            <a:pPr algn="ctr"/>
            <a:r>
              <a:rPr lang="en-US" sz="2000" dirty="0"/>
              <a:t>Infants (0-17 months)</a:t>
            </a:r>
          </a:p>
          <a:p>
            <a:pPr algn="ctr"/>
            <a:r>
              <a:rPr lang="en-US" sz="2000" dirty="0"/>
              <a:t>Toddlers (18-35 months)</a:t>
            </a:r>
          </a:p>
          <a:p>
            <a:pPr algn="ctr"/>
            <a:r>
              <a:rPr lang="en-US" sz="2000" dirty="0"/>
              <a:t>Preschool (3-5 years)</a:t>
            </a:r>
          </a:p>
          <a:p>
            <a:pPr algn="ctr"/>
            <a:r>
              <a:rPr lang="en-US" sz="2000" dirty="0"/>
              <a:t>School age (over 5 years)</a:t>
            </a:r>
          </a:p>
        </p:txBody>
      </p:sp>
    </p:spTree>
    <p:extLst>
      <p:ext uri="{BB962C8B-B14F-4D97-AF65-F5344CB8AC3E}">
        <p14:creationId xmlns:p14="http://schemas.microsoft.com/office/powerpoint/2010/main" val="1496290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9: Facility Information (cont’d)</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sz="2400" b="1" dirty="0">
                <a:solidFill>
                  <a:srgbClr val="84BD00"/>
                </a:solidFill>
                <a:latin typeface="+mn-lt"/>
              </a:rPr>
              <a:t>Information on the facility location where the proposed project will take place</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9" name="TextBox 8">
            <a:extLst>
              <a:ext uri="{FF2B5EF4-FFF2-40B4-BE49-F238E27FC236}">
                <a16:creationId xmlns:a16="http://schemas.microsoft.com/office/drawing/2014/main" id="{F8B227B2-50D2-43EE-A267-D12E1A8468F1}"/>
              </a:ext>
            </a:extLst>
          </p:cNvPr>
          <p:cNvSpPr txBox="1"/>
          <p:nvPr/>
        </p:nvSpPr>
        <p:spPr>
          <a:xfrm>
            <a:off x="588579" y="2171147"/>
            <a:ext cx="11039258" cy="4770537"/>
          </a:xfrm>
          <a:prstGeom prst="rect">
            <a:avLst/>
          </a:prstGeom>
          <a:noFill/>
        </p:spPr>
        <p:txBody>
          <a:bodyPr wrap="square" numCol="1">
            <a:spAutoFit/>
          </a:bodyPr>
          <a:lstStyle/>
          <a:p>
            <a:pPr marL="285750" indent="-285750">
              <a:buFont typeface="Arial" panose="020B0604020202020204" pitchFamily="34" charset="0"/>
              <a:buChar char="•"/>
            </a:pPr>
            <a:r>
              <a:rPr lang="en-US" sz="2000" i="0" u="none" strike="noStrike" baseline="0" dirty="0"/>
              <a:t>What is your current number of staff?</a:t>
            </a:r>
          </a:p>
          <a:p>
            <a:pPr marL="742950" lvl="1" indent="-285750">
              <a:buFont typeface="Arial" panose="020B0604020202020204" pitchFamily="34" charset="0"/>
              <a:buChar char="•"/>
            </a:pPr>
            <a:r>
              <a:rPr lang="en-US" sz="2000" b="1" dirty="0"/>
              <a:t>Administrative</a:t>
            </a:r>
            <a:r>
              <a:rPr lang="en-US" sz="2000" dirty="0"/>
              <a:t>: </a:t>
            </a:r>
            <a:r>
              <a:rPr lang="en-US" sz="2000" b="0" i="0" u="none" strike="noStrike" baseline="0" dirty="0"/>
              <a:t>Individuals who are responsible for the onsite day to day operations (supervising staff, designing program plans/curriculum, communicating with families), business management, and finances of a child care site.  This can also include support staff such as assistant directors, office managers, clerical staff.</a:t>
            </a:r>
            <a:endParaRPr lang="en-US" sz="2000" i="0" u="none" strike="noStrike" baseline="0" dirty="0"/>
          </a:p>
          <a:p>
            <a:pPr marL="742950" lvl="1" indent="-285750">
              <a:buFont typeface="Arial" panose="020B0604020202020204" pitchFamily="34" charset="0"/>
              <a:buChar char="•"/>
            </a:pPr>
            <a:r>
              <a:rPr lang="en-US" sz="2000" b="1" i="0" u="none" strike="noStrike" baseline="0" dirty="0"/>
              <a:t>Teachers: </a:t>
            </a:r>
            <a:r>
              <a:rPr lang="en-US" sz="2000" b="0" i="0" u="none" strike="noStrike" baseline="0" dirty="0"/>
              <a:t>Individuals responsible for care, supervision and education of children.</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i="0" u="none" strike="noStrike" baseline="0" dirty="0"/>
              <a:t>What are the sources of funding for this site? List all that apply.</a:t>
            </a:r>
          </a:p>
          <a:p>
            <a:pPr marL="800100" lvl="1" indent="-342900">
              <a:buClr>
                <a:srgbClr val="84BD00"/>
              </a:buClr>
              <a:buFont typeface="Wingdings" panose="05000000000000000000" pitchFamily="2" charset="2"/>
              <a:buChar char="q"/>
            </a:pPr>
            <a:r>
              <a:rPr lang="en-US" sz="2000" dirty="0"/>
              <a:t>Parent Payments</a:t>
            </a:r>
          </a:p>
          <a:p>
            <a:pPr marL="800100" lvl="1" indent="-342900">
              <a:buClr>
                <a:srgbClr val="84BD00"/>
              </a:buClr>
              <a:buFont typeface="Wingdings" panose="05000000000000000000" pitchFamily="2" charset="2"/>
              <a:buChar char="q"/>
            </a:pPr>
            <a:r>
              <a:rPr lang="en-US" sz="2000" i="0" u="none" strike="noStrike" baseline="0" dirty="0"/>
              <a:t>Early Head Start/Head Start</a:t>
            </a:r>
          </a:p>
          <a:p>
            <a:pPr marL="800100" lvl="1" indent="-342900">
              <a:buClr>
                <a:srgbClr val="84BD00"/>
              </a:buClr>
              <a:buFont typeface="Wingdings" panose="05000000000000000000" pitchFamily="2" charset="2"/>
              <a:buChar char="q"/>
            </a:pPr>
            <a:r>
              <a:rPr lang="en-US" sz="2000" dirty="0"/>
              <a:t>Child Care Assistance Program</a:t>
            </a:r>
          </a:p>
          <a:p>
            <a:pPr marL="800100" lvl="1" indent="-342900">
              <a:buClr>
                <a:srgbClr val="84BD00"/>
              </a:buClr>
              <a:buFont typeface="Wingdings" panose="05000000000000000000" pitchFamily="2" charset="2"/>
              <a:buChar char="q"/>
            </a:pPr>
            <a:r>
              <a:rPr lang="en-US" sz="2000" dirty="0"/>
              <a:t>NJ Public Funded Preschool</a:t>
            </a:r>
          </a:p>
          <a:p>
            <a:pPr marL="800100" lvl="1" indent="-342900">
              <a:buClr>
                <a:srgbClr val="84BD00"/>
              </a:buClr>
              <a:buFont typeface="Wingdings" panose="05000000000000000000" pitchFamily="2" charset="2"/>
              <a:buChar char="q"/>
            </a:pPr>
            <a:r>
              <a:rPr lang="en-US" sz="2000" i="0" u="none" strike="noStrike" baseline="0" dirty="0"/>
              <a:t>Grow NJ Kids Grants</a:t>
            </a:r>
          </a:p>
          <a:p>
            <a:pPr marL="800100" lvl="1" indent="-342900">
              <a:buClr>
                <a:srgbClr val="84BD00"/>
              </a:buClr>
              <a:buFont typeface="Wingdings" panose="05000000000000000000" pitchFamily="2" charset="2"/>
              <a:buChar char="q"/>
            </a:pPr>
            <a:r>
              <a:rPr lang="en-US" sz="2000" dirty="0"/>
              <a:t>Foundations/Other grants</a:t>
            </a:r>
            <a:endParaRPr lang="en-US" sz="2000" i="0" u="none" strike="noStrike" baseline="0" dirty="0"/>
          </a:p>
          <a:p>
            <a:pPr marL="285750" indent="-285750">
              <a:buFont typeface="Arial" panose="020B0604020202020204" pitchFamily="34" charset="0"/>
              <a:buChar char="•"/>
            </a:pPr>
            <a:endParaRPr lang="en-US" sz="2400" dirty="0"/>
          </a:p>
        </p:txBody>
      </p:sp>
      <p:pic>
        <p:nvPicPr>
          <p:cNvPr id="6" name="Picture 5" descr="A picture containing drawing&#10;&#10;Description automatically generated">
            <a:extLst>
              <a:ext uri="{FF2B5EF4-FFF2-40B4-BE49-F238E27FC236}">
                <a16:creationId xmlns:a16="http://schemas.microsoft.com/office/drawing/2014/main" id="{069149D1-9C4D-4152-9619-178690F45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985" y="4599819"/>
            <a:ext cx="1700359" cy="1700359"/>
          </a:xfrm>
          <a:prstGeom prst="rect">
            <a:avLst/>
          </a:prstGeom>
        </p:spPr>
      </p:pic>
    </p:spTree>
    <p:extLst>
      <p:ext uri="{BB962C8B-B14F-4D97-AF65-F5344CB8AC3E}">
        <p14:creationId xmlns:p14="http://schemas.microsoft.com/office/powerpoint/2010/main" val="4085360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a:xfrm>
            <a:off x="403196" y="176172"/>
            <a:ext cx="11039258" cy="680198"/>
          </a:xfrm>
        </p:spPr>
        <p:txBody>
          <a:bodyPr/>
          <a:lstStyle/>
          <a:p>
            <a:r>
              <a:rPr lang="en-US" dirty="0"/>
              <a:t>PAGE 10: Project Information</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403196" y="796446"/>
            <a:ext cx="11039258" cy="525616"/>
          </a:xfrm>
        </p:spPr>
        <p:txBody>
          <a:bodyPr>
            <a:normAutofit/>
          </a:bodyPr>
          <a:lstStyle/>
          <a:p>
            <a:r>
              <a:rPr lang="en-US" sz="2400" b="1" dirty="0">
                <a:solidFill>
                  <a:srgbClr val="84BD00"/>
                </a:solidFill>
                <a:latin typeface="+mn-lt"/>
              </a:rPr>
              <a:t>Information describing the facility improvement project</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5" name="Rectangle 4">
            <a:extLst>
              <a:ext uri="{FF2B5EF4-FFF2-40B4-BE49-F238E27FC236}">
                <a16:creationId xmlns:a16="http://schemas.microsoft.com/office/drawing/2014/main" id="{0F70B0AA-CDE5-4F5C-B8EE-A4626401FE19}"/>
              </a:ext>
            </a:extLst>
          </p:cNvPr>
          <p:cNvSpPr/>
          <p:nvPr/>
        </p:nvSpPr>
        <p:spPr>
          <a:xfrm>
            <a:off x="473244" y="1501229"/>
            <a:ext cx="11236774" cy="555280"/>
          </a:xfrm>
          <a:prstGeom prst="rect">
            <a:avLst/>
          </a:prstGeom>
        </p:spPr>
        <p:txBody>
          <a:bodyPr wrap="square">
            <a:spAutoFit/>
          </a:bodyPr>
          <a:lstStyle/>
          <a:p>
            <a:pPr marR="0" lvl="0">
              <a:lnSpc>
                <a:spcPct val="94000"/>
              </a:lnSpc>
              <a:spcBef>
                <a:spcPts val="15"/>
              </a:spcBef>
              <a:spcAft>
                <a:spcPts val="800"/>
              </a:spcAft>
              <a:buSzPts val="1100"/>
              <a:tabLst>
                <a:tab pos="700405" algn="l"/>
                <a:tab pos="701040" algn="l"/>
              </a:tabLst>
            </a:pPr>
            <a:r>
              <a:rPr lang="en-US" sz="1600" dirty="0">
                <a:solidFill>
                  <a:srgbClr val="00597C"/>
                </a:solidFill>
                <a:effectLst/>
                <a:latin typeface="+mn-lt"/>
                <a:ea typeface="Calibri" panose="020F0502020204030204" pitchFamily="34" charset="0"/>
              </a:rPr>
              <a:t>Describe why this project is necessary, including the eligible uses, any requested furniture, fixtures, and equipment (FFE), and soft costs.</a:t>
            </a:r>
          </a:p>
        </p:txBody>
      </p:sp>
      <p:cxnSp>
        <p:nvCxnSpPr>
          <p:cNvPr id="6" name="Straight Connector 5">
            <a:extLst>
              <a:ext uri="{FF2B5EF4-FFF2-40B4-BE49-F238E27FC236}">
                <a16:creationId xmlns:a16="http://schemas.microsoft.com/office/drawing/2014/main" id="{B5FC491F-D440-4B2B-9248-3110CBC62052}"/>
              </a:ext>
            </a:extLst>
          </p:cNvPr>
          <p:cNvCxnSpPr>
            <a:cxnSpLocks/>
          </p:cNvCxnSpPr>
          <p:nvPr/>
        </p:nvCxnSpPr>
        <p:spPr>
          <a:xfrm>
            <a:off x="588796" y="2194796"/>
            <a:ext cx="10853658"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486565E-0C54-433A-B9F8-CF6A0B5D8B12}"/>
              </a:ext>
            </a:extLst>
          </p:cNvPr>
          <p:cNvCxnSpPr>
            <a:cxnSpLocks/>
          </p:cNvCxnSpPr>
          <p:nvPr/>
        </p:nvCxnSpPr>
        <p:spPr>
          <a:xfrm>
            <a:off x="549486" y="2773428"/>
            <a:ext cx="10901706"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F864468F-495F-420A-B50E-83DD875A7290}"/>
              </a:ext>
            </a:extLst>
          </p:cNvPr>
          <p:cNvSpPr/>
          <p:nvPr/>
        </p:nvSpPr>
        <p:spPr>
          <a:xfrm>
            <a:off x="464506" y="2296211"/>
            <a:ext cx="10977948" cy="323807"/>
          </a:xfrm>
          <a:prstGeom prst="rect">
            <a:avLst/>
          </a:prstGeom>
        </p:spPr>
        <p:txBody>
          <a:bodyPr wrap="square">
            <a:spAutoFit/>
          </a:bodyPr>
          <a:lstStyle/>
          <a:p>
            <a:pPr marR="0" lvl="0">
              <a:lnSpc>
                <a:spcPct val="94000"/>
              </a:lnSpc>
              <a:spcBef>
                <a:spcPts val="15"/>
              </a:spcBef>
              <a:spcAft>
                <a:spcPts val="800"/>
              </a:spcAft>
              <a:buSzPts val="1100"/>
              <a:tabLst>
                <a:tab pos="700405" algn="l"/>
                <a:tab pos="701040" algn="l"/>
              </a:tabLst>
            </a:pPr>
            <a:r>
              <a:rPr lang="en-US" sz="1600" dirty="0">
                <a:solidFill>
                  <a:srgbClr val="00597C"/>
                </a:solidFill>
                <a:effectLst/>
                <a:latin typeface="+mn-lt"/>
                <a:ea typeface="Calibri" panose="020F0502020204030204" pitchFamily="34" charset="0"/>
              </a:rPr>
              <a:t>What</a:t>
            </a:r>
            <a:r>
              <a:rPr lang="en-US" sz="1600" spc="-3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current</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issues</a:t>
            </a:r>
            <a:r>
              <a:rPr lang="en-US" sz="1600" spc="-3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and</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challenges</a:t>
            </a:r>
            <a:r>
              <a:rPr lang="en-US" sz="1600" spc="-3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at</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the</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child care center</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will</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be</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addressed</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by</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this</a:t>
            </a:r>
            <a:r>
              <a:rPr lang="en-US" sz="1600" spc="-15" dirty="0">
                <a:solidFill>
                  <a:srgbClr val="00597C"/>
                </a:solidFill>
                <a:effectLst/>
                <a:latin typeface="+mn-lt"/>
                <a:ea typeface="Calibri" panose="020F0502020204030204" pitchFamily="34" charset="0"/>
              </a:rPr>
              <a:t> </a:t>
            </a:r>
            <a:r>
              <a:rPr lang="en-US" sz="1600" spc="-10" dirty="0">
                <a:solidFill>
                  <a:srgbClr val="00597C"/>
                </a:solidFill>
                <a:effectLst/>
                <a:latin typeface="+mn-lt"/>
                <a:ea typeface="Calibri" panose="020F0502020204030204" pitchFamily="34" charset="0"/>
              </a:rPr>
              <a:t>project?</a:t>
            </a:r>
          </a:p>
        </p:txBody>
      </p:sp>
      <p:sp>
        <p:nvSpPr>
          <p:cNvPr id="9" name="TextBox 8">
            <a:extLst>
              <a:ext uri="{FF2B5EF4-FFF2-40B4-BE49-F238E27FC236}">
                <a16:creationId xmlns:a16="http://schemas.microsoft.com/office/drawing/2014/main" id="{8D8FDCB5-07EE-4B32-83B5-C69797AEBC58}"/>
              </a:ext>
            </a:extLst>
          </p:cNvPr>
          <p:cNvSpPr txBox="1"/>
          <p:nvPr/>
        </p:nvSpPr>
        <p:spPr>
          <a:xfrm>
            <a:off x="464506" y="2773428"/>
            <a:ext cx="11236774" cy="786754"/>
          </a:xfrm>
          <a:prstGeom prst="rect">
            <a:avLst/>
          </a:prstGeom>
          <a:noFill/>
        </p:spPr>
        <p:txBody>
          <a:bodyPr wrap="square">
            <a:spAutoFit/>
          </a:bodyPr>
          <a:lstStyle/>
          <a:p>
            <a:pPr marR="0" lvl="0">
              <a:lnSpc>
                <a:spcPct val="94000"/>
              </a:lnSpc>
              <a:spcBef>
                <a:spcPts val="15"/>
              </a:spcBef>
              <a:spcAft>
                <a:spcPts val="800"/>
              </a:spcAft>
              <a:buSzPts val="1100"/>
              <a:tabLst>
                <a:tab pos="700405" algn="l"/>
                <a:tab pos="701040" algn="l"/>
              </a:tabLst>
            </a:pPr>
            <a:r>
              <a:rPr lang="en-US" sz="1600" dirty="0">
                <a:solidFill>
                  <a:srgbClr val="00597C"/>
                </a:solidFill>
                <a:effectLst/>
                <a:latin typeface="+mn-lt"/>
                <a:ea typeface="Calibri" panose="020F0502020204030204" pitchFamily="34" charset="0"/>
              </a:rPr>
              <a:t>How</a:t>
            </a:r>
            <a:r>
              <a:rPr lang="en-US" sz="1600" spc="-3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will</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this</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project</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help</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to</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maintain</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or</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increase</a:t>
            </a:r>
            <a:r>
              <a:rPr lang="en-US" sz="1600" spc="-2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the</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quality</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of</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the</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learning</a:t>
            </a:r>
            <a:r>
              <a:rPr lang="en-US" sz="1600" spc="-15" dirty="0">
                <a:solidFill>
                  <a:srgbClr val="00597C"/>
                </a:solidFill>
                <a:effectLst/>
                <a:latin typeface="+mn-lt"/>
                <a:ea typeface="Calibri" panose="020F0502020204030204" pitchFamily="34" charset="0"/>
              </a:rPr>
              <a:t> </a:t>
            </a:r>
            <a:r>
              <a:rPr lang="en-US" sz="1600" spc="-10" dirty="0">
                <a:solidFill>
                  <a:srgbClr val="00597C"/>
                </a:solidFill>
                <a:effectLst/>
                <a:latin typeface="+mn-lt"/>
                <a:ea typeface="Calibri" panose="020F0502020204030204" pitchFamily="34" charset="0"/>
              </a:rPr>
              <a:t>environment? Are there specific issues that will be addressed that have been documented in formal assessments like your last licensing report, Environmental Rating Scale (ECERS-3, FCCERS-3 or ITERS-3) results, and/or Grow NJ Kids assessment?</a:t>
            </a:r>
          </a:p>
        </p:txBody>
      </p:sp>
      <p:sp>
        <p:nvSpPr>
          <p:cNvPr id="10" name="TextBox 9">
            <a:extLst>
              <a:ext uri="{FF2B5EF4-FFF2-40B4-BE49-F238E27FC236}">
                <a16:creationId xmlns:a16="http://schemas.microsoft.com/office/drawing/2014/main" id="{CC6D1E53-82EF-4ECF-B171-77D7D67DE85B}"/>
              </a:ext>
            </a:extLst>
          </p:cNvPr>
          <p:cNvSpPr txBox="1"/>
          <p:nvPr/>
        </p:nvSpPr>
        <p:spPr>
          <a:xfrm>
            <a:off x="468875" y="3800859"/>
            <a:ext cx="11245512" cy="555280"/>
          </a:xfrm>
          <a:prstGeom prst="rect">
            <a:avLst/>
          </a:prstGeom>
          <a:noFill/>
        </p:spPr>
        <p:txBody>
          <a:bodyPr wrap="square">
            <a:spAutoFit/>
          </a:bodyPr>
          <a:lstStyle/>
          <a:p>
            <a:pPr marR="1288415" lvl="0">
              <a:lnSpc>
                <a:spcPct val="94000"/>
              </a:lnSpc>
              <a:spcBef>
                <a:spcPts val="15"/>
              </a:spcBef>
              <a:spcAft>
                <a:spcPts val="800"/>
              </a:spcAft>
              <a:buSzPts val="1100"/>
              <a:tabLst>
                <a:tab pos="700405" algn="l"/>
                <a:tab pos="701040" algn="l"/>
              </a:tabLst>
            </a:pPr>
            <a:r>
              <a:rPr lang="en-US" sz="1600" dirty="0">
                <a:solidFill>
                  <a:srgbClr val="00597C"/>
                </a:solidFill>
                <a:effectLst/>
                <a:latin typeface="+mn-lt"/>
                <a:ea typeface="Calibri" panose="020F0502020204030204" pitchFamily="34" charset="0"/>
              </a:rPr>
              <a:t>Are</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there</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potential</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risks</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or</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challenges</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to</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the</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facility</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if</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the</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project</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is</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not</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awarded</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funding?</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If</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so,</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please </a:t>
            </a:r>
            <a:r>
              <a:rPr lang="en-US" sz="1600" spc="-10" dirty="0">
                <a:solidFill>
                  <a:srgbClr val="00597C"/>
                </a:solidFill>
                <a:effectLst/>
                <a:latin typeface="+mn-lt"/>
                <a:ea typeface="Calibri" panose="020F0502020204030204" pitchFamily="34" charset="0"/>
              </a:rPr>
              <a:t>describe. If not, please write ‘not applicable’ in your response to question #4. </a:t>
            </a:r>
          </a:p>
        </p:txBody>
      </p:sp>
      <p:sp>
        <p:nvSpPr>
          <p:cNvPr id="11" name="TextBox 10">
            <a:extLst>
              <a:ext uri="{FF2B5EF4-FFF2-40B4-BE49-F238E27FC236}">
                <a16:creationId xmlns:a16="http://schemas.microsoft.com/office/drawing/2014/main" id="{2746A538-46DB-4FD6-91EC-E065D2014155}"/>
              </a:ext>
            </a:extLst>
          </p:cNvPr>
          <p:cNvSpPr txBox="1"/>
          <p:nvPr/>
        </p:nvSpPr>
        <p:spPr>
          <a:xfrm>
            <a:off x="464506" y="4528576"/>
            <a:ext cx="10986686" cy="1249701"/>
          </a:xfrm>
          <a:prstGeom prst="rect">
            <a:avLst/>
          </a:prstGeom>
          <a:noFill/>
        </p:spPr>
        <p:txBody>
          <a:bodyPr wrap="square">
            <a:spAutoFit/>
          </a:bodyPr>
          <a:lstStyle/>
          <a:p>
            <a:pPr marR="1212850" lvl="0" algn="just">
              <a:lnSpc>
                <a:spcPct val="94000"/>
              </a:lnSpc>
              <a:spcBef>
                <a:spcPts val="15"/>
              </a:spcBef>
              <a:spcAft>
                <a:spcPts val="800"/>
              </a:spcAft>
              <a:buSzPts val="1100"/>
              <a:tabLst>
                <a:tab pos="700405" algn="l"/>
                <a:tab pos="701040" algn="l"/>
              </a:tabLst>
            </a:pPr>
            <a:r>
              <a:rPr lang="en-US" sz="1600" spc="-10" dirty="0">
                <a:solidFill>
                  <a:srgbClr val="00597C"/>
                </a:solidFill>
                <a:effectLst/>
                <a:latin typeface="+mn-lt"/>
                <a:ea typeface="Calibri" panose="020F0502020204030204" pitchFamily="34" charset="0"/>
              </a:rPr>
              <a:t>If applicable: Will this project increase access for more children to be enrolled in the facility, and if so, please describe, including the estimated number of additional children that can be enrolled and the age groups that you anticipate enrolling with this increased capacity? Please describe why increased access is important for your community. [Note: increasing access is </a:t>
            </a:r>
            <a:r>
              <a:rPr lang="en-US" sz="1600" u="sng" spc="-10" dirty="0">
                <a:solidFill>
                  <a:srgbClr val="00597C"/>
                </a:solidFill>
                <a:effectLst/>
                <a:latin typeface="+mn-lt"/>
                <a:ea typeface="Calibri" panose="020F0502020204030204" pitchFamily="34" charset="0"/>
              </a:rPr>
              <a:t>not</a:t>
            </a:r>
            <a:r>
              <a:rPr lang="en-US" sz="1600" spc="-10" dirty="0">
                <a:solidFill>
                  <a:srgbClr val="00597C"/>
                </a:solidFill>
                <a:effectLst/>
                <a:latin typeface="+mn-lt"/>
                <a:ea typeface="Calibri" panose="020F0502020204030204" pitchFamily="34" charset="0"/>
              </a:rPr>
              <a:t> a requirement of this program. If this question does not apply to your project, please write ‘not applicable’ in your response to question #5] </a:t>
            </a:r>
          </a:p>
        </p:txBody>
      </p:sp>
      <p:sp>
        <p:nvSpPr>
          <p:cNvPr id="13" name="TextBox 12">
            <a:extLst>
              <a:ext uri="{FF2B5EF4-FFF2-40B4-BE49-F238E27FC236}">
                <a16:creationId xmlns:a16="http://schemas.microsoft.com/office/drawing/2014/main" id="{D9A3023B-C0DC-4117-A398-DFC43996EB22}"/>
              </a:ext>
            </a:extLst>
          </p:cNvPr>
          <p:cNvSpPr txBox="1"/>
          <p:nvPr/>
        </p:nvSpPr>
        <p:spPr>
          <a:xfrm>
            <a:off x="468875" y="6056980"/>
            <a:ext cx="11228036" cy="555280"/>
          </a:xfrm>
          <a:prstGeom prst="rect">
            <a:avLst/>
          </a:prstGeom>
          <a:noFill/>
        </p:spPr>
        <p:txBody>
          <a:bodyPr wrap="square">
            <a:spAutoFit/>
          </a:bodyPr>
          <a:lstStyle/>
          <a:p>
            <a:pPr marR="1371600" lvl="0" algn="just">
              <a:lnSpc>
                <a:spcPct val="94000"/>
              </a:lnSpc>
              <a:spcBef>
                <a:spcPts val="15"/>
              </a:spcBef>
              <a:spcAft>
                <a:spcPts val="800"/>
              </a:spcAft>
              <a:buSzPts val="1100"/>
              <a:tabLst>
                <a:tab pos="700405" algn="l"/>
                <a:tab pos="701040" algn="l"/>
              </a:tabLst>
            </a:pPr>
            <a:r>
              <a:rPr lang="en-US" sz="1600" dirty="0">
                <a:solidFill>
                  <a:srgbClr val="00597C"/>
                </a:solidFill>
                <a:effectLst/>
                <a:latin typeface="+mn-lt"/>
                <a:ea typeface="Calibri" panose="020F0502020204030204" pitchFamily="34" charset="0"/>
              </a:rPr>
              <a:t>What</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factors</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may</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impact</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your</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project</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timeline,</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including</a:t>
            </a:r>
            <a:r>
              <a:rPr lang="en-US" sz="1600" spc="-2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but</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not</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limited</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to</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winter</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heating</a:t>
            </a:r>
            <a:r>
              <a:rPr lang="en-US" sz="1600" spc="-15"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needs</a:t>
            </a:r>
            <a:r>
              <a:rPr lang="en-US" sz="1600" spc="-1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or relocation?</a:t>
            </a:r>
            <a:r>
              <a:rPr lang="en-US" sz="1600" spc="200" dirty="0">
                <a:solidFill>
                  <a:srgbClr val="00597C"/>
                </a:solidFill>
                <a:effectLst/>
                <a:latin typeface="+mn-lt"/>
                <a:ea typeface="Calibri" panose="020F0502020204030204" pitchFamily="34" charset="0"/>
              </a:rPr>
              <a:t> </a:t>
            </a:r>
            <a:r>
              <a:rPr lang="en-US" sz="1600" dirty="0">
                <a:solidFill>
                  <a:srgbClr val="00597C"/>
                </a:solidFill>
                <a:effectLst/>
                <a:latin typeface="+mn-lt"/>
                <a:ea typeface="Calibri" panose="020F0502020204030204" pitchFamily="34" charset="0"/>
              </a:rPr>
              <a:t>What is the plan to manage these elements?</a:t>
            </a:r>
          </a:p>
        </p:txBody>
      </p:sp>
      <p:cxnSp>
        <p:nvCxnSpPr>
          <p:cNvPr id="14" name="Straight Connector 13">
            <a:extLst>
              <a:ext uri="{FF2B5EF4-FFF2-40B4-BE49-F238E27FC236}">
                <a16:creationId xmlns:a16="http://schemas.microsoft.com/office/drawing/2014/main" id="{2AC5293F-6087-4AFD-AD25-55C7D0D9F481}"/>
              </a:ext>
            </a:extLst>
          </p:cNvPr>
          <p:cNvCxnSpPr>
            <a:cxnSpLocks/>
          </p:cNvCxnSpPr>
          <p:nvPr/>
        </p:nvCxnSpPr>
        <p:spPr>
          <a:xfrm>
            <a:off x="480171" y="5898122"/>
            <a:ext cx="10971021"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1FDE770F-D9BF-431F-B280-42147F2C65AB}"/>
              </a:ext>
            </a:extLst>
          </p:cNvPr>
          <p:cNvCxnSpPr>
            <a:cxnSpLocks/>
          </p:cNvCxnSpPr>
          <p:nvPr/>
        </p:nvCxnSpPr>
        <p:spPr>
          <a:xfrm>
            <a:off x="480171" y="4514996"/>
            <a:ext cx="10971021" cy="1358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87F8A728-6FD3-4D43-92F8-32CBBE8D24A7}"/>
              </a:ext>
            </a:extLst>
          </p:cNvPr>
          <p:cNvCxnSpPr>
            <a:cxnSpLocks/>
          </p:cNvCxnSpPr>
          <p:nvPr/>
        </p:nvCxnSpPr>
        <p:spPr>
          <a:xfrm>
            <a:off x="480171" y="3707816"/>
            <a:ext cx="10971021"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22" name="Picture 21" descr="Icon&#10;&#10;Description automatically generated">
            <a:extLst>
              <a:ext uri="{FF2B5EF4-FFF2-40B4-BE49-F238E27FC236}">
                <a16:creationId xmlns:a16="http://schemas.microsoft.com/office/drawing/2014/main" id="{2CDA0B49-4F66-4B3B-9AA2-7F548E07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009" y="390680"/>
            <a:ext cx="931381" cy="931381"/>
          </a:xfrm>
          <a:prstGeom prst="rect">
            <a:avLst/>
          </a:prstGeom>
        </p:spPr>
      </p:pic>
      <p:sp>
        <p:nvSpPr>
          <p:cNvPr id="23" name="TextBox 22">
            <a:extLst>
              <a:ext uri="{FF2B5EF4-FFF2-40B4-BE49-F238E27FC236}">
                <a16:creationId xmlns:a16="http://schemas.microsoft.com/office/drawing/2014/main" id="{7B585C6D-29CE-4C2B-B19A-2374F01FB180}"/>
              </a:ext>
            </a:extLst>
          </p:cNvPr>
          <p:cNvSpPr txBox="1"/>
          <p:nvPr/>
        </p:nvSpPr>
        <p:spPr>
          <a:xfrm>
            <a:off x="9164688" y="395450"/>
            <a:ext cx="2579135" cy="1015663"/>
          </a:xfrm>
          <a:prstGeom prst="rect">
            <a:avLst/>
          </a:prstGeom>
          <a:noFill/>
        </p:spPr>
        <p:txBody>
          <a:bodyPr wrap="square" rtlCol="0">
            <a:spAutoFit/>
          </a:bodyPr>
          <a:lstStyle/>
          <a:p>
            <a:pPr algn="ctr"/>
            <a:r>
              <a:rPr lang="en-US" sz="2000" b="1" dirty="0"/>
              <a:t>UPLOAD PROJECT DESCRIPTION AND JUSTIFICATION</a:t>
            </a:r>
          </a:p>
        </p:txBody>
      </p:sp>
    </p:spTree>
    <p:extLst>
      <p:ext uri="{BB962C8B-B14F-4D97-AF65-F5344CB8AC3E}">
        <p14:creationId xmlns:p14="http://schemas.microsoft.com/office/powerpoint/2010/main" val="2795942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a:xfrm>
            <a:off x="576371" y="733808"/>
            <a:ext cx="11039258" cy="680198"/>
          </a:xfrm>
        </p:spPr>
        <p:txBody>
          <a:bodyPr/>
          <a:lstStyle/>
          <a:p>
            <a:r>
              <a:rPr lang="en-US" sz="3600" dirty="0"/>
              <a:t>Sample Project Information Descriptions</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446798" y="1679477"/>
            <a:ext cx="7306507" cy="3954407"/>
          </a:xfrm>
        </p:spPr>
        <p:txBody>
          <a:bodyPr>
            <a:normAutofit fontScale="92500"/>
          </a:bodyPr>
          <a:lstStyle/>
          <a:p>
            <a:pPr marL="342900" indent="-342900">
              <a:buFont typeface="Arial" panose="020B0604020202020204" pitchFamily="34" charset="0"/>
              <a:buChar char="•"/>
            </a:pPr>
            <a:r>
              <a:rPr lang="en-US" sz="2400" dirty="0">
                <a:solidFill>
                  <a:schemeClr val="tx1"/>
                </a:solidFill>
                <a:latin typeface="+mn-lt"/>
              </a:rPr>
              <a:t>To help guide your planning, we’ve created two sample descriptions of project narrative applications.</a:t>
            </a:r>
          </a:p>
          <a:p>
            <a:pPr marL="342900" indent="-342900">
              <a:buFont typeface="Arial" panose="020B0604020202020204" pitchFamily="34" charset="0"/>
              <a:buChar char="•"/>
            </a:pPr>
            <a:endParaRPr lang="en-US" b="1" dirty="0">
              <a:solidFill>
                <a:schemeClr val="tx1"/>
              </a:solidFill>
              <a:latin typeface="+mn-lt"/>
            </a:endParaRPr>
          </a:p>
          <a:p>
            <a:pPr marL="342900" indent="-342900">
              <a:buFont typeface="Arial" panose="020B0604020202020204" pitchFamily="34" charset="0"/>
              <a:buChar char="•"/>
            </a:pPr>
            <a:r>
              <a:rPr lang="en-US" dirty="0">
                <a:solidFill>
                  <a:schemeClr val="tx1"/>
                </a:solidFill>
                <a:latin typeface="+mn-lt"/>
              </a:rPr>
              <a:t>You can review  them at </a:t>
            </a:r>
            <a:r>
              <a:rPr lang="en-US" b="1" dirty="0">
                <a:solidFill>
                  <a:schemeClr val="tx1"/>
                </a:solidFill>
                <a:latin typeface="+mn-lt"/>
                <a:hlinkClick r:id="rId3"/>
              </a:rPr>
              <a:t>https://www.njeda.com/sample-project-description-final/</a:t>
            </a:r>
            <a:r>
              <a:rPr lang="en-US" b="1" dirty="0">
                <a:solidFill>
                  <a:schemeClr val="tx1"/>
                </a:solidFill>
                <a:latin typeface="+mn-lt"/>
              </a:rPr>
              <a:t>  </a:t>
            </a:r>
          </a:p>
          <a:p>
            <a:pPr marL="342900" indent="-342900">
              <a:buFont typeface="Arial" panose="020B0604020202020204" pitchFamily="34" charset="0"/>
              <a:buChar char="•"/>
            </a:pPr>
            <a:endParaRPr lang="en-US" b="1" dirty="0">
              <a:solidFill>
                <a:schemeClr val="tx1"/>
              </a:solidFill>
              <a:latin typeface="+mn-lt"/>
            </a:endParaRPr>
          </a:p>
          <a:p>
            <a:pPr marL="342900" indent="-342900">
              <a:buFont typeface="Arial" panose="020B0604020202020204" pitchFamily="34" charset="0"/>
              <a:buChar char="•"/>
            </a:pPr>
            <a:r>
              <a:rPr lang="en-US" dirty="0">
                <a:solidFill>
                  <a:schemeClr val="tx1"/>
                </a:solidFill>
                <a:latin typeface="+mn-lt"/>
              </a:rPr>
              <a:t>These can also be found under the ‘APPLICATION PREPARATION DOCUMENTS’ section on our website.  </a:t>
            </a:r>
            <a:br>
              <a:rPr lang="en-US" dirty="0">
                <a:solidFill>
                  <a:schemeClr val="tx1"/>
                </a:solidFill>
                <a:latin typeface="+mn-lt"/>
              </a:rPr>
            </a:br>
            <a:endParaRPr lang="en-US" dirty="0">
              <a:solidFill>
                <a:schemeClr val="tx1"/>
              </a:solidFill>
              <a:latin typeface="+mn-lt"/>
            </a:endParaRPr>
          </a:p>
          <a:p>
            <a:pPr marL="342900" indent="-342900">
              <a:buFont typeface="Arial" panose="020B0604020202020204" pitchFamily="34" charset="0"/>
              <a:buChar char="•"/>
            </a:pPr>
            <a:r>
              <a:rPr lang="en-US" sz="2400" dirty="0">
                <a:solidFill>
                  <a:schemeClr val="tx1"/>
                </a:solidFill>
                <a:latin typeface="+mn-lt"/>
              </a:rPr>
              <a:t>These are just meant to serve as examples. Please put your narrative in your own words! </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pic>
        <p:nvPicPr>
          <p:cNvPr id="21" name="Picture 20">
            <a:extLst>
              <a:ext uri="{FF2B5EF4-FFF2-40B4-BE49-F238E27FC236}">
                <a16:creationId xmlns:a16="http://schemas.microsoft.com/office/drawing/2014/main" id="{F7FD85C8-2449-41B4-8237-89EC15E02ED8}"/>
              </a:ext>
            </a:extLst>
          </p:cNvPr>
          <p:cNvPicPr>
            <a:picLocks noChangeAspect="1"/>
          </p:cNvPicPr>
          <p:nvPr/>
        </p:nvPicPr>
        <p:blipFill rotWithShape="1">
          <a:blip r:embed="rId4"/>
          <a:srcRect l="33629" t="14454" r="33871" b="31756"/>
          <a:stretch/>
        </p:blipFill>
        <p:spPr>
          <a:xfrm>
            <a:off x="7964130" y="1584531"/>
            <a:ext cx="3962400" cy="3688937"/>
          </a:xfrm>
          <a:prstGeom prst="rect">
            <a:avLst/>
          </a:prstGeom>
        </p:spPr>
      </p:pic>
    </p:spTree>
    <p:extLst>
      <p:ext uri="{BB962C8B-B14F-4D97-AF65-F5344CB8AC3E}">
        <p14:creationId xmlns:p14="http://schemas.microsoft.com/office/powerpoint/2010/main" val="37153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DB9E-D9A3-7542-A00C-41B73DCBFB78}"/>
              </a:ext>
            </a:extLst>
          </p:cNvPr>
          <p:cNvSpPr>
            <a:spLocks noGrp="1"/>
          </p:cNvSpPr>
          <p:nvPr>
            <p:ph type="title" idx="4294967295"/>
          </p:nvPr>
        </p:nvSpPr>
        <p:spPr>
          <a:xfrm>
            <a:off x="159026" y="273187"/>
            <a:ext cx="11900072" cy="682511"/>
          </a:xfrm>
          <a:prstGeom prst="rect">
            <a:avLst/>
          </a:prstGeom>
        </p:spPr>
        <p:txBody>
          <a:bodyPr>
            <a:noAutofit/>
          </a:bodyPr>
          <a:lstStyle/>
          <a:p>
            <a:r>
              <a:rPr lang="en-US" sz="2400" dirty="0">
                <a:solidFill>
                  <a:schemeClr val="tx1"/>
                </a:solidFill>
              </a:rPr>
              <a:t>In addition to today’s webinar, there are many ways to ask questions and find more information </a:t>
            </a:r>
          </a:p>
        </p:txBody>
      </p:sp>
      <p:sp>
        <p:nvSpPr>
          <p:cNvPr id="5" name="Rectangle 4">
            <a:extLst>
              <a:ext uri="{FF2B5EF4-FFF2-40B4-BE49-F238E27FC236}">
                <a16:creationId xmlns:a16="http://schemas.microsoft.com/office/drawing/2014/main" id="{BD13BC47-D316-AE40-8FE2-0030987B842B}"/>
              </a:ext>
            </a:extLst>
          </p:cNvPr>
          <p:cNvSpPr/>
          <p:nvPr/>
        </p:nvSpPr>
        <p:spPr>
          <a:xfrm>
            <a:off x="1081150" y="2751939"/>
            <a:ext cx="10832459" cy="369332"/>
          </a:xfrm>
          <a:prstGeom prst="rect">
            <a:avLst/>
          </a:prstGeom>
        </p:spPr>
        <p:txBody>
          <a:bodyPr wrap="square">
            <a:sp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Call NJEDA at (844) 965-1125</a:t>
            </a: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FBDF9A0-F3E6-BC40-B3F6-B5072C06FBBC}"/>
              </a:ext>
            </a:extLst>
          </p:cNvPr>
          <p:cNvSpPr/>
          <p:nvPr/>
        </p:nvSpPr>
        <p:spPr>
          <a:xfrm>
            <a:off x="1081150" y="3507556"/>
            <a:ext cx="10832459" cy="369332"/>
          </a:xfrm>
          <a:prstGeom prst="rect">
            <a:avLst/>
          </a:prstGeom>
        </p:spPr>
        <p:txBody>
          <a:bodyPr wrap="square">
            <a:spAutoFit/>
          </a:bodyPr>
          <a:lstStyle/>
          <a:p>
            <a:r>
              <a:rPr lang="en-US" dirty="0"/>
              <a:t>Use NJEDA’s Customer Care Chat at </a:t>
            </a:r>
            <a:r>
              <a:rPr lang="en-US" dirty="0">
                <a:hlinkClick r:id="rId2"/>
              </a:rPr>
              <a:t>www.njeda.com</a:t>
            </a:r>
            <a:r>
              <a:rPr lang="en-US" dirty="0"/>
              <a:t> </a:t>
            </a:r>
          </a:p>
        </p:txBody>
      </p:sp>
      <p:sp>
        <p:nvSpPr>
          <p:cNvPr id="6" name="Rectangle 5">
            <a:extLst>
              <a:ext uri="{FF2B5EF4-FFF2-40B4-BE49-F238E27FC236}">
                <a16:creationId xmlns:a16="http://schemas.microsoft.com/office/drawing/2014/main" id="{535C4D40-CBE4-8C49-9B8C-361CA27CED0D}"/>
              </a:ext>
            </a:extLst>
          </p:cNvPr>
          <p:cNvSpPr/>
          <p:nvPr/>
        </p:nvSpPr>
        <p:spPr>
          <a:xfrm>
            <a:off x="1081150" y="1123010"/>
            <a:ext cx="10977948" cy="646331"/>
          </a:xfrm>
          <a:prstGeom prst="rect">
            <a:avLst/>
          </a:prstGeom>
        </p:spPr>
        <p:txBody>
          <a:bodyPr wrap="square">
            <a:spAutoFit/>
          </a:bodyPr>
          <a:lstStyle/>
          <a:p>
            <a:r>
              <a:rPr lang="en-US" dirty="0"/>
              <a:t>Visit </a:t>
            </a:r>
            <a:r>
              <a:rPr lang="en-US" dirty="0">
                <a:hlinkClick r:id="rId3"/>
              </a:rPr>
              <a:t>https://www.njeda.com/child-care-improvement-program/</a:t>
            </a:r>
            <a:r>
              <a:rPr lang="en-US" dirty="0"/>
              <a:t> which has lots of resources including an FAQs that will be regularly updated</a:t>
            </a:r>
            <a:endParaRPr lang="en-US" dirty="0">
              <a:highlight>
                <a:srgbClr val="FFFF00"/>
              </a:highlight>
            </a:endParaRPr>
          </a:p>
        </p:txBody>
      </p:sp>
      <p:cxnSp>
        <p:nvCxnSpPr>
          <p:cNvPr id="25" name="Straight Connector 24">
            <a:extLst>
              <a:ext uri="{FF2B5EF4-FFF2-40B4-BE49-F238E27FC236}">
                <a16:creationId xmlns:a16="http://schemas.microsoft.com/office/drawing/2014/main" id="{6E5D3AFB-CE9E-094A-8DCF-492BD1B6BD1D}"/>
              </a:ext>
            </a:extLst>
          </p:cNvPr>
          <p:cNvCxnSpPr/>
          <p:nvPr/>
        </p:nvCxnSpPr>
        <p:spPr>
          <a:xfrm>
            <a:off x="473244" y="1833289"/>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006DA79-F1BF-8B4F-AB1E-D6904C055A8F}"/>
              </a:ext>
            </a:extLst>
          </p:cNvPr>
          <p:cNvCxnSpPr/>
          <p:nvPr/>
        </p:nvCxnSpPr>
        <p:spPr>
          <a:xfrm>
            <a:off x="473244" y="2582985"/>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C177A73-4E28-1E48-881B-0870697355F2}"/>
              </a:ext>
            </a:extLst>
          </p:cNvPr>
          <p:cNvCxnSpPr/>
          <p:nvPr/>
        </p:nvCxnSpPr>
        <p:spPr>
          <a:xfrm>
            <a:off x="473244" y="3332681"/>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5ED45CD1-46A5-EA47-A4E0-6683300C0279}"/>
              </a:ext>
            </a:extLst>
          </p:cNvPr>
          <p:cNvCxnSpPr/>
          <p:nvPr/>
        </p:nvCxnSpPr>
        <p:spPr>
          <a:xfrm>
            <a:off x="473244" y="4832073"/>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36DB6406-57C9-E040-A58F-7F87BFD3F580}"/>
              </a:ext>
            </a:extLst>
          </p:cNvPr>
          <p:cNvCxnSpPr/>
          <p:nvPr/>
        </p:nvCxnSpPr>
        <p:spPr>
          <a:xfrm>
            <a:off x="473244" y="1083593"/>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C59BCDD-72C2-084F-A2A3-8DBA97C06E3B}"/>
              </a:ext>
            </a:extLst>
          </p:cNvPr>
          <p:cNvCxnSpPr/>
          <p:nvPr/>
        </p:nvCxnSpPr>
        <p:spPr>
          <a:xfrm>
            <a:off x="473244" y="5581769"/>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40" name="Rectangle 39">
            <a:extLst>
              <a:ext uri="{FF2B5EF4-FFF2-40B4-BE49-F238E27FC236}">
                <a16:creationId xmlns:a16="http://schemas.microsoft.com/office/drawing/2014/main" id="{CD910943-4978-A34D-A008-22817E449E9D}"/>
              </a:ext>
            </a:extLst>
          </p:cNvPr>
          <p:cNvSpPr/>
          <p:nvPr/>
        </p:nvSpPr>
        <p:spPr>
          <a:xfrm>
            <a:off x="1081150" y="1996323"/>
            <a:ext cx="7180216" cy="369332"/>
          </a:xfrm>
          <a:prstGeom prst="rect">
            <a:avLst/>
          </a:prstGeom>
        </p:spPr>
        <p:txBody>
          <a:bodyPr wrap="square">
            <a:spAutoFit/>
          </a:bodyPr>
          <a:lstStyle/>
          <a:p>
            <a:r>
              <a:rPr lang="en-US" dirty="0"/>
              <a:t>Email NJEDA at </a:t>
            </a:r>
            <a:r>
              <a:rPr lang="en-US" dirty="0">
                <a:hlinkClick r:id="rId4"/>
              </a:rPr>
              <a:t>CustomerCare@njeda.com</a:t>
            </a:r>
            <a:r>
              <a:rPr lang="en-US" dirty="0"/>
              <a:t> </a:t>
            </a:r>
          </a:p>
        </p:txBody>
      </p:sp>
      <p:cxnSp>
        <p:nvCxnSpPr>
          <p:cNvPr id="50" name="Straight Connector 49">
            <a:extLst>
              <a:ext uri="{FF2B5EF4-FFF2-40B4-BE49-F238E27FC236}">
                <a16:creationId xmlns:a16="http://schemas.microsoft.com/office/drawing/2014/main" id="{478F08B4-3A23-3C47-B210-123DD2B857DD}"/>
              </a:ext>
            </a:extLst>
          </p:cNvPr>
          <p:cNvCxnSpPr/>
          <p:nvPr/>
        </p:nvCxnSpPr>
        <p:spPr>
          <a:xfrm>
            <a:off x="473244" y="4082377"/>
            <a:ext cx="11245512"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31" name="Picture 30" descr="Icon&#10;&#10;Description automatically generated">
            <a:extLst>
              <a:ext uri="{FF2B5EF4-FFF2-40B4-BE49-F238E27FC236}">
                <a16:creationId xmlns:a16="http://schemas.microsoft.com/office/drawing/2014/main" id="{02FC07DD-6AAF-4CED-B483-5C7A75FB5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06" y="1140860"/>
            <a:ext cx="641764" cy="641764"/>
          </a:xfrm>
          <a:prstGeom prst="rect">
            <a:avLst/>
          </a:prstGeom>
        </p:spPr>
      </p:pic>
      <p:pic>
        <p:nvPicPr>
          <p:cNvPr id="32" name="Picture 31" descr="Icon&#10;&#10;Description automatically generated">
            <a:extLst>
              <a:ext uri="{FF2B5EF4-FFF2-40B4-BE49-F238E27FC236}">
                <a16:creationId xmlns:a16="http://schemas.microsoft.com/office/drawing/2014/main" id="{8DDED110-6CC1-475B-BB29-24CAFDED4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06" y="1868071"/>
            <a:ext cx="641764" cy="641764"/>
          </a:xfrm>
          <a:prstGeom prst="rect">
            <a:avLst/>
          </a:prstGeom>
        </p:spPr>
      </p:pic>
      <p:pic>
        <p:nvPicPr>
          <p:cNvPr id="33" name="Picture 32" descr="Icon&#10;&#10;Description automatically generated">
            <a:extLst>
              <a:ext uri="{FF2B5EF4-FFF2-40B4-BE49-F238E27FC236}">
                <a16:creationId xmlns:a16="http://schemas.microsoft.com/office/drawing/2014/main" id="{4A3F4108-00D2-422A-8631-7F117296DA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64506" y="2617041"/>
            <a:ext cx="641763" cy="641763"/>
          </a:xfrm>
          <a:prstGeom prst="rect">
            <a:avLst/>
          </a:prstGeom>
        </p:spPr>
      </p:pic>
      <p:pic>
        <p:nvPicPr>
          <p:cNvPr id="34" name="Picture 33">
            <a:extLst>
              <a:ext uri="{FF2B5EF4-FFF2-40B4-BE49-F238E27FC236}">
                <a16:creationId xmlns:a16="http://schemas.microsoft.com/office/drawing/2014/main" id="{957CCA60-763E-46DC-9150-6212BDA6A9F7}"/>
              </a:ext>
            </a:extLst>
          </p:cNvPr>
          <p:cNvPicPr>
            <a:picLocks noChangeAspect="1"/>
          </p:cNvPicPr>
          <p:nvPr/>
        </p:nvPicPr>
        <p:blipFill>
          <a:blip r:embed="rId8"/>
          <a:stretch>
            <a:fillRect/>
          </a:stretch>
        </p:blipFill>
        <p:spPr>
          <a:xfrm>
            <a:off x="528350" y="3419128"/>
            <a:ext cx="514073" cy="622015"/>
          </a:xfrm>
          <a:prstGeom prst="rect">
            <a:avLst/>
          </a:prstGeom>
        </p:spPr>
      </p:pic>
      <p:pic>
        <p:nvPicPr>
          <p:cNvPr id="9" name="Picture 8" descr="Icon&#10;&#10;Description automatically generated">
            <a:extLst>
              <a:ext uri="{FF2B5EF4-FFF2-40B4-BE49-F238E27FC236}">
                <a16:creationId xmlns:a16="http://schemas.microsoft.com/office/drawing/2014/main" id="{E9A44D12-905E-441B-8D4F-E577341FF6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244" y="4893060"/>
            <a:ext cx="641763" cy="641763"/>
          </a:xfrm>
          <a:prstGeom prst="rect">
            <a:avLst/>
          </a:prstGeom>
        </p:spPr>
      </p:pic>
      <p:sp>
        <p:nvSpPr>
          <p:cNvPr id="36" name="Rectangle 35">
            <a:extLst>
              <a:ext uri="{FF2B5EF4-FFF2-40B4-BE49-F238E27FC236}">
                <a16:creationId xmlns:a16="http://schemas.microsoft.com/office/drawing/2014/main" id="{3A8B979C-8EC1-4D9E-B620-91A7737E4833}"/>
              </a:ext>
            </a:extLst>
          </p:cNvPr>
          <p:cNvSpPr/>
          <p:nvPr/>
        </p:nvSpPr>
        <p:spPr>
          <a:xfrm>
            <a:off x="1115007" y="4174740"/>
            <a:ext cx="10832459" cy="615553"/>
          </a:xfrm>
          <a:prstGeom prst="rect">
            <a:avLst/>
          </a:prstGeom>
        </p:spPr>
        <p:txBody>
          <a:bodyPr wrap="square">
            <a:spAutoFit/>
          </a:bodyPr>
          <a:lstStyle/>
          <a:p>
            <a:r>
              <a:rPr lang="en-US" sz="1700" dirty="0"/>
              <a:t>This PowerPoint presentation will be posted on our website at </a:t>
            </a:r>
            <a:r>
              <a:rPr lang="en-US" sz="1700" dirty="0">
                <a:hlinkClick r:id="rId3"/>
              </a:rPr>
              <a:t>https://www.njeda.com/child-care-improvement-program/</a:t>
            </a:r>
            <a:r>
              <a:rPr lang="en-US" sz="1700" dirty="0"/>
              <a:t> </a:t>
            </a:r>
          </a:p>
        </p:txBody>
      </p:sp>
      <p:pic>
        <p:nvPicPr>
          <p:cNvPr id="13" name="Picture 12">
            <a:extLst>
              <a:ext uri="{FF2B5EF4-FFF2-40B4-BE49-F238E27FC236}">
                <a16:creationId xmlns:a16="http://schemas.microsoft.com/office/drawing/2014/main" id="{2C96C12C-2906-47D2-A4BA-EC1BDDF6A2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506" y="4174394"/>
            <a:ext cx="641763" cy="641763"/>
          </a:xfrm>
          <a:prstGeom prst="rect">
            <a:avLst/>
          </a:prstGeom>
        </p:spPr>
      </p:pic>
      <p:sp>
        <p:nvSpPr>
          <p:cNvPr id="38" name="Rectangle 37">
            <a:extLst>
              <a:ext uri="{FF2B5EF4-FFF2-40B4-BE49-F238E27FC236}">
                <a16:creationId xmlns:a16="http://schemas.microsoft.com/office/drawing/2014/main" id="{C886168D-C5D5-40B8-ADDF-232B8EC3F7A4}"/>
              </a:ext>
            </a:extLst>
          </p:cNvPr>
          <p:cNvSpPr/>
          <p:nvPr/>
        </p:nvSpPr>
        <p:spPr>
          <a:xfrm>
            <a:off x="1115007" y="4965325"/>
            <a:ext cx="10832459" cy="646331"/>
          </a:xfrm>
          <a:prstGeom prst="rect">
            <a:avLst/>
          </a:prstGeom>
        </p:spPr>
        <p:txBody>
          <a:bodyPr wrap="square">
            <a:spAutoFit/>
          </a:bodyPr>
          <a:lstStyle/>
          <a:p>
            <a:r>
              <a:rPr lang="en-US" b="1" dirty="0"/>
              <a:t>A recording of the webinar will be posted at </a:t>
            </a:r>
            <a:r>
              <a:rPr lang="en-US" b="1" dirty="0">
                <a:hlinkClick r:id="rId3"/>
              </a:rPr>
              <a:t>https://www.njeda.com/child-care-improvement-program/</a:t>
            </a:r>
            <a:r>
              <a:rPr lang="en-US" b="1" dirty="0"/>
              <a:t> after 9/19 </a:t>
            </a:r>
          </a:p>
        </p:txBody>
      </p:sp>
    </p:spTree>
    <p:extLst>
      <p:ext uri="{BB962C8B-B14F-4D97-AF65-F5344CB8AC3E}">
        <p14:creationId xmlns:p14="http://schemas.microsoft.com/office/powerpoint/2010/main" val="1981335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89748-C30F-41B5-A4E6-FC68E73A342C}"/>
              </a:ext>
            </a:extLst>
          </p:cNvPr>
          <p:cNvSpPr>
            <a:spLocks noGrp="1"/>
          </p:cNvSpPr>
          <p:nvPr>
            <p:ph type="title"/>
          </p:nvPr>
        </p:nvSpPr>
        <p:spPr>
          <a:xfrm>
            <a:off x="564163" y="417346"/>
            <a:ext cx="11365688" cy="680198"/>
          </a:xfrm>
        </p:spPr>
        <p:txBody>
          <a:bodyPr/>
          <a:lstStyle/>
          <a:p>
            <a:r>
              <a:rPr lang="en-US" dirty="0"/>
              <a:t>Project Information (cont’d)</a:t>
            </a:r>
          </a:p>
        </p:txBody>
      </p:sp>
      <p:sp>
        <p:nvSpPr>
          <p:cNvPr id="7" name="Folded Corner 11">
            <a:extLst>
              <a:ext uri="{FF2B5EF4-FFF2-40B4-BE49-F238E27FC236}">
                <a16:creationId xmlns:a16="http://schemas.microsoft.com/office/drawing/2014/main" id="{EA3F1156-D5EC-44E0-960A-873B61A56DB6}"/>
              </a:ext>
            </a:extLst>
          </p:cNvPr>
          <p:cNvSpPr/>
          <p:nvPr/>
        </p:nvSpPr>
        <p:spPr>
          <a:xfrm>
            <a:off x="4537179" y="2135560"/>
            <a:ext cx="3117642" cy="3560618"/>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Arial" panose="020B0604020202020204" pitchFamily="34" charset="0"/>
              </a:rPr>
              <a:t>Be sure the lighting in the space is good so images come out clear and represent the true condition of the space, equipment or project need  </a:t>
            </a:r>
          </a:p>
          <a:p>
            <a:pPr marL="342900" marR="0" lvl="0" indent="-34290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Arial" panose="020B0604020202020204" pitchFamily="34" charset="0"/>
              </a:rPr>
              <a:t>Take photos from multiple angles</a:t>
            </a:r>
          </a:p>
          <a:p>
            <a:pPr marL="342900" marR="0" lvl="0" indent="-342900">
              <a:lnSpc>
                <a:spcPct val="107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Arial" panose="020B0604020202020204" pitchFamily="34" charset="0"/>
              </a:rPr>
              <a:t>Photos should complement your description of Proposed Improvements and budget</a:t>
            </a:r>
          </a:p>
        </p:txBody>
      </p:sp>
      <p:sp>
        <p:nvSpPr>
          <p:cNvPr id="5" name="Text Placeholder 2">
            <a:extLst>
              <a:ext uri="{FF2B5EF4-FFF2-40B4-BE49-F238E27FC236}">
                <a16:creationId xmlns:a16="http://schemas.microsoft.com/office/drawing/2014/main" id="{1AC26A4E-E06A-42F5-A546-0C287ABE06EA}"/>
              </a:ext>
            </a:extLst>
          </p:cNvPr>
          <p:cNvSpPr>
            <a:spLocks noGrp="1"/>
          </p:cNvSpPr>
          <p:nvPr>
            <p:ph type="body" sz="quarter" idx="13"/>
          </p:nvPr>
        </p:nvSpPr>
        <p:spPr>
          <a:xfrm>
            <a:off x="564163" y="1012484"/>
            <a:ext cx="11039475" cy="562412"/>
          </a:xfrm>
        </p:spPr>
        <p:txBody>
          <a:bodyPr>
            <a:normAutofit/>
          </a:bodyPr>
          <a:lstStyle/>
          <a:p>
            <a:r>
              <a:rPr lang="en-US" sz="2400" b="1" dirty="0">
                <a:solidFill>
                  <a:srgbClr val="84BD00"/>
                </a:solidFill>
                <a:latin typeface="+mn-lt"/>
              </a:rPr>
              <a:t>Information describing the facility improvement project</a:t>
            </a:r>
          </a:p>
        </p:txBody>
      </p:sp>
      <p:pic>
        <p:nvPicPr>
          <p:cNvPr id="6" name="Picture 5" descr="Icon&#10;&#10;Description automatically generated">
            <a:extLst>
              <a:ext uri="{FF2B5EF4-FFF2-40B4-BE49-F238E27FC236}">
                <a16:creationId xmlns:a16="http://schemas.microsoft.com/office/drawing/2014/main" id="{CAF1D0F2-4569-4053-AFC7-2DB917BB1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792" y="2186515"/>
            <a:ext cx="1001934" cy="1001934"/>
          </a:xfrm>
          <a:prstGeom prst="rect">
            <a:avLst/>
          </a:prstGeom>
        </p:spPr>
      </p:pic>
      <p:sp>
        <p:nvSpPr>
          <p:cNvPr id="8" name="TextBox 7">
            <a:extLst>
              <a:ext uri="{FF2B5EF4-FFF2-40B4-BE49-F238E27FC236}">
                <a16:creationId xmlns:a16="http://schemas.microsoft.com/office/drawing/2014/main" id="{FD2341AC-0001-473A-A21B-8DF00C493A42}"/>
              </a:ext>
            </a:extLst>
          </p:cNvPr>
          <p:cNvSpPr txBox="1"/>
          <p:nvPr/>
        </p:nvSpPr>
        <p:spPr>
          <a:xfrm>
            <a:off x="1254012" y="3669551"/>
            <a:ext cx="2579135" cy="1631216"/>
          </a:xfrm>
          <a:prstGeom prst="rect">
            <a:avLst/>
          </a:prstGeom>
          <a:noFill/>
        </p:spPr>
        <p:txBody>
          <a:bodyPr wrap="square" rtlCol="0">
            <a:spAutoFit/>
          </a:bodyPr>
          <a:lstStyle/>
          <a:p>
            <a:pPr algn="ctr"/>
            <a:r>
              <a:rPr lang="en-US" sz="2000" b="1" dirty="0"/>
              <a:t>UPLOAD PHOTOS OF THE SPACE(S) WHERE THE FACILITY IMPROVEMENT(S) WILL TAKE PLACE</a:t>
            </a:r>
          </a:p>
        </p:txBody>
      </p:sp>
      <p:pic>
        <p:nvPicPr>
          <p:cNvPr id="3" name="Picture 2" descr="Icon&#10;&#10;Description automatically generated">
            <a:extLst>
              <a:ext uri="{FF2B5EF4-FFF2-40B4-BE49-F238E27FC236}">
                <a16:creationId xmlns:a16="http://schemas.microsoft.com/office/drawing/2014/main" id="{9A232C59-9D7D-4983-AF9E-761437D3D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657" y="2379983"/>
            <a:ext cx="2579136" cy="2579136"/>
          </a:xfrm>
          <a:prstGeom prst="rect">
            <a:avLst/>
          </a:prstGeom>
        </p:spPr>
      </p:pic>
    </p:spTree>
    <p:extLst>
      <p:ext uri="{BB962C8B-B14F-4D97-AF65-F5344CB8AC3E}">
        <p14:creationId xmlns:p14="http://schemas.microsoft.com/office/powerpoint/2010/main" val="1461238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4249-CBF1-4B36-BFBF-B4E6D5B5331F}"/>
              </a:ext>
            </a:extLst>
          </p:cNvPr>
          <p:cNvSpPr>
            <a:spLocks noGrp="1"/>
          </p:cNvSpPr>
          <p:nvPr>
            <p:ph type="title"/>
          </p:nvPr>
        </p:nvSpPr>
        <p:spPr>
          <a:xfrm>
            <a:off x="564163" y="219133"/>
            <a:ext cx="11365688" cy="680198"/>
          </a:xfrm>
        </p:spPr>
        <p:txBody>
          <a:bodyPr/>
          <a:lstStyle/>
          <a:p>
            <a:r>
              <a:rPr lang="en-US" dirty="0"/>
              <a:t>Project Budget</a:t>
            </a:r>
          </a:p>
        </p:txBody>
      </p:sp>
      <p:pic>
        <p:nvPicPr>
          <p:cNvPr id="5" name="Picture 4">
            <a:extLst>
              <a:ext uri="{FF2B5EF4-FFF2-40B4-BE49-F238E27FC236}">
                <a16:creationId xmlns:a16="http://schemas.microsoft.com/office/drawing/2014/main" id="{C352DB6E-4D5E-4DBA-8F0A-D45D0EE869C1}"/>
              </a:ext>
            </a:extLst>
          </p:cNvPr>
          <p:cNvPicPr>
            <a:picLocks noChangeAspect="1"/>
          </p:cNvPicPr>
          <p:nvPr/>
        </p:nvPicPr>
        <p:blipFill>
          <a:blip r:embed="rId3"/>
          <a:stretch>
            <a:fillRect/>
          </a:stretch>
        </p:blipFill>
        <p:spPr>
          <a:xfrm>
            <a:off x="564163" y="2604751"/>
            <a:ext cx="6409746" cy="3647009"/>
          </a:xfrm>
          <a:prstGeom prst="rect">
            <a:avLst/>
          </a:prstGeom>
        </p:spPr>
      </p:pic>
      <p:sp>
        <p:nvSpPr>
          <p:cNvPr id="8" name="TextBox 7">
            <a:extLst>
              <a:ext uri="{FF2B5EF4-FFF2-40B4-BE49-F238E27FC236}">
                <a16:creationId xmlns:a16="http://schemas.microsoft.com/office/drawing/2014/main" id="{C3611715-0D99-4F5B-92A6-21E715EF2349}"/>
              </a:ext>
            </a:extLst>
          </p:cNvPr>
          <p:cNvSpPr txBox="1"/>
          <p:nvPr/>
        </p:nvSpPr>
        <p:spPr>
          <a:xfrm>
            <a:off x="7602983" y="1643439"/>
            <a:ext cx="3681000" cy="2446824"/>
          </a:xfrm>
          <a:prstGeom prst="rect">
            <a:avLst/>
          </a:prstGeom>
          <a:noFill/>
        </p:spPr>
        <p:txBody>
          <a:bodyPr wrap="square" rtlCol="0">
            <a:spAutoFit/>
          </a:bodyPr>
          <a:lstStyle/>
          <a:p>
            <a:pPr marL="285750" indent="-285750">
              <a:buFont typeface="Arial" panose="020B0604020202020204" pitchFamily="34" charset="0"/>
              <a:buChar char="•"/>
            </a:pPr>
            <a:r>
              <a:rPr lang="en-US" sz="1700" dirty="0"/>
              <a:t>Total project costs must be between </a:t>
            </a:r>
            <a:r>
              <a:rPr lang="en-US" sz="1700" b="1" dirty="0"/>
              <a:t>$50,000 - $200,000</a:t>
            </a:r>
          </a:p>
          <a:p>
            <a:endParaRPr lang="en-US" sz="1700" b="1" dirty="0"/>
          </a:p>
          <a:p>
            <a:pPr marL="285750" indent="-285750">
              <a:buFont typeface="Arial" panose="020B0604020202020204" pitchFamily="34" charset="0"/>
              <a:buChar char="•"/>
            </a:pPr>
            <a:r>
              <a:rPr lang="en-US" sz="1700" b="1" dirty="0"/>
              <a:t>Soft costs </a:t>
            </a:r>
            <a:r>
              <a:rPr lang="en-US" sz="1700" dirty="0"/>
              <a:t>are capped at 20% of the total grant request and limited to: Architect fees, permit fees, construction management, freight &amp; shipping, and environmental assessments</a:t>
            </a:r>
          </a:p>
        </p:txBody>
      </p:sp>
      <p:grpSp>
        <p:nvGrpSpPr>
          <p:cNvPr id="9" name="Group 8">
            <a:extLst>
              <a:ext uri="{FF2B5EF4-FFF2-40B4-BE49-F238E27FC236}">
                <a16:creationId xmlns:a16="http://schemas.microsoft.com/office/drawing/2014/main" id="{74B06E15-F88D-4F49-8ECE-EB1963247B05}"/>
              </a:ext>
            </a:extLst>
          </p:cNvPr>
          <p:cNvGrpSpPr/>
          <p:nvPr/>
        </p:nvGrpSpPr>
        <p:grpSpPr>
          <a:xfrm>
            <a:off x="7466549" y="4737635"/>
            <a:ext cx="4230316" cy="1569661"/>
            <a:chOff x="4753591" y="4473551"/>
            <a:chExt cx="2309470" cy="844717"/>
          </a:xfrm>
        </p:grpSpPr>
        <p:sp>
          <p:nvSpPr>
            <p:cNvPr id="10" name="TextBox 9">
              <a:extLst>
                <a:ext uri="{FF2B5EF4-FFF2-40B4-BE49-F238E27FC236}">
                  <a16:creationId xmlns:a16="http://schemas.microsoft.com/office/drawing/2014/main" id="{39A4252A-B250-4C35-AA8E-D0E5314898CF}"/>
                </a:ext>
              </a:extLst>
            </p:cNvPr>
            <p:cNvSpPr txBox="1"/>
            <p:nvPr/>
          </p:nvSpPr>
          <p:spPr>
            <a:xfrm>
              <a:off x="4912290" y="4473551"/>
              <a:ext cx="2009602" cy="844717"/>
            </a:xfrm>
            <a:prstGeom prst="rect">
              <a:avLst/>
            </a:prstGeom>
            <a:noFill/>
          </p:spPr>
          <p:txBody>
            <a:bodyPr wrap="square" rtlCol="0" anchor="ctr">
              <a:spAutoFit/>
            </a:bodyPr>
            <a:lstStyle/>
            <a:p>
              <a:r>
                <a:rPr lang="en-US" sz="1600" b="1" dirty="0"/>
                <a:t>RESOURCE: Project Budget Template</a:t>
              </a:r>
              <a:br>
                <a:rPr lang="en-US" sz="1600" dirty="0"/>
              </a:br>
              <a:r>
                <a:rPr lang="en-US" sz="1600" dirty="0" err="1">
                  <a:solidFill>
                    <a:srgbClr val="00597C"/>
                  </a:solidFill>
                </a:rPr>
                <a:t>Template</a:t>
              </a:r>
              <a:r>
                <a:rPr lang="en-US" sz="1600" dirty="0">
                  <a:solidFill>
                    <a:srgbClr val="00597C"/>
                  </a:solidFill>
                </a:rPr>
                <a:t> to develop your project’s budget found at </a:t>
              </a:r>
            </a:p>
            <a:p>
              <a:r>
                <a:rPr lang="en-US" sz="1600" dirty="0">
                  <a:solidFill>
                    <a:schemeClr val="accent6">
                      <a:lumMod val="85000"/>
                      <a:lumOff val="15000"/>
                    </a:schemeClr>
                  </a:solidFill>
                  <a:hlinkClick r:id="rId4"/>
                </a:rPr>
                <a:t>https://www.njeda.com/child-care-facilities-improvement-budget-phase-1-7-20-22/</a:t>
              </a:r>
              <a:r>
                <a:rPr lang="en-US" sz="1600" dirty="0">
                  <a:solidFill>
                    <a:schemeClr val="accent6">
                      <a:lumMod val="85000"/>
                      <a:lumOff val="15000"/>
                    </a:schemeClr>
                  </a:solidFill>
                </a:rPr>
                <a:t> </a:t>
              </a:r>
            </a:p>
          </p:txBody>
        </p:sp>
        <p:sp>
          <p:nvSpPr>
            <p:cNvPr id="11" name="Rectangle 10">
              <a:extLst>
                <a:ext uri="{FF2B5EF4-FFF2-40B4-BE49-F238E27FC236}">
                  <a16:creationId xmlns:a16="http://schemas.microsoft.com/office/drawing/2014/main" id="{234E47AE-21DC-4EF3-B6EC-271CBD8B9CD4}"/>
                </a:ext>
              </a:extLst>
            </p:cNvPr>
            <p:cNvSpPr/>
            <p:nvPr/>
          </p:nvSpPr>
          <p:spPr>
            <a:xfrm>
              <a:off x="4753591" y="4495381"/>
              <a:ext cx="2309470" cy="7803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78AEDBE2-AE1A-4A3F-A695-EEC6A1A731A2}"/>
              </a:ext>
            </a:extLst>
          </p:cNvPr>
          <p:cNvSpPr/>
          <p:nvPr/>
        </p:nvSpPr>
        <p:spPr>
          <a:xfrm>
            <a:off x="7040867" y="5172292"/>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pic>
        <p:nvPicPr>
          <p:cNvPr id="13" name="Picture 12" descr="Icon&#10;&#10;Description automatically generated">
            <a:extLst>
              <a:ext uri="{FF2B5EF4-FFF2-40B4-BE49-F238E27FC236}">
                <a16:creationId xmlns:a16="http://schemas.microsoft.com/office/drawing/2014/main" id="{874E5C21-94FC-49AA-8DB9-0DE72985F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 y="1142473"/>
            <a:ext cx="1001934" cy="1001934"/>
          </a:xfrm>
          <a:prstGeom prst="rect">
            <a:avLst/>
          </a:prstGeom>
        </p:spPr>
      </p:pic>
      <p:sp>
        <p:nvSpPr>
          <p:cNvPr id="14" name="TextBox 13">
            <a:extLst>
              <a:ext uri="{FF2B5EF4-FFF2-40B4-BE49-F238E27FC236}">
                <a16:creationId xmlns:a16="http://schemas.microsoft.com/office/drawing/2014/main" id="{68767C1E-5851-4929-92A6-8C4966E6D50E}"/>
              </a:ext>
            </a:extLst>
          </p:cNvPr>
          <p:cNvSpPr txBox="1"/>
          <p:nvPr/>
        </p:nvSpPr>
        <p:spPr>
          <a:xfrm>
            <a:off x="2301850" y="1135608"/>
            <a:ext cx="2934372" cy="1015663"/>
          </a:xfrm>
          <a:prstGeom prst="rect">
            <a:avLst/>
          </a:prstGeom>
          <a:noFill/>
        </p:spPr>
        <p:txBody>
          <a:bodyPr wrap="square" rtlCol="0">
            <a:spAutoFit/>
          </a:bodyPr>
          <a:lstStyle/>
          <a:p>
            <a:pPr algn="ctr"/>
            <a:r>
              <a:rPr lang="en-US" sz="2000" b="1" dirty="0"/>
              <a:t>UPLOAD PROPOSED BUDGET FOR THE FACILITY IMPROVEMENT</a:t>
            </a:r>
          </a:p>
        </p:txBody>
      </p:sp>
    </p:spTree>
    <p:extLst>
      <p:ext uri="{BB962C8B-B14F-4D97-AF65-F5344CB8AC3E}">
        <p14:creationId xmlns:p14="http://schemas.microsoft.com/office/powerpoint/2010/main" val="160418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4249-CBF1-4B36-BFBF-B4E6D5B5331F}"/>
              </a:ext>
            </a:extLst>
          </p:cNvPr>
          <p:cNvSpPr>
            <a:spLocks noGrp="1"/>
          </p:cNvSpPr>
          <p:nvPr>
            <p:ph type="title"/>
          </p:nvPr>
        </p:nvSpPr>
        <p:spPr>
          <a:xfrm>
            <a:off x="564163" y="219133"/>
            <a:ext cx="11365688" cy="680198"/>
          </a:xfrm>
        </p:spPr>
        <p:txBody>
          <a:bodyPr/>
          <a:lstStyle/>
          <a:p>
            <a:r>
              <a:rPr lang="en-US" dirty="0"/>
              <a:t>Project Budget (cont’d)</a:t>
            </a:r>
          </a:p>
        </p:txBody>
      </p:sp>
      <p:sp>
        <p:nvSpPr>
          <p:cNvPr id="6" name="Right Arrow 26">
            <a:extLst>
              <a:ext uri="{FF2B5EF4-FFF2-40B4-BE49-F238E27FC236}">
                <a16:creationId xmlns:a16="http://schemas.microsoft.com/office/drawing/2014/main" id="{84A36007-7ECB-4063-8F7A-F1BD786DCD81}"/>
              </a:ext>
            </a:extLst>
          </p:cNvPr>
          <p:cNvSpPr/>
          <p:nvPr/>
        </p:nvSpPr>
        <p:spPr>
          <a:xfrm rot="5400000">
            <a:off x="2853473" y="3178980"/>
            <a:ext cx="1130305" cy="715583"/>
          </a:xfrm>
          <a:prstGeom prst="rightArrow">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B54926-00E8-469D-B979-20D9C2550E3B}"/>
              </a:ext>
            </a:extLst>
          </p:cNvPr>
          <p:cNvSpPr txBox="1"/>
          <p:nvPr/>
        </p:nvSpPr>
        <p:spPr>
          <a:xfrm>
            <a:off x="7283368" y="860621"/>
            <a:ext cx="4646483"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597C"/>
                </a:solidFill>
              </a:rPr>
              <a:t>As you enter information into this section and categorize the costs, it will automatically calculate costs and populate them in the Total Costs table.</a:t>
            </a:r>
          </a:p>
        </p:txBody>
      </p:sp>
      <p:pic>
        <p:nvPicPr>
          <p:cNvPr id="11" name="Picture 10">
            <a:extLst>
              <a:ext uri="{FF2B5EF4-FFF2-40B4-BE49-F238E27FC236}">
                <a16:creationId xmlns:a16="http://schemas.microsoft.com/office/drawing/2014/main" id="{8C4B7E73-A9E8-4F5D-81E9-45E208E37D94}"/>
              </a:ext>
            </a:extLst>
          </p:cNvPr>
          <p:cNvPicPr>
            <a:picLocks noChangeAspect="1"/>
          </p:cNvPicPr>
          <p:nvPr/>
        </p:nvPicPr>
        <p:blipFill>
          <a:blip r:embed="rId3"/>
          <a:stretch>
            <a:fillRect/>
          </a:stretch>
        </p:blipFill>
        <p:spPr>
          <a:xfrm>
            <a:off x="450749" y="1080998"/>
            <a:ext cx="6651337" cy="1785809"/>
          </a:xfrm>
          <a:prstGeom prst="rect">
            <a:avLst/>
          </a:prstGeom>
        </p:spPr>
      </p:pic>
      <p:sp>
        <p:nvSpPr>
          <p:cNvPr id="14" name="TextBox 13">
            <a:extLst>
              <a:ext uri="{FF2B5EF4-FFF2-40B4-BE49-F238E27FC236}">
                <a16:creationId xmlns:a16="http://schemas.microsoft.com/office/drawing/2014/main" id="{76100037-4BAC-451E-99A9-4033BD5D82BB}"/>
              </a:ext>
            </a:extLst>
          </p:cNvPr>
          <p:cNvSpPr txBox="1"/>
          <p:nvPr/>
        </p:nvSpPr>
        <p:spPr>
          <a:xfrm>
            <a:off x="7406893" y="3994152"/>
            <a:ext cx="464648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597C"/>
                </a:solidFill>
              </a:rPr>
              <a:t>The amounts calculated here should </a:t>
            </a:r>
            <a:r>
              <a:rPr lang="en-US" b="1" dirty="0">
                <a:solidFill>
                  <a:srgbClr val="00597C"/>
                </a:solidFill>
              </a:rPr>
              <a:t>match the costs you enter in your application </a:t>
            </a:r>
            <a:r>
              <a:rPr lang="en-US" dirty="0">
                <a:solidFill>
                  <a:srgbClr val="00597C"/>
                </a:solidFill>
              </a:rPr>
              <a:t>for:</a:t>
            </a:r>
          </a:p>
          <a:p>
            <a:pPr marL="742950" lvl="1" indent="-285750">
              <a:buFont typeface="Arial" panose="020B0604020202020204" pitchFamily="34" charset="0"/>
              <a:buChar char="•"/>
            </a:pPr>
            <a:r>
              <a:rPr lang="en-US" dirty="0">
                <a:solidFill>
                  <a:srgbClr val="00597C"/>
                </a:solidFill>
              </a:rPr>
              <a:t>Improvement costs excluding soft costs</a:t>
            </a:r>
          </a:p>
          <a:p>
            <a:pPr marL="742950" lvl="1" indent="-285750">
              <a:buFont typeface="Arial" panose="020B0604020202020204" pitchFamily="34" charset="0"/>
              <a:buChar char="•"/>
            </a:pPr>
            <a:r>
              <a:rPr lang="en-US" dirty="0">
                <a:solidFill>
                  <a:srgbClr val="00597C"/>
                </a:solidFill>
              </a:rPr>
              <a:t>Total Soft costs</a:t>
            </a:r>
          </a:p>
          <a:p>
            <a:pPr marL="742950" lvl="1" indent="-285750">
              <a:buFont typeface="Arial" panose="020B0604020202020204" pitchFamily="34" charset="0"/>
              <a:buChar char="•"/>
            </a:pPr>
            <a:r>
              <a:rPr lang="en-US" dirty="0">
                <a:solidFill>
                  <a:srgbClr val="00597C"/>
                </a:solidFill>
              </a:rPr>
              <a:t>Total Project costs</a:t>
            </a:r>
          </a:p>
        </p:txBody>
      </p:sp>
      <p:pic>
        <p:nvPicPr>
          <p:cNvPr id="20" name="Picture 19">
            <a:extLst>
              <a:ext uri="{FF2B5EF4-FFF2-40B4-BE49-F238E27FC236}">
                <a16:creationId xmlns:a16="http://schemas.microsoft.com/office/drawing/2014/main" id="{873A5E9D-F778-493E-8717-990D7775D41F}"/>
              </a:ext>
            </a:extLst>
          </p:cNvPr>
          <p:cNvPicPr>
            <a:picLocks noChangeAspect="1"/>
          </p:cNvPicPr>
          <p:nvPr/>
        </p:nvPicPr>
        <p:blipFill>
          <a:blip r:embed="rId4"/>
          <a:stretch>
            <a:fillRect/>
          </a:stretch>
        </p:blipFill>
        <p:spPr>
          <a:xfrm>
            <a:off x="450749" y="4206737"/>
            <a:ext cx="6651336" cy="1486107"/>
          </a:xfrm>
          <a:prstGeom prst="rect">
            <a:avLst/>
          </a:prstGeom>
        </p:spPr>
      </p:pic>
      <p:pic>
        <p:nvPicPr>
          <p:cNvPr id="8" name="Picture 7" descr="Icon&#10;&#10;Description automatically generated">
            <a:extLst>
              <a:ext uri="{FF2B5EF4-FFF2-40B4-BE49-F238E27FC236}">
                <a16:creationId xmlns:a16="http://schemas.microsoft.com/office/drawing/2014/main" id="{C770C468-D121-4724-A2EC-60627F93C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0559" y="2298801"/>
            <a:ext cx="807271" cy="807271"/>
          </a:xfrm>
          <a:prstGeom prst="rect">
            <a:avLst/>
          </a:prstGeom>
        </p:spPr>
      </p:pic>
      <p:sp>
        <p:nvSpPr>
          <p:cNvPr id="9" name="Folded Corner 11">
            <a:extLst>
              <a:ext uri="{FF2B5EF4-FFF2-40B4-BE49-F238E27FC236}">
                <a16:creationId xmlns:a16="http://schemas.microsoft.com/office/drawing/2014/main" id="{FDEBDC84-FA5B-46A0-AD88-9A0C1F311847}"/>
              </a:ext>
            </a:extLst>
          </p:cNvPr>
          <p:cNvSpPr/>
          <p:nvPr/>
        </p:nvSpPr>
        <p:spPr>
          <a:xfrm>
            <a:off x="8367830" y="2370583"/>
            <a:ext cx="3237151" cy="663708"/>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baseline="0" dirty="0">
                <a:solidFill>
                  <a:schemeClr val="tx1"/>
                </a:solidFill>
              </a:rPr>
              <a:t>Remember: </a:t>
            </a:r>
            <a:r>
              <a:rPr lang="en-US" sz="1400" i="0" u="none" strike="noStrike" baseline="0" dirty="0">
                <a:solidFill>
                  <a:schemeClr val="bg1"/>
                </a:solidFill>
              </a:rPr>
              <a:t>These costs should match the quote you submit with your application</a:t>
            </a:r>
            <a:endParaRPr lang="en-US" sz="1200" dirty="0">
              <a:solidFill>
                <a:schemeClr val="bg1"/>
              </a:solidFill>
              <a:effectLst/>
              <a:ea typeface="Calibri" panose="020F0502020204030204" pitchFamily="34" charset="0"/>
              <a:cs typeface="Arial" panose="020B0604020202020204" pitchFamily="34" charset="0"/>
            </a:endParaRPr>
          </a:p>
        </p:txBody>
      </p:sp>
      <p:pic>
        <p:nvPicPr>
          <p:cNvPr id="10" name="Picture 9" descr="Icon&#10;&#10;Description automatically generated">
            <a:extLst>
              <a:ext uri="{FF2B5EF4-FFF2-40B4-BE49-F238E27FC236}">
                <a16:creationId xmlns:a16="http://schemas.microsoft.com/office/drawing/2014/main" id="{D4CA5C98-9FD4-4A13-A3C4-E3476AAAE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0559" y="5476780"/>
            <a:ext cx="807271" cy="807271"/>
          </a:xfrm>
          <a:prstGeom prst="rect">
            <a:avLst/>
          </a:prstGeom>
        </p:spPr>
      </p:pic>
      <p:sp>
        <p:nvSpPr>
          <p:cNvPr id="12" name="Folded Corner 11">
            <a:extLst>
              <a:ext uri="{FF2B5EF4-FFF2-40B4-BE49-F238E27FC236}">
                <a16:creationId xmlns:a16="http://schemas.microsoft.com/office/drawing/2014/main" id="{EB2C4CFD-F186-42E1-B60A-DCAB6A85B0EF}"/>
              </a:ext>
            </a:extLst>
          </p:cNvPr>
          <p:cNvSpPr/>
          <p:nvPr/>
        </p:nvSpPr>
        <p:spPr>
          <a:xfrm>
            <a:off x="8367830" y="5548562"/>
            <a:ext cx="3237151" cy="663708"/>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baseline="0" dirty="0">
                <a:solidFill>
                  <a:schemeClr val="tx1"/>
                </a:solidFill>
              </a:rPr>
              <a:t>Remember: </a:t>
            </a:r>
            <a:r>
              <a:rPr lang="en-US" sz="1400" i="0" u="none" strike="noStrike" baseline="0" dirty="0">
                <a:solidFill>
                  <a:schemeClr val="bg1"/>
                </a:solidFill>
              </a:rPr>
              <a:t>Soft costs may not exceed 20% of your total project costs</a:t>
            </a:r>
            <a:endParaRPr lang="en-US" sz="1200"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1485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9D5B-9A7C-4618-9155-0437DE740111}"/>
              </a:ext>
            </a:extLst>
          </p:cNvPr>
          <p:cNvSpPr>
            <a:spLocks noGrp="1"/>
          </p:cNvSpPr>
          <p:nvPr>
            <p:ph type="title"/>
          </p:nvPr>
        </p:nvSpPr>
        <p:spPr>
          <a:xfrm>
            <a:off x="413156" y="374782"/>
            <a:ext cx="11365688" cy="680198"/>
          </a:xfrm>
        </p:spPr>
        <p:txBody>
          <a:bodyPr/>
          <a:lstStyle/>
          <a:p>
            <a:r>
              <a:rPr lang="en-US" dirty="0"/>
              <a:t>Project Timeline</a:t>
            </a:r>
          </a:p>
        </p:txBody>
      </p:sp>
      <p:pic>
        <p:nvPicPr>
          <p:cNvPr id="5" name="Picture 4">
            <a:extLst>
              <a:ext uri="{FF2B5EF4-FFF2-40B4-BE49-F238E27FC236}">
                <a16:creationId xmlns:a16="http://schemas.microsoft.com/office/drawing/2014/main" id="{309009B4-DE21-4B7A-80DE-1CB71109C326}"/>
              </a:ext>
            </a:extLst>
          </p:cNvPr>
          <p:cNvPicPr>
            <a:picLocks noChangeAspect="1"/>
          </p:cNvPicPr>
          <p:nvPr/>
        </p:nvPicPr>
        <p:blipFill>
          <a:blip r:embed="rId3"/>
          <a:stretch>
            <a:fillRect/>
          </a:stretch>
        </p:blipFill>
        <p:spPr>
          <a:xfrm>
            <a:off x="994690" y="2364992"/>
            <a:ext cx="4926640" cy="4118226"/>
          </a:xfrm>
          <a:prstGeom prst="rect">
            <a:avLst/>
          </a:prstGeom>
        </p:spPr>
      </p:pic>
      <p:sp>
        <p:nvSpPr>
          <p:cNvPr id="6" name="TextBox 5">
            <a:extLst>
              <a:ext uri="{FF2B5EF4-FFF2-40B4-BE49-F238E27FC236}">
                <a16:creationId xmlns:a16="http://schemas.microsoft.com/office/drawing/2014/main" id="{9D10DAFA-A885-409D-BBE4-3BF8BB28D222}"/>
              </a:ext>
            </a:extLst>
          </p:cNvPr>
          <p:cNvSpPr txBox="1"/>
          <p:nvPr/>
        </p:nvSpPr>
        <p:spPr>
          <a:xfrm>
            <a:off x="6564330" y="1885688"/>
            <a:ext cx="499966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Develop in collaboration with your Public Works registered contractor</a:t>
            </a:r>
          </a:p>
          <a:p>
            <a:pPr marL="285750" indent="-285750">
              <a:buFont typeface="Arial" panose="020B0604020202020204" pitchFamily="34" charset="0"/>
              <a:buChar char="•"/>
            </a:pPr>
            <a:r>
              <a:rPr lang="en-US" dirty="0"/>
              <a:t>Projects must be </a:t>
            </a:r>
            <a:r>
              <a:rPr lang="en-US" b="1" dirty="0"/>
              <a:t>started within 1 year of executing an agreement </a:t>
            </a:r>
            <a:r>
              <a:rPr lang="en-US" dirty="0"/>
              <a:t>with NJEDA</a:t>
            </a:r>
          </a:p>
          <a:p>
            <a:pPr marL="285750" indent="-285750">
              <a:buFont typeface="Arial" panose="020B0604020202020204" pitchFamily="34" charset="0"/>
              <a:buChar char="•"/>
            </a:pPr>
            <a:r>
              <a:rPr lang="en-US" dirty="0"/>
              <a:t>Projects must be </a:t>
            </a:r>
            <a:r>
              <a:rPr lang="en-US" b="1" dirty="0"/>
              <a:t>completed withing 1 year of construction start</a:t>
            </a:r>
          </a:p>
        </p:txBody>
      </p:sp>
      <p:grpSp>
        <p:nvGrpSpPr>
          <p:cNvPr id="7" name="Group 6">
            <a:extLst>
              <a:ext uri="{FF2B5EF4-FFF2-40B4-BE49-F238E27FC236}">
                <a16:creationId xmlns:a16="http://schemas.microsoft.com/office/drawing/2014/main" id="{BEA10363-B8DF-45F2-A101-2FD5AE011221}"/>
              </a:ext>
            </a:extLst>
          </p:cNvPr>
          <p:cNvGrpSpPr/>
          <p:nvPr/>
        </p:nvGrpSpPr>
        <p:grpSpPr>
          <a:xfrm>
            <a:off x="6785686" y="4202036"/>
            <a:ext cx="4778306" cy="1538671"/>
            <a:chOff x="4753591" y="4495381"/>
            <a:chExt cx="2309470" cy="780325"/>
          </a:xfrm>
        </p:grpSpPr>
        <p:sp>
          <p:nvSpPr>
            <p:cNvPr id="8" name="TextBox 7">
              <a:extLst>
                <a:ext uri="{FF2B5EF4-FFF2-40B4-BE49-F238E27FC236}">
                  <a16:creationId xmlns:a16="http://schemas.microsoft.com/office/drawing/2014/main" id="{9BC71E63-EE69-44C4-AB92-75DB6C9AF720}"/>
                </a:ext>
              </a:extLst>
            </p:cNvPr>
            <p:cNvSpPr txBox="1"/>
            <p:nvPr/>
          </p:nvSpPr>
          <p:spPr>
            <a:xfrm>
              <a:off x="4912290" y="4533008"/>
              <a:ext cx="2009602" cy="725802"/>
            </a:xfrm>
            <a:prstGeom prst="rect">
              <a:avLst/>
            </a:prstGeom>
            <a:noFill/>
          </p:spPr>
          <p:txBody>
            <a:bodyPr wrap="square" rtlCol="0" anchor="ctr">
              <a:spAutoFit/>
            </a:bodyPr>
            <a:lstStyle/>
            <a:p>
              <a:r>
                <a:rPr lang="en-US" sz="2000" b="1" dirty="0"/>
                <a:t>RESOURCE: </a:t>
              </a:r>
              <a:r>
                <a:rPr lang="en-US" sz="1900" b="1" dirty="0"/>
                <a:t>Project Timeline Template</a:t>
              </a:r>
              <a:br>
                <a:rPr lang="en-US" dirty="0"/>
              </a:br>
              <a:r>
                <a:rPr lang="en-US" sz="1700" dirty="0" err="1">
                  <a:solidFill>
                    <a:srgbClr val="00597C"/>
                  </a:solidFill>
                </a:rPr>
                <a:t>Template</a:t>
              </a:r>
              <a:r>
                <a:rPr lang="en-US" sz="1700" dirty="0">
                  <a:solidFill>
                    <a:srgbClr val="00597C"/>
                  </a:solidFill>
                </a:rPr>
                <a:t> to develop your project’s timeline </a:t>
              </a:r>
              <a:r>
                <a:rPr lang="en-US" sz="1600" dirty="0">
                  <a:solidFill>
                    <a:srgbClr val="00597C"/>
                  </a:solidFill>
                </a:rPr>
                <a:t>found at </a:t>
              </a:r>
              <a:endParaRPr lang="en-US" sz="1700" dirty="0">
                <a:solidFill>
                  <a:srgbClr val="00597C"/>
                </a:solidFill>
              </a:endParaRPr>
            </a:p>
            <a:p>
              <a:r>
                <a:rPr lang="en-US" sz="1700" dirty="0">
                  <a:solidFill>
                    <a:schemeClr val="accent6">
                      <a:lumMod val="85000"/>
                      <a:lumOff val="15000"/>
                    </a:schemeClr>
                  </a:solidFill>
                  <a:hlinkClick r:id="rId4"/>
                </a:rPr>
                <a:t>https://www.njeda.com/cc-facilities-improvement-project-timeline-template/</a:t>
              </a:r>
              <a:r>
                <a:rPr lang="en-US" sz="1700" dirty="0">
                  <a:solidFill>
                    <a:schemeClr val="accent6">
                      <a:lumMod val="85000"/>
                      <a:lumOff val="15000"/>
                    </a:schemeClr>
                  </a:solidFill>
                </a:rPr>
                <a:t> </a:t>
              </a:r>
            </a:p>
          </p:txBody>
        </p:sp>
        <p:sp>
          <p:nvSpPr>
            <p:cNvPr id="9" name="Rectangle 8">
              <a:extLst>
                <a:ext uri="{FF2B5EF4-FFF2-40B4-BE49-F238E27FC236}">
                  <a16:creationId xmlns:a16="http://schemas.microsoft.com/office/drawing/2014/main" id="{C2EB25E6-6E30-45C7-88BC-32FABCF6538F}"/>
                </a:ext>
              </a:extLst>
            </p:cNvPr>
            <p:cNvSpPr/>
            <p:nvPr/>
          </p:nvSpPr>
          <p:spPr>
            <a:xfrm>
              <a:off x="4753591" y="4495381"/>
              <a:ext cx="2309470" cy="7803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AD0D41CB-24CD-4E7E-ACAA-F6E1773B4B41}"/>
              </a:ext>
            </a:extLst>
          </p:cNvPr>
          <p:cNvSpPr/>
          <p:nvPr/>
        </p:nvSpPr>
        <p:spPr>
          <a:xfrm>
            <a:off x="6413695" y="4621201"/>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Light" panose="020F0302020204030204" pitchFamily="34" charset="0"/>
              <a:cs typeface="Calibri Light" panose="020F0302020204030204" pitchFamily="34" charset="0"/>
            </a:endParaRPr>
          </a:p>
        </p:txBody>
      </p:sp>
      <p:pic>
        <p:nvPicPr>
          <p:cNvPr id="11" name="Picture 10" descr="Icon&#10;&#10;Description automatically generated">
            <a:extLst>
              <a:ext uri="{FF2B5EF4-FFF2-40B4-BE49-F238E27FC236}">
                <a16:creationId xmlns:a16="http://schemas.microsoft.com/office/drawing/2014/main" id="{8E7160EB-3EC0-456C-8377-2C8DF680D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85" y="1142473"/>
            <a:ext cx="1001934" cy="1001934"/>
          </a:xfrm>
          <a:prstGeom prst="rect">
            <a:avLst/>
          </a:prstGeom>
        </p:spPr>
      </p:pic>
      <p:sp>
        <p:nvSpPr>
          <p:cNvPr id="12" name="TextBox 11">
            <a:extLst>
              <a:ext uri="{FF2B5EF4-FFF2-40B4-BE49-F238E27FC236}">
                <a16:creationId xmlns:a16="http://schemas.microsoft.com/office/drawing/2014/main" id="{013CD499-181E-427D-9CB0-DD98C30B6998}"/>
              </a:ext>
            </a:extLst>
          </p:cNvPr>
          <p:cNvSpPr txBox="1"/>
          <p:nvPr/>
        </p:nvSpPr>
        <p:spPr>
          <a:xfrm>
            <a:off x="2301850" y="1135608"/>
            <a:ext cx="2934372" cy="1015663"/>
          </a:xfrm>
          <a:prstGeom prst="rect">
            <a:avLst/>
          </a:prstGeom>
          <a:noFill/>
        </p:spPr>
        <p:txBody>
          <a:bodyPr wrap="square" rtlCol="0">
            <a:spAutoFit/>
          </a:bodyPr>
          <a:lstStyle/>
          <a:p>
            <a:pPr algn="ctr"/>
            <a:r>
              <a:rPr lang="en-US" sz="2000" b="1" dirty="0"/>
              <a:t>UPLOAD PROPOSED TIMELINE FOR THE FACILITY IMPROVEMENT</a:t>
            </a:r>
          </a:p>
        </p:txBody>
      </p:sp>
    </p:spTree>
    <p:extLst>
      <p:ext uri="{BB962C8B-B14F-4D97-AF65-F5344CB8AC3E}">
        <p14:creationId xmlns:p14="http://schemas.microsoft.com/office/powerpoint/2010/main" val="2842658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89748-C30F-41B5-A4E6-FC68E73A342C}"/>
              </a:ext>
            </a:extLst>
          </p:cNvPr>
          <p:cNvSpPr>
            <a:spLocks noGrp="1"/>
          </p:cNvSpPr>
          <p:nvPr>
            <p:ph type="title"/>
          </p:nvPr>
        </p:nvSpPr>
        <p:spPr>
          <a:xfrm>
            <a:off x="564163" y="417346"/>
            <a:ext cx="11365688" cy="680198"/>
          </a:xfrm>
        </p:spPr>
        <p:txBody>
          <a:bodyPr/>
          <a:lstStyle/>
          <a:p>
            <a:r>
              <a:rPr lang="en-US" dirty="0"/>
              <a:t>Project Information (cont’d)</a:t>
            </a:r>
          </a:p>
        </p:txBody>
      </p:sp>
      <p:sp>
        <p:nvSpPr>
          <p:cNvPr id="5" name="Text Placeholder 2">
            <a:extLst>
              <a:ext uri="{FF2B5EF4-FFF2-40B4-BE49-F238E27FC236}">
                <a16:creationId xmlns:a16="http://schemas.microsoft.com/office/drawing/2014/main" id="{1AC26A4E-E06A-42F5-A546-0C287ABE06EA}"/>
              </a:ext>
            </a:extLst>
          </p:cNvPr>
          <p:cNvSpPr>
            <a:spLocks noGrp="1"/>
          </p:cNvSpPr>
          <p:nvPr>
            <p:ph type="body" sz="quarter" idx="13"/>
          </p:nvPr>
        </p:nvSpPr>
        <p:spPr>
          <a:xfrm>
            <a:off x="564163" y="1012484"/>
            <a:ext cx="11039475" cy="562412"/>
          </a:xfrm>
        </p:spPr>
        <p:txBody>
          <a:bodyPr>
            <a:normAutofit/>
          </a:bodyPr>
          <a:lstStyle/>
          <a:p>
            <a:r>
              <a:rPr lang="en-US" sz="2400" b="1" dirty="0">
                <a:solidFill>
                  <a:srgbClr val="84BD00"/>
                </a:solidFill>
                <a:latin typeface="+mn-lt"/>
              </a:rPr>
              <a:t>Information describing the facility improvement project</a:t>
            </a:r>
          </a:p>
        </p:txBody>
      </p:sp>
      <p:pic>
        <p:nvPicPr>
          <p:cNvPr id="6" name="Picture 5" descr="Icon&#10;&#10;Description automatically generated">
            <a:extLst>
              <a:ext uri="{FF2B5EF4-FFF2-40B4-BE49-F238E27FC236}">
                <a16:creationId xmlns:a16="http://schemas.microsoft.com/office/drawing/2014/main" id="{CAF1D0F2-4569-4053-AFC7-2DB917BB1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16" y="1812912"/>
            <a:ext cx="1001934" cy="1001934"/>
          </a:xfrm>
          <a:prstGeom prst="rect">
            <a:avLst/>
          </a:prstGeom>
        </p:spPr>
      </p:pic>
      <p:sp>
        <p:nvSpPr>
          <p:cNvPr id="8" name="TextBox 7">
            <a:extLst>
              <a:ext uri="{FF2B5EF4-FFF2-40B4-BE49-F238E27FC236}">
                <a16:creationId xmlns:a16="http://schemas.microsoft.com/office/drawing/2014/main" id="{FD2341AC-0001-473A-A21B-8DF00C493A42}"/>
              </a:ext>
            </a:extLst>
          </p:cNvPr>
          <p:cNvSpPr txBox="1"/>
          <p:nvPr/>
        </p:nvSpPr>
        <p:spPr>
          <a:xfrm>
            <a:off x="2985035" y="1849224"/>
            <a:ext cx="6921190" cy="1015663"/>
          </a:xfrm>
          <a:prstGeom prst="rect">
            <a:avLst/>
          </a:prstGeom>
          <a:noFill/>
        </p:spPr>
        <p:txBody>
          <a:bodyPr wrap="square" rtlCol="0">
            <a:spAutoFit/>
          </a:bodyPr>
          <a:lstStyle/>
          <a:p>
            <a:pPr algn="ctr"/>
            <a:r>
              <a:rPr lang="en-US" sz="2000" b="1" dirty="0"/>
              <a:t>IF APPLIABLE, UPLOAD PROJECT DESIGN DOCUMENTS e.g. ARCHITECTUAL RENDERINGS OR DRAWINGS MADE BY CONTRACTOR</a:t>
            </a:r>
          </a:p>
        </p:txBody>
      </p:sp>
      <p:pic>
        <p:nvPicPr>
          <p:cNvPr id="9" name="Picture 8" descr="Logo, icon&#10;&#10;Description automatically generated">
            <a:extLst>
              <a:ext uri="{FF2B5EF4-FFF2-40B4-BE49-F238E27FC236}">
                <a16:creationId xmlns:a16="http://schemas.microsoft.com/office/drawing/2014/main" id="{232C5FEC-1F41-4F51-B3A3-1CE43E8F6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246" y="3602664"/>
            <a:ext cx="1941474" cy="1941474"/>
          </a:xfrm>
          <a:prstGeom prst="rect">
            <a:avLst/>
          </a:prstGeom>
        </p:spPr>
      </p:pic>
      <p:sp>
        <p:nvSpPr>
          <p:cNvPr id="11" name="TextBox 10">
            <a:extLst>
              <a:ext uri="{FF2B5EF4-FFF2-40B4-BE49-F238E27FC236}">
                <a16:creationId xmlns:a16="http://schemas.microsoft.com/office/drawing/2014/main" id="{3E373F50-7688-4280-AD72-D1CC8675E1BF}"/>
              </a:ext>
            </a:extLst>
          </p:cNvPr>
          <p:cNvSpPr txBox="1"/>
          <p:nvPr/>
        </p:nvSpPr>
        <p:spPr>
          <a:xfrm>
            <a:off x="3047720" y="3973236"/>
            <a:ext cx="5489058" cy="1200329"/>
          </a:xfrm>
          <a:prstGeom prst="rect">
            <a:avLst/>
          </a:prstGeom>
          <a:noFill/>
        </p:spPr>
        <p:txBody>
          <a:bodyPr wrap="square">
            <a:spAutoFit/>
          </a:bodyPr>
          <a:lstStyle/>
          <a:p>
            <a:pPr marL="285750" indent="-285750">
              <a:buFont typeface="Arial" panose="020B0604020202020204" pitchFamily="34" charset="0"/>
              <a:buChar char="•"/>
            </a:pPr>
            <a:r>
              <a:rPr lang="en-US" dirty="0"/>
              <a:t>Total cost of improvements </a:t>
            </a:r>
            <a:r>
              <a:rPr lang="en-US" b="1" dirty="0"/>
              <a:t>EXCLUDING</a:t>
            </a:r>
            <a:r>
              <a:rPr lang="en-US" dirty="0"/>
              <a:t> soft costs (i.e. architect fees, permit fees, construction management, freight and shipping delivery, and environmental assessment</a:t>
            </a:r>
            <a:endParaRPr lang="en-US" sz="1800" i="0" u="none" strike="noStrike" baseline="0" dirty="0"/>
          </a:p>
        </p:txBody>
      </p:sp>
      <p:pic>
        <p:nvPicPr>
          <p:cNvPr id="12" name="Picture 11" descr="Icon&#10;&#10;Description automatically generated">
            <a:extLst>
              <a:ext uri="{FF2B5EF4-FFF2-40B4-BE49-F238E27FC236}">
                <a16:creationId xmlns:a16="http://schemas.microsoft.com/office/drawing/2014/main" id="{FD50C9C6-FC3A-4C81-AF2D-FE7CDECA9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225" y="2145568"/>
            <a:ext cx="1088208" cy="1088208"/>
          </a:xfrm>
          <a:prstGeom prst="rect">
            <a:avLst/>
          </a:prstGeom>
        </p:spPr>
      </p:pic>
      <p:sp>
        <p:nvSpPr>
          <p:cNvPr id="13" name="Folded Corner 11">
            <a:extLst>
              <a:ext uri="{FF2B5EF4-FFF2-40B4-BE49-F238E27FC236}">
                <a16:creationId xmlns:a16="http://schemas.microsoft.com/office/drawing/2014/main" id="{BA936AB7-086B-4DC0-AD73-8ADF4F13AC7E}"/>
              </a:ext>
            </a:extLst>
          </p:cNvPr>
          <p:cNvSpPr/>
          <p:nvPr/>
        </p:nvSpPr>
        <p:spPr>
          <a:xfrm>
            <a:off x="9246898" y="3435559"/>
            <a:ext cx="2406861" cy="1351812"/>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baseline="0" dirty="0">
                <a:solidFill>
                  <a:schemeClr val="tx1"/>
                </a:solidFill>
              </a:rPr>
              <a:t>Remember: </a:t>
            </a:r>
            <a:r>
              <a:rPr lang="en-US" sz="1400" i="0" u="none" strike="noStrike" baseline="0" dirty="0">
                <a:solidFill>
                  <a:schemeClr val="bg1"/>
                </a:solidFill>
              </a:rPr>
              <a:t>Total cost of improvements excluding soft cost should match the amount captured in your budget template</a:t>
            </a:r>
            <a:endParaRPr lang="en-US" sz="1200"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3255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89748-C30F-41B5-A4E6-FC68E73A342C}"/>
              </a:ext>
            </a:extLst>
          </p:cNvPr>
          <p:cNvSpPr>
            <a:spLocks noGrp="1"/>
          </p:cNvSpPr>
          <p:nvPr>
            <p:ph type="title"/>
          </p:nvPr>
        </p:nvSpPr>
        <p:spPr>
          <a:xfrm>
            <a:off x="564163" y="417346"/>
            <a:ext cx="11365688" cy="680198"/>
          </a:xfrm>
        </p:spPr>
        <p:txBody>
          <a:bodyPr/>
          <a:lstStyle/>
          <a:p>
            <a:r>
              <a:rPr lang="en-US" dirty="0"/>
              <a:t>Project Information (cont’d)</a:t>
            </a:r>
          </a:p>
        </p:txBody>
      </p:sp>
      <p:sp>
        <p:nvSpPr>
          <p:cNvPr id="5" name="Text Placeholder 2">
            <a:extLst>
              <a:ext uri="{FF2B5EF4-FFF2-40B4-BE49-F238E27FC236}">
                <a16:creationId xmlns:a16="http://schemas.microsoft.com/office/drawing/2014/main" id="{1AC26A4E-E06A-42F5-A546-0C287ABE06EA}"/>
              </a:ext>
            </a:extLst>
          </p:cNvPr>
          <p:cNvSpPr>
            <a:spLocks noGrp="1"/>
          </p:cNvSpPr>
          <p:nvPr>
            <p:ph type="body" sz="quarter" idx="13"/>
          </p:nvPr>
        </p:nvSpPr>
        <p:spPr>
          <a:xfrm>
            <a:off x="564163" y="1012484"/>
            <a:ext cx="11039475" cy="562412"/>
          </a:xfrm>
        </p:spPr>
        <p:txBody>
          <a:bodyPr>
            <a:normAutofit/>
          </a:bodyPr>
          <a:lstStyle/>
          <a:p>
            <a:r>
              <a:rPr lang="en-US" sz="2400" b="1" dirty="0">
                <a:solidFill>
                  <a:srgbClr val="84BD00"/>
                </a:solidFill>
                <a:latin typeface="+mn-lt"/>
              </a:rPr>
              <a:t>Information describing the facility improvement project</a:t>
            </a:r>
          </a:p>
        </p:txBody>
      </p:sp>
      <p:pic>
        <p:nvPicPr>
          <p:cNvPr id="3" name="Picture 2" descr="Icon&#10;&#10;Description automatically generated">
            <a:extLst>
              <a:ext uri="{FF2B5EF4-FFF2-40B4-BE49-F238E27FC236}">
                <a16:creationId xmlns:a16="http://schemas.microsoft.com/office/drawing/2014/main" id="{7997BBA2-A4EF-43AF-AC41-AD9833D23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347" y="820365"/>
            <a:ext cx="1479050" cy="1479050"/>
          </a:xfrm>
          <a:prstGeom prst="rect">
            <a:avLst/>
          </a:prstGeom>
        </p:spPr>
      </p:pic>
      <p:sp>
        <p:nvSpPr>
          <p:cNvPr id="14" name="TextBox 13">
            <a:extLst>
              <a:ext uri="{FF2B5EF4-FFF2-40B4-BE49-F238E27FC236}">
                <a16:creationId xmlns:a16="http://schemas.microsoft.com/office/drawing/2014/main" id="{8250AFB4-D580-461B-B55B-6878C119BD73}"/>
              </a:ext>
            </a:extLst>
          </p:cNvPr>
          <p:cNvSpPr txBox="1"/>
          <p:nvPr/>
        </p:nvSpPr>
        <p:spPr>
          <a:xfrm>
            <a:off x="564163" y="1846675"/>
            <a:ext cx="8531741" cy="369332"/>
          </a:xfrm>
          <a:prstGeom prst="rect">
            <a:avLst/>
          </a:prstGeom>
          <a:noFill/>
        </p:spPr>
        <p:txBody>
          <a:bodyPr wrap="square">
            <a:spAutoFit/>
          </a:bodyPr>
          <a:lstStyle/>
          <a:p>
            <a:pPr marL="285750" indent="-285750">
              <a:buFont typeface="Arial" panose="020B0604020202020204" pitchFamily="34" charset="0"/>
              <a:buChar char="•"/>
            </a:pPr>
            <a:r>
              <a:rPr lang="en-US" sz="1800" i="0" u="none" strike="noStrike" baseline="0" dirty="0"/>
              <a:t>Does this project include the purchase of Furniture, Fixtures and Equipment?</a:t>
            </a:r>
            <a:endParaRPr lang="en-US" dirty="0"/>
          </a:p>
        </p:txBody>
      </p:sp>
      <p:pic>
        <p:nvPicPr>
          <p:cNvPr id="15" name="Picture 14" descr="Icon&#10;&#10;Description automatically generated">
            <a:extLst>
              <a:ext uri="{FF2B5EF4-FFF2-40B4-BE49-F238E27FC236}">
                <a16:creationId xmlns:a16="http://schemas.microsoft.com/office/drawing/2014/main" id="{C41E34D1-0520-4210-851F-F7F9237EE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81" y="4160569"/>
            <a:ext cx="1088208" cy="1088208"/>
          </a:xfrm>
          <a:prstGeom prst="rect">
            <a:avLst/>
          </a:prstGeom>
        </p:spPr>
      </p:pic>
      <p:sp>
        <p:nvSpPr>
          <p:cNvPr id="16" name="Folded Corner 11">
            <a:extLst>
              <a:ext uri="{FF2B5EF4-FFF2-40B4-BE49-F238E27FC236}">
                <a16:creationId xmlns:a16="http://schemas.microsoft.com/office/drawing/2014/main" id="{F2BA155D-8D5A-473A-A395-EE43EA0AB37E}"/>
              </a:ext>
            </a:extLst>
          </p:cNvPr>
          <p:cNvSpPr/>
          <p:nvPr/>
        </p:nvSpPr>
        <p:spPr>
          <a:xfrm>
            <a:off x="2625883" y="3763926"/>
            <a:ext cx="2243829" cy="2081590"/>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baseline="0" dirty="0">
                <a:solidFill>
                  <a:schemeClr val="tx1"/>
                </a:solidFill>
              </a:rPr>
              <a:t>Remember: </a:t>
            </a:r>
            <a:r>
              <a:rPr lang="en-US" sz="1400" i="0" u="none" strike="noStrike" baseline="0" dirty="0">
                <a:solidFill>
                  <a:schemeClr val="bg1"/>
                </a:solidFill>
              </a:rPr>
              <a:t>If the installation cost is more than $2000, Public Works Registered contactors must abide by NJ prevailing wage and affirmative action requirements</a:t>
            </a:r>
            <a:endParaRPr lang="en-US" sz="1200" dirty="0">
              <a:solidFill>
                <a:schemeClr val="bg1"/>
              </a:solidFill>
              <a:effectLst/>
              <a:ea typeface="Calibri" panose="020F0502020204030204" pitchFamily="34" charset="0"/>
              <a:cs typeface="Arial" panose="020B0604020202020204" pitchFamily="34" charset="0"/>
            </a:endParaRPr>
          </a:p>
        </p:txBody>
      </p:sp>
      <p:pic>
        <p:nvPicPr>
          <p:cNvPr id="17" name="Picture 16" descr="Icon&#10;&#10;Description automatically generated">
            <a:extLst>
              <a:ext uri="{FF2B5EF4-FFF2-40B4-BE49-F238E27FC236}">
                <a16:creationId xmlns:a16="http://schemas.microsoft.com/office/drawing/2014/main" id="{29335AF0-650A-43D7-86CA-D83A95D60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327" y="2293925"/>
            <a:ext cx="1001934" cy="1001934"/>
          </a:xfrm>
          <a:prstGeom prst="rect">
            <a:avLst/>
          </a:prstGeom>
        </p:spPr>
      </p:pic>
      <p:sp>
        <p:nvSpPr>
          <p:cNvPr id="18" name="TextBox 17">
            <a:extLst>
              <a:ext uri="{FF2B5EF4-FFF2-40B4-BE49-F238E27FC236}">
                <a16:creationId xmlns:a16="http://schemas.microsoft.com/office/drawing/2014/main" id="{D84FC098-82CE-419F-B288-CD57CDAF120A}"/>
              </a:ext>
            </a:extLst>
          </p:cNvPr>
          <p:cNvSpPr txBox="1"/>
          <p:nvPr/>
        </p:nvSpPr>
        <p:spPr>
          <a:xfrm>
            <a:off x="2098372" y="2293925"/>
            <a:ext cx="2934372" cy="1015663"/>
          </a:xfrm>
          <a:prstGeom prst="rect">
            <a:avLst/>
          </a:prstGeom>
          <a:noFill/>
        </p:spPr>
        <p:txBody>
          <a:bodyPr wrap="square" rtlCol="0">
            <a:spAutoFit/>
          </a:bodyPr>
          <a:lstStyle/>
          <a:p>
            <a:pPr algn="ctr"/>
            <a:r>
              <a:rPr lang="en-US" sz="2000" b="1" dirty="0"/>
              <a:t>UPLOAD ALL DOCUMENTATION REGARDING FFE</a:t>
            </a:r>
          </a:p>
        </p:txBody>
      </p:sp>
      <p:sp>
        <p:nvSpPr>
          <p:cNvPr id="21" name="TextBox 20">
            <a:extLst>
              <a:ext uri="{FF2B5EF4-FFF2-40B4-BE49-F238E27FC236}">
                <a16:creationId xmlns:a16="http://schemas.microsoft.com/office/drawing/2014/main" id="{4B7E1249-3E25-42E1-BC40-EBEE0AF3A4F9}"/>
              </a:ext>
            </a:extLst>
          </p:cNvPr>
          <p:cNvSpPr txBox="1"/>
          <p:nvPr/>
        </p:nvSpPr>
        <p:spPr>
          <a:xfrm>
            <a:off x="5125531" y="2540146"/>
            <a:ext cx="6357632" cy="523220"/>
          </a:xfrm>
          <a:prstGeom prst="rect">
            <a:avLst/>
          </a:prstGeom>
          <a:noFill/>
        </p:spPr>
        <p:txBody>
          <a:bodyPr wrap="square">
            <a:spAutoFit/>
          </a:bodyPr>
          <a:lstStyle/>
          <a:p>
            <a:r>
              <a:rPr lang="en-US" sz="1400" dirty="0"/>
              <a:t>Documentation can be a formal bid from a vendor and/or printouts/screenshots with prices from online retailers(s) for items to be purchased</a:t>
            </a:r>
          </a:p>
        </p:txBody>
      </p:sp>
      <p:sp>
        <p:nvSpPr>
          <p:cNvPr id="23" name="Folded Corner 11">
            <a:extLst>
              <a:ext uri="{FF2B5EF4-FFF2-40B4-BE49-F238E27FC236}">
                <a16:creationId xmlns:a16="http://schemas.microsoft.com/office/drawing/2014/main" id="{135C5D02-CBB9-4ABA-813E-50C025EB4F01}"/>
              </a:ext>
            </a:extLst>
          </p:cNvPr>
          <p:cNvSpPr/>
          <p:nvPr/>
        </p:nvSpPr>
        <p:spPr>
          <a:xfrm>
            <a:off x="5886853" y="3347097"/>
            <a:ext cx="5351761" cy="2889934"/>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baseline="0" dirty="0">
                <a:solidFill>
                  <a:schemeClr val="tx1"/>
                </a:solidFill>
              </a:rPr>
              <a:t>Remember: </a:t>
            </a:r>
          </a:p>
          <a:p>
            <a:pPr algn="ctr"/>
            <a:r>
              <a:rPr lang="en-US" sz="1400" i="0" u="none" strike="noStrike" baseline="0" dirty="0">
                <a:solidFill>
                  <a:schemeClr val="bg1"/>
                </a:solidFill>
                <a:latin typeface="Calibri" panose="020F0502020204030204" pitchFamily="34" charset="0"/>
                <a:cs typeface="Arial" panose="020B0604020202020204" pitchFamily="34" charset="0"/>
              </a:rPr>
              <a:t>A</a:t>
            </a:r>
            <a:r>
              <a:rPr lang="en-US" sz="1400" dirty="0">
                <a:effectLst/>
                <a:latin typeface="Calibri" panose="020F0502020204030204" pitchFamily="34" charset="0"/>
                <a:ea typeface="Times New Roman" panose="02020603050405020304" pitchFamily="18" charset="0"/>
                <a:cs typeface="Arial" panose="020B0604020202020204" pitchFamily="34" charset="0"/>
              </a:rPr>
              <a:t>pplicants should carefully consider their options to support the various elements of their proposed project, specifically as it relates to options for purchase of Furniture, Fixtures and Equipment (FFE)</a:t>
            </a:r>
          </a:p>
          <a:p>
            <a:pPr algn="ct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Purchases will be reimbursed</a:t>
            </a:r>
          </a:p>
          <a:p>
            <a:pPr algn="ct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a:r>
              <a:rPr lang="en-US" sz="1400" dirty="0">
                <a:effectLst/>
                <a:latin typeface="Calibri" panose="020F0502020204030204" pitchFamily="34" charset="0"/>
                <a:ea typeface="Times New Roman" panose="02020603050405020304" pitchFamily="18" charset="0"/>
                <a:cs typeface="Arial" panose="020B0604020202020204" pitchFamily="34" charset="0"/>
              </a:rPr>
              <a:t>Applicants will be required to certify that there is no ‘Duplication of Benefits’ and that no other government funds were used on the same expense. </a:t>
            </a:r>
            <a:endParaRPr lang="en-US" sz="1050"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6718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11: Contractor Information</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sz="2400" b="1" dirty="0">
                <a:solidFill>
                  <a:srgbClr val="84BD00"/>
                </a:solidFill>
                <a:latin typeface="+mn-lt"/>
              </a:rPr>
              <a:t>Identify the DOL Public Works registered contractor who provided your quote</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8" name="Folded Corner 11">
            <a:extLst>
              <a:ext uri="{FF2B5EF4-FFF2-40B4-BE49-F238E27FC236}">
                <a16:creationId xmlns:a16="http://schemas.microsoft.com/office/drawing/2014/main" id="{3A018230-064F-4FD9-AF70-C54061A43FE6}"/>
              </a:ext>
            </a:extLst>
          </p:cNvPr>
          <p:cNvSpPr/>
          <p:nvPr/>
        </p:nvSpPr>
        <p:spPr>
          <a:xfrm>
            <a:off x="8873751" y="5076859"/>
            <a:ext cx="3117642" cy="857728"/>
          </a:xfrm>
          <a:prstGeom prst="foldedCorner">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0"/>
              </a:spcAft>
            </a:pPr>
            <a:r>
              <a:rPr lang="en-US" dirty="0">
                <a:solidFill>
                  <a:schemeClr val="bg1"/>
                </a:solidFill>
                <a:effectLst/>
                <a:ea typeface="Calibri" panose="020F0502020204030204" pitchFamily="34" charset="0"/>
                <a:cs typeface="Arial" panose="020B0604020202020204" pitchFamily="34" charset="0"/>
              </a:rPr>
              <a:t>Quotes must </a:t>
            </a:r>
            <a:r>
              <a:rPr lang="en-US" dirty="0">
                <a:solidFill>
                  <a:schemeClr val="bg1"/>
                </a:solidFill>
                <a:ea typeface="Calibri" panose="020F0502020204030204" pitchFamily="34" charset="0"/>
                <a:cs typeface="Arial" panose="020B0604020202020204" pitchFamily="34" charset="0"/>
              </a:rPr>
              <a:t>abide by NJ prevailing wage rates</a:t>
            </a:r>
            <a:endParaRPr lang="en-US" sz="1600" dirty="0">
              <a:solidFill>
                <a:schemeClr val="bg1"/>
              </a:solidFill>
              <a:effectLst/>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E1872DBE-0EB5-45B1-9B1E-7AE9038FA820}"/>
              </a:ext>
            </a:extLst>
          </p:cNvPr>
          <p:cNvSpPr txBox="1"/>
          <p:nvPr/>
        </p:nvSpPr>
        <p:spPr>
          <a:xfrm>
            <a:off x="1184396" y="2984724"/>
            <a:ext cx="8874004" cy="2031325"/>
          </a:xfrm>
          <a:prstGeom prst="rect">
            <a:avLst/>
          </a:prstGeom>
          <a:noFill/>
        </p:spPr>
        <p:txBody>
          <a:bodyPr wrap="square">
            <a:spAutoFit/>
          </a:bodyPr>
          <a:lstStyle/>
          <a:p>
            <a:pPr marL="285750" indent="-285750">
              <a:buFont typeface="Arial" panose="020B0604020202020204" pitchFamily="34" charset="0"/>
              <a:buChar char="•"/>
            </a:pPr>
            <a:r>
              <a:rPr lang="en-US" sz="1800" i="0" u="none" strike="noStrike" baseline="0" dirty="0"/>
              <a:t>Contractor’s Primary Point of Contact</a:t>
            </a:r>
          </a:p>
          <a:p>
            <a:pPr marL="285750" indent="-285750">
              <a:buFont typeface="Arial" panose="020B0604020202020204" pitchFamily="34" charset="0"/>
              <a:buChar char="•"/>
            </a:pPr>
            <a:r>
              <a:rPr lang="en-US" sz="1800" i="0" u="none" strike="noStrike" baseline="0" dirty="0"/>
              <a:t>Contractor’s Primary Point of Contact email</a:t>
            </a:r>
          </a:p>
          <a:p>
            <a:pPr marL="285750" indent="-285750">
              <a:buFont typeface="Arial" panose="020B0604020202020204" pitchFamily="34" charset="0"/>
              <a:buChar char="•"/>
            </a:pPr>
            <a:r>
              <a:rPr lang="en-US" sz="1800" i="0" u="none" strike="noStrike" baseline="0" dirty="0"/>
              <a:t>Contractor’s Primary Point of Contact Phone Number</a:t>
            </a:r>
          </a:p>
          <a:p>
            <a:pPr marL="285750" indent="-285750">
              <a:buFont typeface="Arial" panose="020B0604020202020204" pitchFamily="34" charset="0"/>
              <a:buChar char="•"/>
            </a:pPr>
            <a:r>
              <a:rPr lang="en-US" dirty="0"/>
              <a:t>Contractor’s Business Address</a:t>
            </a:r>
            <a:endParaRPr lang="en-US" sz="1800" i="0" u="none" strike="noStrike" baseline="0" dirty="0"/>
          </a:p>
          <a:p>
            <a:pPr marL="285750" indent="-285750">
              <a:buFont typeface="Arial" panose="020B0604020202020204" pitchFamily="34" charset="0"/>
              <a:buChar char="•"/>
            </a:pPr>
            <a:r>
              <a:rPr lang="en-US" sz="1800" i="0" u="none" strike="noStrike" baseline="0" dirty="0"/>
              <a:t>Description of the improvements to be completed by each contractor</a:t>
            </a:r>
          </a:p>
          <a:p>
            <a:pPr marL="285750" indent="-285750">
              <a:buFont typeface="Arial" panose="020B0604020202020204" pitchFamily="34" charset="0"/>
              <a:buChar char="•"/>
            </a:pPr>
            <a:endParaRPr lang="en-US" sz="1800" i="0" u="none" strike="noStrike" baseline="0" dirty="0"/>
          </a:p>
          <a:p>
            <a:pPr marL="285750" indent="-285750">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D606303A-57AE-4277-BC22-E0F0CD09826D}"/>
              </a:ext>
            </a:extLst>
          </p:cNvPr>
          <p:cNvSpPr/>
          <p:nvPr/>
        </p:nvSpPr>
        <p:spPr>
          <a:xfrm>
            <a:off x="850605" y="2041173"/>
            <a:ext cx="10600660" cy="696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Applicants will be able to add multiple Public Works Registered Contractors by using the search feature linked to the DOL Public Works Registered Contractor List </a:t>
            </a:r>
          </a:p>
        </p:txBody>
      </p:sp>
      <p:pic>
        <p:nvPicPr>
          <p:cNvPr id="11" name="Picture 10" descr="Icon&#10;&#10;Description automatically generated">
            <a:extLst>
              <a:ext uri="{FF2B5EF4-FFF2-40B4-BE49-F238E27FC236}">
                <a16:creationId xmlns:a16="http://schemas.microsoft.com/office/drawing/2014/main" id="{F299AC13-E30F-421B-8E6F-28980D17F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30" y="5045315"/>
            <a:ext cx="1001934" cy="1001934"/>
          </a:xfrm>
          <a:prstGeom prst="rect">
            <a:avLst/>
          </a:prstGeom>
        </p:spPr>
      </p:pic>
      <p:sp>
        <p:nvSpPr>
          <p:cNvPr id="13" name="TextBox 12">
            <a:extLst>
              <a:ext uri="{FF2B5EF4-FFF2-40B4-BE49-F238E27FC236}">
                <a16:creationId xmlns:a16="http://schemas.microsoft.com/office/drawing/2014/main" id="{66BE8B52-0C87-491E-AA91-7C5591C7DEAB}"/>
              </a:ext>
            </a:extLst>
          </p:cNvPr>
          <p:cNvSpPr txBox="1"/>
          <p:nvPr/>
        </p:nvSpPr>
        <p:spPr>
          <a:xfrm>
            <a:off x="5621398" y="4884865"/>
            <a:ext cx="2934372" cy="1323439"/>
          </a:xfrm>
          <a:prstGeom prst="rect">
            <a:avLst/>
          </a:prstGeom>
          <a:noFill/>
        </p:spPr>
        <p:txBody>
          <a:bodyPr wrap="square" rtlCol="0">
            <a:spAutoFit/>
          </a:bodyPr>
          <a:lstStyle/>
          <a:p>
            <a:pPr algn="ctr"/>
            <a:r>
              <a:rPr lang="en-US" sz="2000" b="1" dirty="0"/>
              <a:t>UPLOAD CONTRACTOR QUOTE AND THEIR DOL PUBLIC WORKS CERTIFICATION</a:t>
            </a:r>
          </a:p>
        </p:txBody>
      </p:sp>
    </p:spTree>
    <p:extLst>
      <p:ext uri="{BB962C8B-B14F-4D97-AF65-F5344CB8AC3E}">
        <p14:creationId xmlns:p14="http://schemas.microsoft.com/office/powerpoint/2010/main" val="3372959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12: Soft Costs</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fontScale="92500"/>
          </a:bodyPr>
          <a:lstStyle/>
          <a:p>
            <a:r>
              <a:rPr lang="en-US" sz="2400" b="1" dirty="0">
                <a:solidFill>
                  <a:srgbClr val="84BD00"/>
                </a:solidFill>
                <a:latin typeface="+mn-lt"/>
              </a:rPr>
              <a:t>Soft costs are capped at 20% of total costs and are limited to: architect fees, permit fees, construction management, freight and shipping delivery, and environmental assessments</a:t>
            </a: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7" name="TextBox 6">
            <a:extLst>
              <a:ext uri="{FF2B5EF4-FFF2-40B4-BE49-F238E27FC236}">
                <a16:creationId xmlns:a16="http://schemas.microsoft.com/office/drawing/2014/main" id="{06DF92FD-F366-482F-B90C-A0CB76F68259}"/>
              </a:ext>
            </a:extLst>
          </p:cNvPr>
          <p:cNvSpPr txBox="1"/>
          <p:nvPr/>
        </p:nvSpPr>
        <p:spPr>
          <a:xfrm>
            <a:off x="872048" y="2406409"/>
            <a:ext cx="7167981" cy="369332"/>
          </a:xfrm>
          <a:prstGeom prst="rect">
            <a:avLst/>
          </a:prstGeom>
          <a:noFill/>
        </p:spPr>
        <p:txBody>
          <a:bodyPr wrap="square">
            <a:spAutoFit/>
          </a:bodyPr>
          <a:lstStyle/>
          <a:p>
            <a:pPr marL="285750" indent="-285750">
              <a:buFont typeface="Arial" panose="020B0604020202020204" pitchFamily="34" charset="0"/>
              <a:buChar char="•"/>
            </a:pPr>
            <a:r>
              <a:rPr lang="en-US" dirty="0"/>
              <a:t>Do you have any soft costs as part of your total project budget?</a:t>
            </a:r>
            <a:endParaRPr lang="en-US" sz="1800" i="0" u="none" strike="noStrike" baseline="0" dirty="0"/>
          </a:p>
        </p:txBody>
      </p:sp>
      <p:pic>
        <p:nvPicPr>
          <p:cNvPr id="8" name="Picture 7" descr="Icon&#10;&#10;Description automatically generated">
            <a:extLst>
              <a:ext uri="{FF2B5EF4-FFF2-40B4-BE49-F238E27FC236}">
                <a16:creationId xmlns:a16="http://schemas.microsoft.com/office/drawing/2014/main" id="{D720C93A-C25A-4D9F-A0D4-EB76A9BCB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179" y="2526891"/>
            <a:ext cx="1088208" cy="1088208"/>
          </a:xfrm>
          <a:prstGeom prst="rect">
            <a:avLst/>
          </a:prstGeom>
        </p:spPr>
      </p:pic>
      <p:sp>
        <p:nvSpPr>
          <p:cNvPr id="9" name="Folded Corner 11">
            <a:extLst>
              <a:ext uri="{FF2B5EF4-FFF2-40B4-BE49-F238E27FC236}">
                <a16:creationId xmlns:a16="http://schemas.microsoft.com/office/drawing/2014/main" id="{C00AB0C7-31DC-4C67-9D35-F9530D4162F6}"/>
              </a:ext>
            </a:extLst>
          </p:cNvPr>
          <p:cNvSpPr/>
          <p:nvPr/>
        </p:nvSpPr>
        <p:spPr>
          <a:xfrm>
            <a:off x="8851852" y="3816882"/>
            <a:ext cx="2406861" cy="1073765"/>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baseline="0" dirty="0">
                <a:solidFill>
                  <a:schemeClr val="tx1"/>
                </a:solidFill>
              </a:rPr>
              <a:t>Remember: </a:t>
            </a:r>
            <a:r>
              <a:rPr lang="en-US" sz="1400" i="0" u="none" strike="noStrike" baseline="0" dirty="0">
                <a:solidFill>
                  <a:schemeClr val="bg1"/>
                </a:solidFill>
              </a:rPr>
              <a:t>Total soft costs and total project costs should match the amount captured in your budget template</a:t>
            </a:r>
            <a:endParaRPr lang="en-US" sz="1200" dirty="0">
              <a:solidFill>
                <a:schemeClr val="bg1"/>
              </a:solidFill>
              <a:effectLst/>
              <a:ea typeface="Calibri" panose="020F0502020204030204" pitchFamily="34" charset="0"/>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B4225FF7-0926-4FA8-9A5B-F6540D607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497" y="2980190"/>
            <a:ext cx="1001934" cy="1001934"/>
          </a:xfrm>
          <a:prstGeom prst="rect">
            <a:avLst/>
          </a:prstGeom>
        </p:spPr>
      </p:pic>
      <p:sp>
        <p:nvSpPr>
          <p:cNvPr id="14" name="TextBox 13">
            <a:extLst>
              <a:ext uri="{FF2B5EF4-FFF2-40B4-BE49-F238E27FC236}">
                <a16:creationId xmlns:a16="http://schemas.microsoft.com/office/drawing/2014/main" id="{B0B931F3-095C-4131-90AC-CF3AA47CAB50}"/>
              </a:ext>
            </a:extLst>
          </p:cNvPr>
          <p:cNvSpPr txBox="1"/>
          <p:nvPr/>
        </p:nvSpPr>
        <p:spPr>
          <a:xfrm>
            <a:off x="3451390" y="2920863"/>
            <a:ext cx="2934372" cy="1015663"/>
          </a:xfrm>
          <a:prstGeom prst="rect">
            <a:avLst/>
          </a:prstGeom>
          <a:noFill/>
        </p:spPr>
        <p:txBody>
          <a:bodyPr wrap="square" rtlCol="0">
            <a:spAutoFit/>
          </a:bodyPr>
          <a:lstStyle/>
          <a:p>
            <a:pPr algn="ctr"/>
            <a:r>
              <a:rPr lang="en-US" sz="2000" b="1" dirty="0"/>
              <a:t>UPLOAD BRIEF DESCRIPTION OF YOUR SOFT COSTS</a:t>
            </a:r>
          </a:p>
        </p:txBody>
      </p:sp>
      <p:sp>
        <p:nvSpPr>
          <p:cNvPr id="17" name="TextBox 16">
            <a:extLst>
              <a:ext uri="{FF2B5EF4-FFF2-40B4-BE49-F238E27FC236}">
                <a16:creationId xmlns:a16="http://schemas.microsoft.com/office/drawing/2014/main" id="{46E1D426-4633-4920-B470-9F5376DFB774}"/>
              </a:ext>
            </a:extLst>
          </p:cNvPr>
          <p:cNvSpPr txBox="1"/>
          <p:nvPr/>
        </p:nvSpPr>
        <p:spPr>
          <a:xfrm>
            <a:off x="872048" y="4641797"/>
            <a:ext cx="8282342" cy="1200329"/>
          </a:xfrm>
          <a:prstGeom prst="rect">
            <a:avLst/>
          </a:prstGeom>
          <a:noFill/>
        </p:spPr>
        <p:txBody>
          <a:bodyPr wrap="square">
            <a:spAutoFit/>
          </a:bodyPr>
          <a:lstStyle/>
          <a:p>
            <a:pPr marL="285750" indent="-285750">
              <a:buFont typeface="Arial" panose="020B0604020202020204" pitchFamily="34" charset="0"/>
              <a:buChar char="•"/>
            </a:pPr>
            <a:r>
              <a:rPr lang="en-US" dirty="0"/>
              <a:t>Enter total soft costs</a:t>
            </a:r>
          </a:p>
          <a:p>
            <a:endParaRPr lang="en-US" dirty="0"/>
          </a:p>
          <a:p>
            <a:pPr marL="285750" indent="-285750">
              <a:buFont typeface="Arial" panose="020B0604020202020204" pitchFamily="34" charset="0"/>
              <a:buChar char="•"/>
            </a:pPr>
            <a:r>
              <a:rPr lang="en-US" sz="1800" i="0" u="none" strike="noStrike" baseline="0" dirty="0"/>
              <a:t>Enter total project costs </a:t>
            </a:r>
            <a:r>
              <a:rPr lang="en-US" sz="1800" b="1" i="0" u="none" strike="noStrike" baseline="0" dirty="0"/>
              <a:t>(total improvement costs from Project Information page + soft costs)</a:t>
            </a:r>
          </a:p>
        </p:txBody>
      </p:sp>
    </p:spTree>
    <p:extLst>
      <p:ext uri="{BB962C8B-B14F-4D97-AF65-F5344CB8AC3E}">
        <p14:creationId xmlns:p14="http://schemas.microsoft.com/office/powerpoint/2010/main" val="3667703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a:xfrm>
            <a:off x="151568" y="220172"/>
            <a:ext cx="11039258" cy="680198"/>
          </a:xfrm>
        </p:spPr>
        <p:txBody>
          <a:bodyPr/>
          <a:lstStyle/>
          <a:p>
            <a:r>
              <a:rPr lang="en-US" dirty="0"/>
              <a:t>PAGE 13: Duplication of Benefits</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151568" y="888853"/>
            <a:ext cx="11039475" cy="857728"/>
          </a:xfrm>
        </p:spPr>
        <p:txBody>
          <a:bodyPr>
            <a:normAutofit/>
          </a:bodyPr>
          <a:lstStyle/>
          <a:p>
            <a:r>
              <a:rPr lang="en-US" sz="2200" b="1" i="0" u="none" strike="noStrike" baseline="0" dirty="0">
                <a:solidFill>
                  <a:srgbClr val="84BD00"/>
                </a:solidFill>
                <a:latin typeface="+mn-lt"/>
              </a:rPr>
              <a:t>External funding sources may not be used to fund projects outlined in this application nor will it reimburse applicants for costs incurred prior to the award. </a:t>
            </a:r>
            <a:endParaRPr lang="en-US" sz="2200" b="1" dirty="0">
              <a:solidFill>
                <a:srgbClr val="84BD00"/>
              </a:solidFill>
              <a:latin typeface="+mn-lt"/>
            </a:endParaRP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5" name="TextBox 4">
            <a:extLst>
              <a:ext uri="{FF2B5EF4-FFF2-40B4-BE49-F238E27FC236}">
                <a16:creationId xmlns:a16="http://schemas.microsoft.com/office/drawing/2014/main" id="{32DD4A13-5523-45E0-BFE5-183B1F3D1983}"/>
              </a:ext>
            </a:extLst>
          </p:cNvPr>
          <p:cNvSpPr txBox="1"/>
          <p:nvPr/>
        </p:nvSpPr>
        <p:spPr>
          <a:xfrm>
            <a:off x="2512009" y="1703669"/>
            <a:ext cx="7167981" cy="461665"/>
          </a:xfrm>
          <a:prstGeom prst="rect">
            <a:avLst/>
          </a:prstGeom>
          <a:noFill/>
        </p:spPr>
        <p:txBody>
          <a:bodyPr wrap="square">
            <a:spAutoFit/>
          </a:bodyPr>
          <a:lstStyle/>
          <a:p>
            <a:pPr marL="285750" indent="-285750">
              <a:buFont typeface="Arial" panose="020B0604020202020204" pitchFamily="34" charset="0"/>
              <a:buChar char="•"/>
            </a:pPr>
            <a:r>
              <a:rPr lang="en-US" sz="2400" i="0" u="none" strike="noStrike" baseline="0" dirty="0"/>
              <a:t>Have you applied for any other COVID-19 assistance?</a:t>
            </a:r>
          </a:p>
        </p:txBody>
      </p:sp>
      <p:sp>
        <p:nvSpPr>
          <p:cNvPr id="6" name="Pentagon 43">
            <a:extLst>
              <a:ext uri="{FF2B5EF4-FFF2-40B4-BE49-F238E27FC236}">
                <a16:creationId xmlns:a16="http://schemas.microsoft.com/office/drawing/2014/main" id="{85DAADEB-EA25-4527-AF21-41B5453B54DA}"/>
              </a:ext>
            </a:extLst>
          </p:cNvPr>
          <p:cNvSpPr/>
          <p:nvPr/>
        </p:nvSpPr>
        <p:spPr>
          <a:xfrm rot="5400000">
            <a:off x="10532425" y="2572184"/>
            <a:ext cx="1428127" cy="70739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If yes</a:t>
            </a:r>
          </a:p>
        </p:txBody>
      </p:sp>
      <p:sp>
        <p:nvSpPr>
          <p:cNvPr id="7" name="Rectangle 6">
            <a:extLst>
              <a:ext uri="{FF2B5EF4-FFF2-40B4-BE49-F238E27FC236}">
                <a16:creationId xmlns:a16="http://schemas.microsoft.com/office/drawing/2014/main" id="{94EF298E-98C9-4ABB-ADF9-5676EC249C76}"/>
              </a:ext>
            </a:extLst>
          </p:cNvPr>
          <p:cNvSpPr/>
          <p:nvPr/>
        </p:nvSpPr>
        <p:spPr>
          <a:xfrm>
            <a:off x="591816" y="2218489"/>
            <a:ext cx="10158761" cy="1421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rtl="0"/>
            <a:r>
              <a:rPr lang="en-US" b="0" i="0" u="none" strike="noStrike" baseline="0" dirty="0">
                <a:solidFill>
                  <a:schemeClr val="bg1"/>
                </a:solidFill>
              </a:rPr>
              <a:t>Including but not limited to: NJEDA Grant and/or Loan Program, New Jersey Department of Human Services ARP Child Care Stabilization Grant,  New Jersey Department of Human Services Hiring and Retention Bonus Grant ,New Jersey Department of Human Services Child Care Emergency Assistance Grant, SBA, EIDL, SBA EIDG, other State or Local Municipality, or Insurance</a:t>
            </a:r>
            <a:endParaRPr lang="en-US" dirty="0">
              <a:solidFill>
                <a:schemeClr val="bg1"/>
              </a:solidFill>
            </a:endParaRPr>
          </a:p>
        </p:txBody>
      </p:sp>
      <p:sp>
        <p:nvSpPr>
          <p:cNvPr id="9" name="TextBox 8">
            <a:extLst>
              <a:ext uri="{FF2B5EF4-FFF2-40B4-BE49-F238E27FC236}">
                <a16:creationId xmlns:a16="http://schemas.microsoft.com/office/drawing/2014/main" id="{9B1B2C98-C473-422E-ABB2-09F3A797D7A7}"/>
              </a:ext>
            </a:extLst>
          </p:cNvPr>
          <p:cNvSpPr txBox="1"/>
          <p:nvPr/>
        </p:nvSpPr>
        <p:spPr>
          <a:xfrm>
            <a:off x="452651" y="3827864"/>
            <a:ext cx="12040432" cy="2523768"/>
          </a:xfrm>
          <a:prstGeom prst="rect">
            <a:avLst/>
          </a:prstGeom>
          <a:noFill/>
        </p:spPr>
        <p:txBody>
          <a:bodyPr wrap="square">
            <a:spAutoFit/>
          </a:bodyPr>
          <a:lstStyle/>
          <a:p>
            <a:pPr marL="285750" indent="-285750">
              <a:buFont typeface="Arial" panose="020B0604020202020204" pitchFamily="34" charset="0"/>
              <a:buChar char="•"/>
            </a:pPr>
            <a:r>
              <a:rPr lang="en-US" sz="2000" i="0" u="none" strike="noStrike" baseline="0" dirty="0">
                <a:latin typeface="+mj-lt"/>
              </a:rPr>
              <a:t>Will the COVID-19 assistance funding be used for the project identified in this application?</a:t>
            </a:r>
          </a:p>
          <a:p>
            <a:pPr marL="285750" marR="0" indent="-285750" algn="l" rtl="0">
              <a:buFont typeface="Arial" panose="020B0604020202020204" pitchFamily="34" charset="0"/>
              <a:buChar char="•"/>
            </a:pPr>
            <a:r>
              <a:rPr lang="en-US" sz="2000" i="0" u="none" strike="noStrike" baseline="0" dirty="0"/>
              <a:t>What program(s) have you applied to or received funding for?( Check all that apply.)</a:t>
            </a:r>
          </a:p>
          <a:p>
            <a:pPr marL="742950" lvl="1" indent="-285750">
              <a:buFont typeface="Arial" panose="020B0604020202020204" pitchFamily="34" charset="0"/>
              <a:buChar char="•"/>
            </a:pPr>
            <a:r>
              <a:rPr lang="en-US" sz="2000" dirty="0"/>
              <a:t>NJ DHS ARP Child Care Stabilization Grant</a:t>
            </a:r>
          </a:p>
          <a:p>
            <a:pPr marL="742950" lvl="1" indent="-285750">
              <a:buFont typeface="Arial" panose="020B0604020202020204" pitchFamily="34" charset="0"/>
              <a:buChar char="•"/>
            </a:pPr>
            <a:r>
              <a:rPr lang="en-US" sz="2000" i="0" u="none" strike="noStrike" baseline="0" dirty="0"/>
              <a:t>NJ DHS Hiring and Retention Grant</a:t>
            </a:r>
          </a:p>
          <a:p>
            <a:pPr marL="742950" lvl="1" indent="-285750">
              <a:buFont typeface="Arial" panose="020B0604020202020204" pitchFamily="34" charset="0"/>
              <a:buChar char="•"/>
            </a:pPr>
            <a:r>
              <a:rPr lang="en-US" sz="2000" dirty="0"/>
              <a:t>NJ DHS Child Care Emergency Assistance Grant</a:t>
            </a:r>
          </a:p>
          <a:p>
            <a:pPr marL="742950" lvl="1" indent="-285750">
              <a:buFont typeface="Arial" panose="020B0604020202020204" pitchFamily="34" charset="0"/>
              <a:buChar char="•"/>
            </a:pPr>
            <a:r>
              <a:rPr lang="en-US" sz="2000" i="0" u="none" strike="noStrike" baseline="0" dirty="0"/>
              <a:t>Other </a:t>
            </a:r>
            <a:r>
              <a:rPr lang="en-US" sz="2000" dirty="0"/>
              <a:t>Program/Funding Source</a:t>
            </a:r>
          </a:p>
          <a:p>
            <a:pPr marL="285750" indent="-285750">
              <a:buFont typeface="Arial" panose="020B0604020202020204" pitchFamily="34" charset="0"/>
              <a:buChar char="•"/>
            </a:pPr>
            <a:r>
              <a:rPr lang="en-US" sz="2000" i="0" u="none" strike="noStrike" baseline="0" dirty="0"/>
              <a:t>Program Information including purpose of funds</a:t>
            </a:r>
          </a:p>
          <a:p>
            <a:pPr marL="285750" marR="0" indent="-285750" algn="l" rtl="0">
              <a:buFont typeface="Wingdings" panose="05000000000000000000" pitchFamily="2" charset="2"/>
              <a:buChar char="q"/>
            </a:pPr>
            <a:endParaRPr lang="en-US" sz="1800" i="0" u="none" strike="noStrike" baseline="0" dirty="0"/>
          </a:p>
        </p:txBody>
      </p:sp>
    </p:spTree>
    <p:extLst>
      <p:ext uri="{BB962C8B-B14F-4D97-AF65-F5344CB8AC3E}">
        <p14:creationId xmlns:p14="http://schemas.microsoft.com/office/powerpoint/2010/main" val="3322867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a:xfrm>
            <a:off x="185021" y="242038"/>
            <a:ext cx="11039258" cy="680198"/>
          </a:xfrm>
        </p:spPr>
        <p:txBody>
          <a:bodyPr/>
          <a:lstStyle/>
          <a:p>
            <a:r>
              <a:rPr lang="en-US" dirty="0"/>
              <a:t>PAGE 14: Legal Questionnaire</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185021" y="922236"/>
            <a:ext cx="11039475" cy="857728"/>
          </a:xfrm>
        </p:spPr>
        <p:txBody>
          <a:bodyPr>
            <a:normAutofit/>
          </a:bodyPr>
          <a:lstStyle/>
          <a:p>
            <a:r>
              <a:rPr lang="en-US" sz="2200" b="1" i="0" u="none" strike="noStrike" baseline="0" dirty="0">
                <a:solidFill>
                  <a:srgbClr val="84BD00"/>
                </a:solidFill>
                <a:latin typeface="+mn-lt"/>
              </a:rPr>
              <a:t>External funding sources may not be used to fund projects outlined in this application nor will it reimburse applicants for costs incurred prior to the award. </a:t>
            </a:r>
            <a:endParaRPr lang="en-US" sz="2200" b="1" dirty="0">
              <a:solidFill>
                <a:srgbClr val="84BD00"/>
              </a:solidFill>
              <a:latin typeface="+mn-lt"/>
            </a:endParaRP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7" name="TextBox 6">
            <a:extLst>
              <a:ext uri="{FF2B5EF4-FFF2-40B4-BE49-F238E27FC236}">
                <a16:creationId xmlns:a16="http://schemas.microsoft.com/office/drawing/2014/main" id="{BFC99B98-8653-4669-B021-9E130CCE2B06}"/>
              </a:ext>
            </a:extLst>
          </p:cNvPr>
          <p:cNvSpPr txBox="1"/>
          <p:nvPr/>
        </p:nvSpPr>
        <p:spPr>
          <a:xfrm>
            <a:off x="294748" y="1935789"/>
            <a:ext cx="8414355" cy="3693319"/>
          </a:xfrm>
          <a:prstGeom prst="rect">
            <a:avLst/>
          </a:prstGeom>
          <a:noFill/>
        </p:spPr>
        <p:txBody>
          <a:bodyPr wrap="square" numCol="1">
            <a:spAutoFit/>
          </a:bodyPr>
          <a:lstStyle/>
          <a:p>
            <a:pPr marL="285750" indent="-285750">
              <a:buFont typeface="Arial" panose="020B0604020202020204" pitchFamily="34" charset="0"/>
              <a:buChar char="•"/>
            </a:pPr>
            <a:r>
              <a:rPr lang="en-US" sz="1800" b="0" i="0" u="none" strike="noStrike" baseline="0" dirty="0"/>
              <a:t>Has Applicant, or any officers or directors of Applicant, or any Affiliates of Applicant, been found or conceded or admitted to being guilty, liable or responsible in any Legal Proceeding, or conceded or admitted to facts in any Legal Proceedings that demonstrate responsibility for any of the following violations or conduct? (Any civil or criminal decisions or verdicts that have been vacated or expunged need not be reported.) </a:t>
            </a:r>
          </a:p>
          <a:p>
            <a:pPr marL="285750" indent="-285750">
              <a:buFont typeface="Arial" panose="020B0604020202020204" pitchFamily="34" charset="0"/>
              <a:buChar char="•"/>
            </a:pPr>
            <a:endParaRPr lang="en-US" sz="1800" b="0" i="0" u="none" strike="noStrike" baseline="0" dirty="0"/>
          </a:p>
          <a:p>
            <a:pPr marL="285750" indent="-285750">
              <a:buFont typeface="Arial" panose="020B0604020202020204" pitchFamily="34" charset="0"/>
              <a:buChar char="•"/>
            </a:pPr>
            <a:r>
              <a:rPr lang="en-US" sz="1800" i="0" u="none" strike="noStrike" baseline="0" dirty="0"/>
              <a:t>To the best of your knowledge, after reasonable inquiry, are Applicant, or any officers or directors of Applicant, or any Affiliates, a party to </a:t>
            </a:r>
            <a:r>
              <a:rPr lang="en-US" sz="1800" i="0" u="sng" strike="noStrike" baseline="0" dirty="0"/>
              <a:t>pending</a:t>
            </a:r>
            <a:r>
              <a:rPr lang="en-US" sz="1800" i="0" u="none" strike="noStrike" baseline="0" dirty="0"/>
              <a:t> Legal Proceedings wherein any of the offenses or violations described in questions 1-10 above are alleged or asserted against such entity or person? With respect to laws banning or prohibiting discrimination or harassment in the workplace, please provide only information pertaining to any class action lawsuits.</a:t>
            </a:r>
          </a:p>
        </p:txBody>
      </p:sp>
      <p:pic>
        <p:nvPicPr>
          <p:cNvPr id="11" name="Picture 10" descr="Icon&#10;&#10;Description automatically generated">
            <a:extLst>
              <a:ext uri="{FF2B5EF4-FFF2-40B4-BE49-F238E27FC236}">
                <a16:creationId xmlns:a16="http://schemas.microsoft.com/office/drawing/2014/main" id="{2CDB8300-286A-46D9-9237-43C86997F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95" y="2535579"/>
            <a:ext cx="1001934" cy="1001934"/>
          </a:xfrm>
          <a:prstGeom prst="rect">
            <a:avLst/>
          </a:prstGeom>
        </p:spPr>
      </p:pic>
      <p:sp>
        <p:nvSpPr>
          <p:cNvPr id="13" name="TextBox 12">
            <a:extLst>
              <a:ext uri="{FF2B5EF4-FFF2-40B4-BE49-F238E27FC236}">
                <a16:creationId xmlns:a16="http://schemas.microsoft.com/office/drawing/2014/main" id="{FC12FD44-065F-45EC-AF67-7D37A9C7D511}"/>
              </a:ext>
            </a:extLst>
          </p:cNvPr>
          <p:cNvSpPr txBox="1"/>
          <p:nvPr/>
        </p:nvSpPr>
        <p:spPr>
          <a:xfrm>
            <a:off x="8877176" y="3564073"/>
            <a:ext cx="2934372" cy="1323439"/>
          </a:xfrm>
          <a:prstGeom prst="rect">
            <a:avLst/>
          </a:prstGeom>
          <a:noFill/>
        </p:spPr>
        <p:txBody>
          <a:bodyPr wrap="square" rtlCol="0">
            <a:spAutoFit/>
          </a:bodyPr>
          <a:lstStyle/>
          <a:p>
            <a:pPr algn="ctr"/>
            <a:r>
              <a:rPr lang="en-US" sz="2000" b="1" dirty="0"/>
              <a:t>UPLOAD COPIES OF DOCUMENT(S) REFLECTING THE FINAL RESOLUTION</a:t>
            </a:r>
          </a:p>
        </p:txBody>
      </p:sp>
    </p:spTree>
    <p:extLst>
      <p:ext uri="{BB962C8B-B14F-4D97-AF65-F5344CB8AC3E}">
        <p14:creationId xmlns:p14="http://schemas.microsoft.com/office/powerpoint/2010/main" val="266168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EECB-B5A9-4C5E-BC62-20929DAEAB07}"/>
              </a:ext>
            </a:extLst>
          </p:cNvPr>
          <p:cNvSpPr>
            <a:spLocks noGrp="1"/>
          </p:cNvSpPr>
          <p:nvPr>
            <p:ph type="title"/>
          </p:nvPr>
        </p:nvSpPr>
        <p:spPr>
          <a:xfrm>
            <a:off x="413156" y="434868"/>
            <a:ext cx="11365688" cy="680198"/>
          </a:xfrm>
        </p:spPr>
        <p:txBody>
          <a:bodyPr/>
          <a:lstStyle/>
          <a:p>
            <a:r>
              <a:rPr lang="en-US" dirty="0"/>
              <a:t>Resources available to you</a:t>
            </a:r>
          </a:p>
        </p:txBody>
      </p:sp>
      <p:sp>
        <p:nvSpPr>
          <p:cNvPr id="3" name="Text Placeholder 2">
            <a:extLst>
              <a:ext uri="{FF2B5EF4-FFF2-40B4-BE49-F238E27FC236}">
                <a16:creationId xmlns:a16="http://schemas.microsoft.com/office/drawing/2014/main" id="{67FAC48C-292B-404E-BD50-B5DC469EA3F5}"/>
              </a:ext>
            </a:extLst>
          </p:cNvPr>
          <p:cNvSpPr>
            <a:spLocks noGrp="1"/>
          </p:cNvSpPr>
          <p:nvPr>
            <p:ph type="body" sz="quarter" idx="13"/>
          </p:nvPr>
        </p:nvSpPr>
        <p:spPr>
          <a:xfrm>
            <a:off x="495337" y="1254975"/>
            <a:ext cx="11539348" cy="2607145"/>
          </a:xfrm>
        </p:spPr>
        <p:txBody>
          <a:bodyPr>
            <a:normAutofit/>
          </a:bodyPr>
          <a:lstStyle/>
          <a:p>
            <a:r>
              <a:rPr lang="en-US" sz="2000" dirty="0">
                <a:solidFill>
                  <a:srgbClr val="00597C"/>
                </a:solidFill>
              </a:rPr>
              <a:t>We have prepared a number of </a:t>
            </a:r>
            <a:r>
              <a:rPr lang="en-US" sz="2000" dirty="0">
                <a:solidFill>
                  <a:srgbClr val="00597C"/>
                </a:solidFill>
                <a:ea typeface="Calibri" panose="020F0502020204030204" pitchFamily="34" charset="0"/>
              </a:rPr>
              <a:t>planning resources and materials, which are all posted on our website.  We hope they will assist applicants with developing their improvement projects and completing their applications. Please visit </a:t>
            </a:r>
            <a:r>
              <a:rPr lang="en-US" sz="2000" dirty="0">
                <a:hlinkClick r:id="rId2"/>
              </a:rPr>
              <a:t>https://www.njeda.com/child-care-improvement-program/</a:t>
            </a:r>
            <a:r>
              <a:rPr lang="en-US" sz="2000" dirty="0"/>
              <a:t> </a:t>
            </a:r>
            <a:r>
              <a:rPr lang="en-US" sz="2000" dirty="0">
                <a:solidFill>
                  <a:srgbClr val="00597C"/>
                </a:solidFill>
              </a:rPr>
              <a:t>to see all of these resources. </a:t>
            </a:r>
            <a:r>
              <a:rPr lang="en-US" sz="2000" b="1" dirty="0">
                <a:solidFill>
                  <a:srgbClr val="00597C"/>
                </a:solidFill>
              </a:rPr>
              <a:t>The Frequently Asked Questions (FAQs) will be regularly updated. </a:t>
            </a:r>
          </a:p>
        </p:txBody>
      </p:sp>
      <p:sp>
        <p:nvSpPr>
          <p:cNvPr id="4" name="Rectangle 3">
            <a:extLst>
              <a:ext uri="{FF2B5EF4-FFF2-40B4-BE49-F238E27FC236}">
                <a16:creationId xmlns:a16="http://schemas.microsoft.com/office/drawing/2014/main" id="{2FEFB509-ED79-4C85-A8CC-44E05FCA5F7F}"/>
              </a:ext>
            </a:extLst>
          </p:cNvPr>
          <p:cNvSpPr/>
          <p:nvPr/>
        </p:nvSpPr>
        <p:spPr>
          <a:xfrm>
            <a:off x="3480619" y="2729813"/>
            <a:ext cx="6096000" cy="3693319"/>
          </a:xfrm>
          <a:prstGeom prst="rect">
            <a:avLst/>
          </a:prstGeom>
        </p:spPr>
        <p:txBody>
          <a:bodyPr>
            <a:spAutoFit/>
          </a:bodyPr>
          <a:lstStyle/>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3"/>
              </a:rPr>
              <a:t>Frequently Asked Questions</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4"/>
              </a:rPr>
              <a:t>Eligible Improvement Projects</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5"/>
              </a:rPr>
              <a:t>Application Quick Start Guide</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6"/>
              </a:rPr>
              <a:t>Sample Facility Improvement Project Description and Justification</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7"/>
              </a:rPr>
              <a:t>Project Budget Template</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8"/>
              </a:rPr>
              <a:t>Project Timeline Template</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9"/>
              </a:rPr>
              <a:t>Project Idea Board</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10"/>
              </a:rPr>
              <a:t>FFE Allowable Expenditures</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11"/>
              </a:rPr>
              <a:t>Tips For Finding a Contractor</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12"/>
              </a:rPr>
              <a:t>Landlord Certification Form</a:t>
            </a:r>
            <a:r>
              <a:rPr lang="en-US" dirty="0">
                <a:latin typeface="Calibri" panose="020F0502020204030204" pitchFamily="34" charset="0"/>
                <a:ea typeface="Times New Roman" panose="02020603050405020304" pitchFamily="18" charset="0"/>
              </a:rPr>
              <a:t> (if applicable)</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u="sng" dirty="0">
                <a:solidFill>
                  <a:srgbClr val="0563C1"/>
                </a:solidFill>
                <a:latin typeface="Calibri" panose="020F0502020204030204" pitchFamily="34" charset="0"/>
                <a:ea typeface="Times New Roman" panose="02020603050405020304" pitchFamily="18" charset="0"/>
                <a:hlinkClick r:id="rId13"/>
              </a:rPr>
              <a:t>Religious Affiliation Form</a:t>
            </a:r>
            <a:r>
              <a:rPr lang="en-US" dirty="0">
                <a:latin typeface="Calibri" panose="020F0502020204030204" pitchFamily="34" charset="0"/>
                <a:ea typeface="Times New Roman" panose="02020603050405020304" pitchFamily="18" charset="0"/>
              </a:rPr>
              <a:t> (if applicable)</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204786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p:txBody>
          <a:bodyPr/>
          <a:lstStyle/>
          <a:p>
            <a:r>
              <a:rPr lang="en-US" dirty="0"/>
              <a:t>PAGE 15: Prohibited Activities in Russia-Belarus</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563946" y="1490949"/>
            <a:ext cx="11039475" cy="857728"/>
          </a:xfrm>
        </p:spPr>
        <p:txBody>
          <a:bodyPr>
            <a:normAutofit/>
          </a:bodyPr>
          <a:lstStyle/>
          <a:p>
            <a:r>
              <a:rPr lang="en-US" sz="2200" b="1" i="0" u="none" strike="noStrike" baseline="0" dirty="0">
                <a:solidFill>
                  <a:srgbClr val="84BD00"/>
                </a:solidFill>
                <a:latin typeface="+mn-lt"/>
              </a:rPr>
              <a:t>External funding sources may not be used to fund projects outlined in this application nor will it reimburse applicants for costs incurred prior to the award. </a:t>
            </a:r>
            <a:endParaRPr lang="en-US" sz="2200" b="1" dirty="0">
              <a:solidFill>
                <a:srgbClr val="84BD00"/>
              </a:solidFill>
              <a:latin typeface="+mn-lt"/>
            </a:endParaRPr>
          </a:p>
        </p:txBody>
      </p:sp>
      <p:sp>
        <p:nvSpPr>
          <p:cNvPr id="12" name="TextBox 11">
            <a:extLst>
              <a:ext uri="{FF2B5EF4-FFF2-40B4-BE49-F238E27FC236}">
                <a16:creationId xmlns:a16="http://schemas.microsoft.com/office/drawing/2014/main" id="{866930A8-70E9-4724-B6D6-AE3B2091E8E0}"/>
              </a:ext>
            </a:extLst>
          </p:cNvPr>
          <p:cNvSpPr txBox="1"/>
          <p:nvPr/>
        </p:nvSpPr>
        <p:spPr>
          <a:xfrm>
            <a:off x="3051464" y="2406410"/>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6" name="TextBox 5">
            <a:extLst>
              <a:ext uri="{FF2B5EF4-FFF2-40B4-BE49-F238E27FC236}">
                <a16:creationId xmlns:a16="http://schemas.microsoft.com/office/drawing/2014/main" id="{DF9E4E5F-A437-4CEC-BDA8-280788C3963E}"/>
              </a:ext>
            </a:extLst>
          </p:cNvPr>
          <p:cNvSpPr txBox="1"/>
          <p:nvPr/>
        </p:nvSpPr>
        <p:spPr>
          <a:xfrm>
            <a:off x="1081668" y="2591076"/>
            <a:ext cx="9612352" cy="830997"/>
          </a:xfrm>
          <a:prstGeom prst="rect">
            <a:avLst/>
          </a:prstGeom>
          <a:noFill/>
        </p:spPr>
        <p:txBody>
          <a:bodyPr wrap="square">
            <a:spAutoFit/>
          </a:bodyPr>
          <a:lstStyle/>
          <a:p>
            <a:pPr marL="285750" indent="-285750">
              <a:buFont typeface="Arial" panose="020B0604020202020204" pitchFamily="34" charset="0"/>
              <a:buChar char="•"/>
            </a:pPr>
            <a:r>
              <a:rPr lang="en-US" sz="2400" dirty="0"/>
              <a:t>Complete a certification that applicant is not engaged in prohibited activities in Russia or Belarus</a:t>
            </a:r>
            <a:endParaRPr lang="en-US" sz="2400" b="0" i="0" u="none" strike="noStrike" baseline="0" dirty="0"/>
          </a:p>
        </p:txBody>
      </p:sp>
    </p:spTree>
    <p:extLst>
      <p:ext uri="{BB962C8B-B14F-4D97-AF65-F5344CB8AC3E}">
        <p14:creationId xmlns:p14="http://schemas.microsoft.com/office/powerpoint/2010/main" val="3293105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7D-E8BC-41F3-8685-7F85D9817CD9}"/>
              </a:ext>
            </a:extLst>
          </p:cNvPr>
          <p:cNvSpPr>
            <a:spLocks noGrp="1"/>
          </p:cNvSpPr>
          <p:nvPr>
            <p:ph type="title"/>
          </p:nvPr>
        </p:nvSpPr>
        <p:spPr>
          <a:xfrm>
            <a:off x="281032" y="378319"/>
            <a:ext cx="11039258" cy="680198"/>
          </a:xfrm>
        </p:spPr>
        <p:txBody>
          <a:bodyPr/>
          <a:lstStyle/>
          <a:p>
            <a:r>
              <a:rPr lang="en-US" dirty="0"/>
              <a:t>PAGE 16: Certification of Application</a:t>
            </a:r>
          </a:p>
        </p:txBody>
      </p:sp>
      <p:sp>
        <p:nvSpPr>
          <p:cNvPr id="4" name="Text Placeholder 2">
            <a:extLst>
              <a:ext uri="{FF2B5EF4-FFF2-40B4-BE49-F238E27FC236}">
                <a16:creationId xmlns:a16="http://schemas.microsoft.com/office/drawing/2014/main" id="{F55D2284-0ECB-4902-95A1-183DF652941E}"/>
              </a:ext>
            </a:extLst>
          </p:cNvPr>
          <p:cNvSpPr>
            <a:spLocks noGrp="1"/>
          </p:cNvSpPr>
          <p:nvPr>
            <p:ph type="body" sz="quarter" idx="13"/>
          </p:nvPr>
        </p:nvSpPr>
        <p:spPr>
          <a:xfrm>
            <a:off x="280815" y="1211267"/>
            <a:ext cx="11039475" cy="857728"/>
          </a:xfrm>
        </p:spPr>
        <p:txBody>
          <a:bodyPr>
            <a:normAutofit/>
          </a:bodyPr>
          <a:lstStyle/>
          <a:p>
            <a:r>
              <a:rPr lang="en-US" sz="2200" b="1" i="0" u="none" strike="noStrike" baseline="0" dirty="0">
                <a:solidFill>
                  <a:srgbClr val="84BD00"/>
                </a:solidFill>
                <a:latin typeface="+mn-lt"/>
              </a:rPr>
              <a:t>Affirmation the information included in the application has been completed to the best of the applicant’s knowledge to be true and complete</a:t>
            </a:r>
            <a:endParaRPr lang="en-US" sz="2200" b="1" dirty="0">
              <a:solidFill>
                <a:srgbClr val="84BD00"/>
              </a:solidFill>
              <a:latin typeface="+mn-lt"/>
            </a:endParaRPr>
          </a:p>
        </p:txBody>
      </p:sp>
      <p:sp>
        <p:nvSpPr>
          <p:cNvPr id="12" name="TextBox 11">
            <a:extLst>
              <a:ext uri="{FF2B5EF4-FFF2-40B4-BE49-F238E27FC236}">
                <a16:creationId xmlns:a16="http://schemas.microsoft.com/office/drawing/2014/main" id="{866930A8-70E9-4724-B6D6-AE3B2091E8E0}"/>
              </a:ext>
            </a:extLst>
          </p:cNvPr>
          <p:cNvSpPr txBox="1"/>
          <p:nvPr/>
        </p:nvSpPr>
        <p:spPr>
          <a:xfrm>
            <a:off x="3044537" y="1960703"/>
            <a:ext cx="6102926" cy="369332"/>
          </a:xfrm>
          <a:prstGeom prst="rect">
            <a:avLst/>
          </a:prstGeom>
          <a:noFill/>
        </p:spPr>
        <p:txBody>
          <a:bodyPr wrap="square">
            <a:spAutoFit/>
          </a:bodyPr>
          <a:lstStyle/>
          <a:p>
            <a:r>
              <a:rPr lang="en-US" sz="1800" b="0" i="0" u="none" strike="noStrike" baseline="0" dirty="0">
                <a:solidFill>
                  <a:srgbClr val="606771"/>
                </a:solidFill>
                <a:latin typeface="Segoe UI" panose="020B0502040204020203" pitchFamily="34" charset="0"/>
              </a:rPr>
              <a:t> </a:t>
            </a:r>
            <a:endParaRPr lang="en-US" dirty="0"/>
          </a:p>
        </p:txBody>
      </p:sp>
      <p:sp>
        <p:nvSpPr>
          <p:cNvPr id="6" name="TextBox 5">
            <a:extLst>
              <a:ext uri="{FF2B5EF4-FFF2-40B4-BE49-F238E27FC236}">
                <a16:creationId xmlns:a16="http://schemas.microsoft.com/office/drawing/2014/main" id="{9471C22E-7660-4FE7-8E07-966AB4679A2C}"/>
              </a:ext>
            </a:extLst>
          </p:cNvPr>
          <p:cNvSpPr txBox="1"/>
          <p:nvPr/>
        </p:nvSpPr>
        <p:spPr>
          <a:xfrm>
            <a:off x="474736" y="2068995"/>
            <a:ext cx="10473431" cy="4524315"/>
          </a:xfrm>
          <a:prstGeom prst="rect">
            <a:avLst/>
          </a:prstGeom>
          <a:noFill/>
        </p:spPr>
        <p:txBody>
          <a:bodyPr wrap="square">
            <a:spAutoFit/>
          </a:bodyPr>
          <a:lstStyle/>
          <a:p>
            <a:pPr marL="285750" marR="0" indent="-285750" algn="l" rtl="0">
              <a:buFont typeface="Arial" panose="020B0604020202020204" pitchFamily="34" charset="0"/>
              <a:buChar char="•"/>
            </a:pPr>
            <a:r>
              <a:rPr lang="en-US" sz="1600" b="0" i="0" u="none" strike="noStrike" baseline="0" dirty="0"/>
              <a:t>Complete certification to the following statements:</a:t>
            </a:r>
          </a:p>
          <a:p>
            <a:pPr marL="742950" lvl="1" indent="-285750">
              <a:buFont typeface="Arial" panose="020B0604020202020204" pitchFamily="34" charset="0"/>
              <a:buChar char="•"/>
            </a:pPr>
            <a:r>
              <a:rPr lang="en-US" sz="1600" b="0" i="0" u="none" strike="noStrike" baseline="0" dirty="0"/>
              <a:t>I affirm, represent, and warrant that the information contained in this application and in all associated attachments submitted herewith is to the best of my knowledge true and complete and that the funding applied for herein is not for personal, family, or household purposes.</a:t>
            </a:r>
          </a:p>
          <a:p>
            <a:pPr marL="742950" lvl="1" indent="-285750">
              <a:buFont typeface="Arial" panose="020B0604020202020204" pitchFamily="34" charset="0"/>
              <a:buChar char="•"/>
            </a:pPr>
            <a:endParaRPr lang="en-US" sz="1600" b="0" i="0" u="none" strike="noStrike" baseline="0" dirty="0"/>
          </a:p>
          <a:p>
            <a:pPr marL="742950" lvl="1" indent="-285750">
              <a:buFont typeface="Arial" panose="020B0604020202020204" pitchFamily="34" charset="0"/>
              <a:buChar char="•"/>
            </a:pPr>
            <a:r>
              <a:rPr lang="en-US" sz="1600" b="0" i="0" u="none" strike="noStrike" baseline="0" dirty="0"/>
              <a:t>I understand that if such information is willfully false, I am subject to criminal prosecution under N.J.S.A. 2C:28-2 and civil action by the NJEDA which may at its option terminate its financial assistance. </a:t>
            </a:r>
          </a:p>
          <a:p>
            <a:pPr marL="742950" lvl="1" indent="-285750">
              <a:buFont typeface="Arial" panose="020B0604020202020204" pitchFamily="34" charset="0"/>
              <a:buChar char="•"/>
            </a:pPr>
            <a:endParaRPr lang="en-US" sz="1600" b="0" i="0" u="none" strike="noStrike" baseline="0" dirty="0"/>
          </a:p>
          <a:p>
            <a:pPr marL="742950" lvl="1" indent="-285750">
              <a:buFont typeface="Arial" panose="020B0604020202020204" pitchFamily="34" charset="0"/>
              <a:buChar char="•"/>
            </a:pPr>
            <a:r>
              <a:rPr lang="en-US" sz="1600" b="0" i="0" u="none" strike="noStrike" baseline="0" dirty="0"/>
              <a:t>I authorize the New Jersey Department of Law and Public Safety to verify any answer(s) contained herein through a search of its records, or records to which it has access, and to release the results of said research to the NJEDA.</a:t>
            </a:r>
          </a:p>
          <a:p>
            <a:pPr marL="742950" lvl="1" indent="-285750">
              <a:buFont typeface="Arial" panose="020B0604020202020204" pitchFamily="34" charset="0"/>
              <a:buChar char="•"/>
            </a:pPr>
            <a:endParaRPr lang="en-US" sz="1600" b="0" i="0" u="none" strike="noStrike" baseline="0" dirty="0"/>
          </a:p>
          <a:p>
            <a:pPr marL="742950" lvl="1" indent="-285750">
              <a:buFont typeface="Arial" panose="020B0604020202020204" pitchFamily="34" charset="0"/>
              <a:buChar char="•"/>
            </a:pPr>
            <a:r>
              <a:rPr lang="en-US" sz="1600" b="0" i="0" u="none" strike="noStrike" baseline="0" dirty="0"/>
              <a:t>I authorize the NJEDA to provide information submitted to it by or on behalf of the applicant to any bank or State agency which might participate in the requested financing with the NJEDA. </a:t>
            </a:r>
          </a:p>
          <a:p>
            <a:pPr marL="742950" lvl="1" indent="-285750">
              <a:buFont typeface="Arial" panose="020B0604020202020204" pitchFamily="34" charset="0"/>
              <a:buChar char="•"/>
            </a:pPr>
            <a:endParaRPr lang="en-US" sz="1600" b="0" i="0" u="none" strike="noStrike" baseline="0" dirty="0"/>
          </a:p>
          <a:p>
            <a:pPr marL="742950" lvl="1" indent="-285750">
              <a:buFont typeface="Arial" panose="020B0604020202020204" pitchFamily="34" charset="0"/>
              <a:buChar char="•"/>
            </a:pPr>
            <a:r>
              <a:rPr lang="en-US" sz="1600" b="0" i="0" u="none" strike="noStrike" baseline="0" dirty="0"/>
              <a:t>I certify my understanding that an electronic signature of this Application and any Approval Letter or Agreement shall be a binding on the parties. </a:t>
            </a:r>
          </a:p>
          <a:p>
            <a:pPr marL="742950" lvl="1" indent="-285750">
              <a:buFont typeface="Arial" panose="020B0604020202020204" pitchFamily="34" charset="0"/>
              <a:buChar char="•"/>
            </a:pPr>
            <a:endParaRPr lang="en-US" sz="1600" b="0" i="0" u="none" strike="noStrike" baseline="0" dirty="0"/>
          </a:p>
          <a:p>
            <a:pPr marL="742950" lvl="1" indent="-285750">
              <a:buFont typeface="Arial" panose="020B0604020202020204" pitchFamily="34" charset="0"/>
              <a:buChar char="•"/>
            </a:pPr>
            <a:r>
              <a:rPr lang="en-US" sz="1600" b="0" i="0" u="none" strike="noStrike" baseline="0" dirty="0"/>
              <a:t>I certify that the firm is not in default with any other program administered by the State of New Jersey. </a:t>
            </a:r>
            <a:endParaRPr lang="en-US" sz="1600" dirty="0"/>
          </a:p>
        </p:txBody>
      </p:sp>
    </p:spTree>
    <p:extLst>
      <p:ext uri="{BB962C8B-B14F-4D97-AF65-F5344CB8AC3E}">
        <p14:creationId xmlns:p14="http://schemas.microsoft.com/office/powerpoint/2010/main" val="615377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D5BB-B7AF-4872-A3D1-697B9B1475F3}"/>
              </a:ext>
            </a:extLst>
          </p:cNvPr>
          <p:cNvSpPr>
            <a:spLocks noGrp="1"/>
          </p:cNvSpPr>
          <p:nvPr>
            <p:ph type="title"/>
          </p:nvPr>
        </p:nvSpPr>
        <p:spPr>
          <a:xfrm>
            <a:off x="1394556" y="2644172"/>
            <a:ext cx="10098505" cy="1569660"/>
          </a:xfrm>
        </p:spPr>
        <p:txBody>
          <a:bodyPr/>
          <a:lstStyle/>
          <a:p>
            <a:pPr algn="ctr"/>
            <a:r>
              <a:rPr lang="en-US" dirty="0"/>
              <a:t>PART 7</a:t>
            </a:r>
            <a:br>
              <a:rPr lang="en-US" dirty="0"/>
            </a:br>
            <a:r>
              <a:rPr lang="en-US" dirty="0"/>
              <a:t>APPLICANT PLANNING RESOURCES</a:t>
            </a:r>
          </a:p>
        </p:txBody>
      </p:sp>
    </p:spTree>
    <p:extLst>
      <p:ext uri="{BB962C8B-B14F-4D97-AF65-F5344CB8AC3E}">
        <p14:creationId xmlns:p14="http://schemas.microsoft.com/office/powerpoint/2010/main" val="4214532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5C0EA5-C1ED-4855-8B08-2FE81842B9E9}"/>
              </a:ext>
            </a:extLst>
          </p:cNvPr>
          <p:cNvSpPr>
            <a:spLocks noGrp="1"/>
          </p:cNvSpPr>
          <p:nvPr>
            <p:ph type="title"/>
          </p:nvPr>
        </p:nvSpPr>
        <p:spPr>
          <a:xfrm>
            <a:off x="3068077" y="557044"/>
            <a:ext cx="6055846" cy="584775"/>
          </a:xfrm>
        </p:spPr>
        <p:txBody>
          <a:bodyPr/>
          <a:lstStyle/>
          <a:p>
            <a:r>
              <a:rPr lang="en-US" sz="3200" dirty="0"/>
              <a:t>Frequently Asked Questions (FAQ)</a:t>
            </a:r>
          </a:p>
        </p:txBody>
      </p:sp>
      <p:pic>
        <p:nvPicPr>
          <p:cNvPr id="6" name="Picture 5">
            <a:extLst>
              <a:ext uri="{FF2B5EF4-FFF2-40B4-BE49-F238E27FC236}">
                <a16:creationId xmlns:a16="http://schemas.microsoft.com/office/drawing/2014/main" id="{0E011E9A-F962-4EB5-89C1-BF3D496E82BB}"/>
              </a:ext>
            </a:extLst>
          </p:cNvPr>
          <p:cNvPicPr>
            <a:picLocks noChangeAspect="1"/>
          </p:cNvPicPr>
          <p:nvPr/>
        </p:nvPicPr>
        <p:blipFill>
          <a:blip r:embed="rId3"/>
          <a:stretch>
            <a:fillRect/>
          </a:stretch>
        </p:blipFill>
        <p:spPr>
          <a:xfrm>
            <a:off x="1461009" y="1443612"/>
            <a:ext cx="4532515" cy="4549158"/>
          </a:xfrm>
          <a:prstGeom prst="rect">
            <a:avLst/>
          </a:prstGeom>
        </p:spPr>
      </p:pic>
      <p:sp>
        <p:nvSpPr>
          <p:cNvPr id="7" name="TextBox 6">
            <a:extLst>
              <a:ext uri="{FF2B5EF4-FFF2-40B4-BE49-F238E27FC236}">
                <a16:creationId xmlns:a16="http://schemas.microsoft.com/office/drawing/2014/main" id="{55AD02B4-D7E2-45A8-AD66-30B1FAC64908}"/>
              </a:ext>
            </a:extLst>
          </p:cNvPr>
          <p:cNvSpPr txBox="1"/>
          <p:nvPr/>
        </p:nvSpPr>
        <p:spPr>
          <a:xfrm>
            <a:off x="6796670" y="1645920"/>
            <a:ext cx="5243299" cy="1754326"/>
          </a:xfrm>
          <a:prstGeom prst="rect">
            <a:avLst/>
          </a:prstGeom>
          <a:noFill/>
        </p:spPr>
        <p:txBody>
          <a:bodyPr wrap="square" rtlCol="0">
            <a:spAutoFit/>
          </a:bodyPr>
          <a:lstStyle/>
          <a:p>
            <a:r>
              <a:rPr lang="en-US" dirty="0"/>
              <a:t>Located on NJEDA website at </a:t>
            </a:r>
            <a:r>
              <a:rPr lang="en-US" sz="1800" b="1" i="0" u="none" strike="noStrike" baseline="0" dirty="0">
                <a:solidFill>
                  <a:srgbClr val="0562C1"/>
                </a:solidFill>
                <a:hlinkClick r:id="rId4"/>
              </a:rPr>
              <a:t>https://www.njeda.com/wp-content/uploads/2022/09/FAQ-Phase-1.pdf</a:t>
            </a:r>
            <a:r>
              <a:rPr lang="en-US" sz="1800" b="1" i="0" u="none" strike="noStrike" baseline="0" dirty="0">
                <a:solidFill>
                  <a:srgbClr val="0562C1"/>
                </a:solidFill>
              </a:rPr>
              <a:t> </a:t>
            </a:r>
          </a:p>
          <a:p>
            <a:endParaRPr lang="en-US" dirty="0"/>
          </a:p>
          <a:p>
            <a:pPr marL="285750" indent="-285750">
              <a:buFont typeface="Arial" panose="020B0604020202020204" pitchFamily="34" charset="0"/>
              <a:buChar char="•"/>
            </a:pPr>
            <a:r>
              <a:rPr lang="en-US" dirty="0"/>
              <a:t>Will be updated following these webinars and regularly moving forward.  </a:t>
            </a:r>
          </a:p>
        </p:txBody>
      </p:sp>
      <p:pic>
        <p:nvPicPr>
          <p:cNvPr id="9" name="Picture 8">
            <a:extLst>
              <a:ext uri="{FF2B5EF4-FFF2-40B4-BE49-F238E27FC236}">
                <a16:creationId xmlns:a16="http://schemas.microsoft.com/office/drawing/2014/main" id="{FD70E878-ECD2-45B3-8BFB-D2509470B937}"/>
              </a:ext>
            </a:extLst>
          </p:cNvPr>
          <p:cNvPicPr>
            <a:picLocks noChangeAspect="1"/>
          </p:cNvPicPr>
          <p:nvPr/>
        </p:nvPicPr>
        <p:blipFill>
          <a:blip r:embed="rId5"/>
          <a:stretch>
            <a:fillRect/>
          </a:stretch>
        </p:blipFill>
        <p:spPr>
          <a:xfrm>
            <a:off x="6325032" y="3737698"/>
            <a:ext cx="5243299" cy="1784805"/>
          </a:xfrm>
          <a:prstGeom prst="rect">
            <a:avLst/>
          </a:prstGeom>
        </p:spPr>
      </p:pic>
      <p:sp>
        <p:nvSpPr>
          <p:cNvPr id="10" name="Right Arrow 26">
            <a:extLst>
              <a:ext uri="{FF2B5EF4-FFF2-40B4-BE49-F238E27FC236}">
                <a16:creationId xmlns:a16="http://schemas.microsoft.com/office/drawing/2014/main" id="{78577141-2AC3-4E75-9FA6-AC8C9F43AAC2}"/>
              </a:ext>
            </a:extLst>
          </p:cNvPr>
          <p:cNvSpPr/>
          <p:nvPr/>
        </p:nvSpPr>
        <p:spPr>
          <a:xfrm rot="16200000">
            <a:off x="6256363" y="5719685"/>
            <a:ext cx="1200259" cy="55433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ACA442-7CE6-423C-A03C-65DB6C35C8B9}"/>
              </a:ext>
            </a:extLst>
          </p:cNvPr>
          <p:cNvSpPr txBox="1"/>
          <p:nvPr/>
        </p:nvSpPr>
        <p:spPr>
          <a:xfrm>
            <a:off x="7133660" y="5950651"/>
            <a:ext cx="2454442" cy="646331"/>
          </a:xfrm>
          <a:prstGeom prst="rect">
            <a:avLst/>
          </a:prstGeom>
          <a:noFill/>
        </p:spPr>
        <p:txBody>
          <a:bodyPr wrap="square" rtlCol="0">
            <a:spAutoFit/>
          </a:bodyPr>
          <a:lstStyle/>
          <a:p>
            <a:r>
              <a:rPr lang="en-US" dirty="0"/>
              <a:t>Check the footer for the date of the last update</a:t>
            </a:r>
          </a:p>
        </p:txBody>
      </p:sp>
    </p:spTree>
    <p:extLst>
      <p:ext uri="{BB962C8B-B14F-4D97-AF65-F5344CB8AC3E}">
        <p14:creationId xmlns:p14="http://schemas.microsoft.com/office/powerpoint/2010/main" val="1923307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7941AA-1402-4136-8AB5-82F2CDABEF93}"/>
              </a:ext>
            </a:extLst>
          </p:cNvPr>
          <p:cNvSpPr txBox="1"/>
          <p:nvPr/>
        </p:nvSpPr>
        <p:spPr>
          <a:xfrm>
            <a:off x="1094468" y="1657484"/>
            <a:ext cx="3770785" cy="646331"/>
          </a:xfrm>
          <a:prstGeom prst="rect">
            <a:avLst/>
          </a:prstGeom>
          <a:noFill/>
        </p:spPr>
        <p:txBody>
          <a:bodyPr wrap="square" rtlCol="0">
            <a:spAutoFit/>
          </a:bodyPr>
          <a:lstStyle/>
          <a:p>
            <a:r>
              <a:rPr lang="en-US" dirty="0">
                <a:solidFill>
                  <a:srgbClr val="00597C"/>
                </a:solidFill>
              </a:rPr>
              <a:t>Checklist of all information and documents needed for application</a:t>
            </a:r>
          </a:p>
        </p:txBody>
      </p:sp>
      <p:cxnSp>
        <p:nvCxnSpPr>
          <p:cNvPr id="5" name="Straight Connector 4">
            <a:extLst>
              <a:ext uri="{FF2B5EF4-FFF2-40B4-BE49-F238E27FC236}">
                <a16:creationId xmlns:a16="http://schemas.microsoft.com/office/drawing/2014/main" id="{5AC7FD20-0561-4775-B68B-998A4929FDCD}"/>
              </a:ext>
            </a:extLst>
          </p:cNvPr>
          <p:cNvCxnSpPr>
            <a:cxnSpLocks/>
          </p:cNvCxnSpPr>
          <p:nvPr/>
        </p:nvCxnSpPr>
        <p:spPr>
          <a:xfrm flipH="1">
            <a:off x="1094468" y="1690073"/>
            <a:ext cx="1768498"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A69C5C06-95D6-4853-89DB-951CBE91D297}"/>
              </a:ext>
            </a:extLst>
          </p:cNvPr>
          <p:cNvSpPr/>
          <p:nvPr/>
        </p:nvSpPr>
        <p:spPr>
          <a:xfrm>
            <a:off x="1095863" y="1208318"/>
            <a:ext cx="3950440" cy="461665"/>
          </a:xfrm>
          <a:prstGeom prst="rect">
            <a:avLst/>
          </a:prstGeom>
        </p:spPr>
        <p:txBody>
          <a:bodyPr wrap="none">
            <a:spAutoFit/>
          </a:bodyPr>
          <a:lstStyle/>
          <a:p>
            <a:r>
              <a:rPr lang="en-US" sz="2400" b="1" dirty="0"/>
              <a:t>Application Quick Start Guide</a:t>
            </a:r>
            <a:endParaRPr lang="en-US" sz="2400" dirty="0"/>
          </a:p>
        </p:txBody>
      </p:sp>
      <p:sp>
        <p:nvSpPr>
          <p:cNvPr id="7" name="Oval 6">
            <a:extLst>
              <a:ext uri="{FF2B5EF4-FFF2-40B4-BE49-F238E27FC236}">
                <a16:creationId xmlns:a16="http://schemas.microsoft.com/office/drawing/2014/main" id="{BB786DA6-DB78-42D6-A678-77A015BAF4E6}"/>
              </a:ext>
            </a:extLst>
          </p:cNvPr>
          <p:cNvSpPr/>
          <p:nvPr/>
        </p:nvSpPr>
        <p:spPr>
          <a:xfrm>
            <a:off x="475530" y="1263391"/>
            <a:ext cx="700340" cy="700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1</a:t>
            </a:r>
          </a:p>
        </p:txBody>
      </p:sp>
      <p:sp>
        <p:nvSpPr>
          <p:cNvPr id="8" name="TextBox 7">
            <a:extLst>
              <a:ext uri="{FF2B5EF4-FFF2-40B4-BE49-F238E27FC236}">
                <a16:creationId xmlns:a16="http://schemas.microsoft.com/office/drawing/2014/main" id="{ADF050B2-6801-4082-8ECA-C7F2BACE6019}"/>
              </a:ext>
            </a:extLst>
          </p:cNvPr>
          <p:cNvSpPr txBox="1"/>
          <p:nvPr/>
        </p:nvSpPr>
        <p:spPr>
          <a:xfrm>
            <a:off x="1124408" y="2940760"/>
            <a:ext cx="3770784" cy="646331"/>
          </a:xfrm>
          <a:prstGeom prst="rect">
            <a:avLst/>
          </a:prstGeom>
          <a:noFill/>
        </p:spPr>
        <p:txBody>
          <a:bodyPr wrap="square" rtlCol="0">
            <a:spAutoFit/>
          </a:bodyPr>
          <a:lstStyle/>
          <a:p>
            <a:r>
              <a:rPr lang="en-US" dirty="0">
                <a:solidFill>
                  <a:srgbClr val="00597C"/>
                </a:solidFill>
              </a:rPr>
              <a:t>Provides additional information and guidance on what is allowable</a:t>
            </a:r>
          </a:p>
        </p:txBody>
      </p:sp>
      <p:cxnSp>
        <p:nvCxnSpPr>
          <p:cNvPr id="9" name="Straight Connector 8">
            <a:extLst>
              <a:ext uri="{FF2B5EF4-FFF2-40B4-BE49-F238E27FC236}">
                <a16:creationId xmlns:a16="http://schemas.microsoft.com/office/drawing/2014/main" id="{1BFF0BDA-D259-454B-BB2C-99302D6F4F3E}"/>
              </a:ext>
            </a:extLst>
          </p:cNvPr>
          <p:cNvCxnSpPr>
            <a:cxnSpLocks/>
          </p:cNvCxnSpPr>
          <p:nvPr/>
        </p:nvCxnSpPr>
        <p:spPr>
          <a:xfrm flipH="1">
            <a:off x="1124409" y="2930761"/>
            <a:ext cx="1768498" cy="0"/>
          </a:xfrm>
          <a:prstGeom prst="line">
            <a:avLst/>
          </a:prstGeom>
          <a:ln w="38100">
            <a:solidFill>
              <a:srgbClr val="00597C"/>
            </a:solidFill>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431DECBF-DA27-41AC-9426-572092CF0AA0}"/>
              </a:ext>
            </a:extLst>
          </p:cNvPr>
          <p:cNvSpPr/>
          <p:nvPr/>
        </p:nvSpPr>
        <p:spPr>
          <a:xfrm>
            <a:off x="1125802" y="2457808"/>
            <a:ext cx="3210431" cy="461665"/>
          </a:xfrm>
          <a:prstGeom prst="rect">
            <a:avLst/>
          </a:prstGeom>
        </p:spPr>
        <p:txBody>
          <a:bodyPr wrap="none">
            <a:spAutoFit/>
          </a:bodyPr>
          <a:lstStyle/>
          <a:p>
            <a:r>
              <a:rPr lang="en-US" sz="2400" b="1" dirty="0"/>
              <a:t>FFE Allowable Expenses</a:t>
            </a:r>
            <a:endParaRPr lang="en-US" sz="2400" dirty="0"/>
          </a:p>
        </p:txBody>
      </p:sp>
      <p:sp>
        <p:nvSpPr>
          <p:cNvPr id="11" name="Oval 10">
            <a:extLst>
              <a:ext uri="{FF2B5EF4-FFF2-40B4-BE49-F238E27FC236}">
                <a16:creationId xmlns:a16="http://schemas.microsoft.com/office/drawing/2014/main" id="{4FFE0AFF-2353-4810-A0FD-5F3983D5A5C8}"/>
              </a:ext>
            </a:extLst>
          </p:cNvPr>
          <p:cNvSpPr/>
          <p:nvPr/>
        </p:nvSpPr>
        <p:spPr>
          <a:xfrm>
            <a:off x="505469" y="2546667"/>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2</a:t>
            </a:r>
          </a:p>
        </p:txBody>
      </p:sp>
      <p:sp>
        <p:nvSpPr>
          <p:cNvPr id="12" name="TextBox 11">
            <a:extLst>
              <a:ext uri="{FF2B5EF4-FFF2-40B4-BE49-F238E27FC236}">
                <a16:creationId xmlns:a16="http://schemas.microsoft.com/office/drawing/2014/main" id="{A07AA6AC-F0DE-4FEA-96DD-2A515F402FDD}"/>
              </a:ext>
            </a:extLst>
          </p:cNvPr>
          <p:cNvSpPr txBox="1"/>
          <p:nvPr/>
        </p:nvSpPr>
        <p:spPr>
          <a:xfrm>
            <a:off x="1124407" y="4202444"/>
            <a:ext cx="3770785" cy="923330"/>
          </a:xfrm>
          <a:prstGeom prst="rect">
            <a:avLst/>
          </a:prstGeom>
          <a:noFill/>
        </p:spPr>
        <p:txBody>
          <a:bodyPr wrap="square" rtlCol="0">
            <a:spAutoFit/>
          </a:bodyPr>
          <a:lstStyle/>
          <a:p>
            <a:r>
              <a:rPr lang="en-US" dirty="0">
                <a:solidFill>
                  <a:srgbClr val="00597C"/>
                </a:solidFill>
              </a:rPr>
              <a:t>Tool to help applicants make decisions about proposed projects aligned to the grant’s eligible uses</a:t>
            </a:r>
          </a:p>
        </p:txBody>
      </p:sp>
      <p:cxnSp>
        <p:nvCxnSpPr>
          <p:cNvPr id="13" name="Straight Connector 12">
            <a:extLst>
              <a:ext uri="{FF2B5EF4-FFF2-40B4-BE49-F238E27FC236}">
                <a16:creationId xmlns:a16="http://schemas.microsoft.com/office/drawing/2014/main" id="{9B2136B1-67AC-493E-A1A0-F1774A6857D2}"/>
              </a:ext>
            </a:extLst>
          </p:cNvPr>
          <p:cNvCxnSpPr>
            <a:cxnSpLocks/>
          </p:cNvCxnSpPr>
          <p:nvPr/>
        </p:nvCxnSpPr>
        <p:spPr>
          <a:xfrm flipH="1">
            <a:off x="1124407" y="4214943"/>
            <a:ext cx="1768498"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88FF8F2B-CE1A-477A-AF47-116CD9CBB408}"/>
              </a:ext>
            </a:extLst>
          </p:cNvPr>
          <p:cNvSpPr/>
          <p:nvPr/>
        </p:nvSpPr>
        <p:spPr>
          <a:xfrm>
            <a:off x="1125802" y="3753278"/>
            <a:ext cx="2541530" cy="461665"/>
          </a:xfrm>
          <a:prstGeom prst="rect">
            <a:avLst/>
          </a:prstGeom>
        </p:spPr>
        <p:txBody>
          <a:bodyPr wrap="none">
            <a:spAutoFit/>
          </a:bodyPr>
          <a:lstStyle/>
          <a:p>
            <a:r>
              <a:rPr lang="en-US" sz="2400" b="1" dirty="0"/>
              <a:t>Project Idea Board</a:t>
            </a:r>
            <a:endParaRPr lang="en-US" sz="2400" dirty="0"/>
          </a:p>
        </p:txBody>
      </p:sp>
      <p:sp>
        <p:nvSpPr>
          <p:cNvPr id="15" name="Oval 14">
            <a:extLst>
              <a:ext uri="{FF2B5EF4-FFF2-40B4-BE49-F238E27FC236}">
                <a16:creationId xmlns:a16="http://schemas.microsoft.com/office/drawing/2014/main" id="{6E62A806-654C-442B-9E2F-2EDB94677653}"/>
              </a:ext>
            </a:extLst>
          </p:cNvPr>
          <p:cNvSpPr/>
          <p:nvPr/>
        </p:nvSpPr>
        <p:spPr>
          <a:xfrm>
            <a:off x="505469" y="3808351"/>
            <a:ext cx="700340" cy="700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3</a:t>
            </a:r>
          </a:p>
        </p:txBody>
      </p:sp>
      <p:sp>
        <p:nvSpPr>
          <p:cNvPr id="18" name="TextBox 17">
            <a:extLst>
              <a:ext uri="{FF2B5EF4-FFF2-40B4-BE49-F238E27FC236}">
                <a16:creationId xmlns:a16="http://schemas.microsoft.com/office/drawing/2014/main" id="{CD319E9E-8C9D-4C85-A361-714E35CE5542}"/>
              </a:ext>
            </a:extLst>
          </p:cNvPr>
          <p:cNvSpPr txBox="1"/>
          <p:nvPr/>
        </p:nvSpPr>
        <p:spPr>
          <a:xfrm>
            <a:off x="1124408" y="5637183"/>
            <a:ext cx="3770784" cy="646331"/>
          </a:xfrm>
          <a:prstGeom prst="rect">
            <a:avLst/>
          </a:prstGeom>
          <a:noFill/>
        </p:spPr>
        <p:txBody>
          <a:bodyPr wrap="square" rtlCol="0">
            <a:spAutoFit/>
          </a:bodyPr>
          <a:lstStyle/>
          <a:p>
            <a:r>
              <a:rPr lang="en-US" dirty="0">
                <a:solidFill>
                  <a:srgbClr val="00597C"/>
                </a:solidFill>
              </a:rPr>
              <a:t>How-to navigate the DOL Public Works registered list</a:t>
            </a:r>
          </a:p>
        </p:txBody>
      </p:sp>
      <p:sp>
        <p:nvSpPr>
          <p:cNvPr id="19" name="Rectangle 18">
            <a:extLst>
              <a:ext uri="{FF2B5EF4-FFF2-40B4-BE49-F238E27FC236}">
                <a16:creationId xmlns:a16="http://schemas.microsoft.com/office/drawing/2014/main" id="{C15723F6-FDFD-418A-A511-E0D1B131FF11}"/>
              </a:ext>
            </a:extLst>
          </p:cNvPr>
          <p:cNvSpPr/>
          <p:nvPr/>
        </p:nvSpPr>
        <p:spPr>
          <a:xfrm>
            <a:off x="1125802" y="5188017"/>
            <a:ext cx="3787062" cy="461665"/>
          </a:xfrm>
          <a:prstGeom prst="rect">
            <a:avLst/>
          </a:prstGeom>
        </p:spPr>
        <p:txBody>
          <a:bodyPr wrap="none">
            <a:spAutoFit/>
          </a:bodyPr>
          <a:lstStyle/>
          <a:p>
            <a:r>
              <a:rPr lang="en-US" sz="2400" b="1" dirty="0"/>
              <a:t>Tips for Finding a Contractor</a:t>
            </a:r>
            <a:endParaRPr lang="en-US" sz="2400" dirty="0"/>
          </a:p>
        </p:txBody>
      </p:sp>
      <p:sp>
        <p:nvSpPr>
          <p:cNvPr id="20" name="Oval 19">
            <a:extLst>
              <a:ext uri="{FF2B5EF4-FFF2-40B4-BE49-F238E27FC236}">
                <a16:creationId xmlns:a16="http://schemas.microsoft.com/office/drawing/2014/main" id="{3D739B30-CE4C-4B3F-AA29-533B0BEE492B}"/>
              </a:ext>
            </a:extLst>
          </p:cNvPr>
          <p:cNvSpPr/>
          <p:nvPr/>
        </p:nvSpPr>
        <p:spPr>
          <a:xfrm>
            <a:off x="505469" y="5243090"/>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4</a:t>
            </a:r>
          </a:p>
        </p:txBody>
      </p:sp>
      <p:cxnSp>
        <p:nvCxnSpPr>
          <p:cNvPr id="21" name="Straight Connector 20">
            <a:extLst>
              <a:ext uri="{FF2B5EF4-FFF2-40B4-BE49-F238E27FC236}">
                <a16:creationId xmlns:a16="http://schemas.microsoft.com/office/drawing/2014/main" id="{115952B7-BD58-4FFB-B934-A4F61002EA25}"/>
              </a:ext>
            </a:extLst>
          </p:cNvPr>
          <p:cNvCxnSpPr>
            <a:cxnSpLocks/>
          </p:cNvCxnSpPr>
          <p:nvPr/>
        </p:nvCxnSpPr>
        <p:spPr>
          <a:xfrm flipH="1">
            <a:off x="1124407" y="5637183"/>
            <a:ext cx="1768498" cy="0"/>
          </a:xfrm>
          <a:prstGeom prst="line">
            <a:avLst/>
          </a:prstGeom>
          <a:ln w="38100">
            <a:solidFill>
              <a:srgbClr val="00597C"/>
            </a:solidFill>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B1A3103-5784-46B2-9BE4-E7B8658BA4AD}"/>
              </a:ext>
            </a:extLst>
          </p:cNvPr>
          <p:cNvSpPr txBox="1"/>
          <p:nvPr/>
        </p:nvSpPr>
        <p:spPr>
          <a:xfrm>
            <a:off x="6923228" y="1707047"/>
            <a:ext cx="3770784" cy="646331"/>
          </a:xfrm>
          <a:prstGeom prst="rect">
            <a:avLst/>
          </a:prstGeom>
          <a:noFill/>
        </p:spPr>
        <p:txBody>
          <a:bodyPr wrap="square" rtlCol="0">
            <a:spAutoFit/>
          </a:bodyPr>
          <a:lstStyle/>
          <a:p>
            <a:r>
              <a:rPr lang="en-US" dirty="0">
                <a:solidFill>
                  <a:srgbClr val="00597C"/>
                </a:solidFill>
              </a:rPr>
              <a:t>Two examples of how to write a project description</a:t>
            </a:r>
          </a:p>
        </p:txBody>
      </p:sp>
      <p:sp>
        <p:nvSpPr>
          <p:cNvPr id="23" name="Rectangle 22">
            <a:extLst>
              <a:ext uri="{FF2B5EF4-FFF2-40B4-BE49-F238E27FC236}">
                <a16:creationId xmlns:a16="http://schemas.microsoft.com/office/drawing/2014/main" id="{F9C39840-BEC1-4A62-8883-0E55EF5D042B}"/>
              </a:ext>
            </a:extLst>
          </p:cNvPr>
          <p:cNvSpPr/>
          <p:nvPr/>
        </p:nvSpPr>
        <p:spPr>
          <a:xfrm>
            <a:off x="6924622" y="1257881"/>
            <a:ext cx="3773597" cy="461665"/>
          </a:xfrm>
          <a:prstGeom prst="rect">
            <a:avLst/>
          </a:prstGeom>
        </p:spPr>
        <p:txBody>
          <a:bodyPr wrap="none">
            <a:spAutoFit/>
          </a:bodyPr>
          <a:lstStyle/>
          <a:p>
            <a:r>
              <a:rPr lang="en-US" sz="2400" b="1" dirty="0"/>
              <a:t>Project Description example</a:t>
            </a:r>
            <a:endParaRPr lang="en-US" sz="2400" dirty="0"/>
          </a:p>
        </p:txBody>
      </p:sp>
      <p:sp>
        <p:nvSpPr>
          <p:cNvPr id="24" name="Oval 23">
            <a:extLst>
              <a:ext uri="{FF2B5EF4-FFF2-40B4-BE49-F238E27FC236}">
                <a16:creationId xmlns:a16="http://schemas.microsoft.com/office/drawing/2014/main" id="{5B797A56-AE8B-4D70-ACC3-7407F88C6727}"/>
              </a:ext>
            </a:extLst>
          </p:cNvPr>
          <p:cNvSpPr/>
          <p:nvPr/>
        </p:nvSpPr>
        <p:spPr>
          <a:xfrm>
            <a:off x="6304289" y="1312954"/>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5</a:t>
            </a:r>
          </a:p>
        </p:txBody>
      </p:sp>
      <p:cxnSp>
        <p:nvCxnSpPr>
          <p:cNvPr id="25" name="Straight Connector 24">
            <a:extLst>
              <a:ext uri="{FF2B5EF4-FFF2-40B4-BE49-F238E27FC236}">
                <a16:creationId xmlns:a16="http://schemas.microsoft.com/office/drawing/2014/main" id="{B4D98087-B6C8-496D-9548-CD29530A9051}"/>
              </a:ext>
            </a:extLst>
          </p:cNvPr>
          <p:cNvCxnSpPr>
            <a:cxnSpLocks/>
          </p:cNvCxnSpPr>
          <p:nvPr/>
        </p:nvCxnSpPr>
        <p:spPr>
          <a:xfrm flipH="1">
            <a:off x="6923227" y="1707047"/>
            <a:ext cx="1768498" cy="0"/>
          </a:xfrm>
          <a:prstGeom prst="line">
            <a:avLst/>
          </a:prstGeom>
          <a:ln w="38100">
            <a:solidFill>
              <a:srgbClr val="00597C"/>
            </a:solidFill>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BB03B2D4-7744-4ABA-B2D0-DC3EEEC30E1A}"/>
              </a:ext>
            </a:extLst>
          </p:cNvPr>
          <p:cNvSpPr txBox="1"/>
          <p:nvPr/>
        </p:nvSpPr>
        <p:spPr>
          <a:xfrm>
            <a:off x="6923227" y="2906104"/>
            <a:ext cx="3770785" cy="646331"/>
          </a:xfrm>
          <a:prstGeom prst="rect">
            <a:avLst/>
          </a:prstGeom>
          <a:noFill/>
        </p:spPr>
        <p:txBody>
          <a:bodyPr wrap="square" rtlCol="0">
            <a:spAutoFit/>
          </a:bodyPr>
          <a:lstStyle/>
          <a:p>
            <a:r>
              <a:rPr lang="en-US" dirty="0">
                <a:solidFill>
                  <a:srgbClr val="00597C"/>
                </a:solidFill>
              </a:rPr>
              <a:t>Template to develop your project’s budget</a:t>
            </a:r>
          </a:p>
        </p:txBody>
      </p:sp>
      <p:cxnSp>
        <p:nvCxnSpPr>
          <p:cNvPr id="31" name="Straight Connector 30">
            <a:extLst>
              <a:ext uri="{FF2B5EF4-FFF2-40B4-BE49-F238E27FC236}">
                <a16:creationId xmlns:a16="http://schemas.microsoft.com/office/drawing/2014/main" id="{63234174-6BF8-4401-9B37-F56B1B2A3F6A}"/>
              </a:ext>
            </a:extLst>
          </p:cNvPr>
          <p:cNvCxnSpPr>
            <a:cxnSpLocks/>
          </p:cNvCxnSpPr>
          <p:nvPr/>
        </p:nvCxnSpPr>
        <p:spPr>
          <a:xfrm flipH="1">
            <a:off x="6923227" y="2918603"/>
            <a:ext cx="1768498"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32" name="Rectangle 31">
            <a:extLst>
              <a:ext uri="{FF2B5EF4-FFF2-40B4-BE49-F238E27FC236}">
                <a16:creationId xmlns:a16="http://schemas.microsoft.com/office/drawing/2014/main" id="{085DDE6B-E25C-4549-B5C8-C69A8FAE36C0}"/>
              </a:ext>
            </a:extLst>
          </p:cNvPr>
          <p:cNvSpPr/>
          <p:nvPr/>
        </p:nvSpPr>
        <p:spPr>
          <a:xfrm>
            <a:off x="6924622" y="2456938"/>
            <a:ext cx="2340449" cy="461665"/>
          </a:xfrm>
          <a:prstGeom prst="rect">
            <a:avLst/>
          </a:prstGeom>
        </p:spPr>
        <p:txBody>
          <a:bodyPr wrap="none">
            <a:spAutoFit/>
          </a:bodyPr>
          <a:lstStyle/>
          <a:p>
            <a:r>
              <a:rPr lang="en-US" sz="2400" b="1" dirty="0"/>
              <a:t>Budget Template</a:t>
            </a:r>
            <a:endParaRPr lang="en-US" sz="2400" dirty="0"/>
          </a:p>
        </p:txBody>
      </p:sp>
      <p:sp>
        <p:nvSpPr>
          <p:cNvPr id="33" name="Oval 32">
            <a:extLst>
              <a:ext uri="{FF2B5EF4-FFF2-40B4-BE49-F238E27FC236}">
                <a16:creationId xmlns:a16="http://schemas.microsoft.com/office/drawing/2014/main" id="{7E89B35C-6825-43F7-B32A-374B93923590}"/>
              </a:ext>
            </a:extLst>
          </p:cNvPr>
          <p:cNvSpPr/>
          <p:nvPr/>
        </p:nvSpPr>
        <p:spPr>
          <a:xfrm>
            <a:off x="6304289" y="2512011"/>
            <a:ext cx="700340" cy="700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6</a:t>
            </a:r>
          </a:p>
        </p:txBody>
      </p:sp>
      <p:sp>
        <p:nvSpPr>
          <p:cNvPr id="34" name="TextBox 33">
            <a:extLst>
              <a:ext uri="{FF2B5EF4-FFF2-40B4-BE49-F238E27FC236}">
                <a16:creationId xmlns:a16="http://schemas.microsoft.com/office/drawing/2014/main" id="{3C7F23E1-48AA-4DBC-A8C3-9CA8793970AD}"/>
              </a:ext>
            </a:extLst>
          </p:cNvPr>
          <p:cNvSpPr txBox="1"/>
          <p:nvPr/>
        </p:nvSpPr>
        <p:spPr>
          <a:xfrm>
            <a:off x="7004629" y="4193955"/>
            <a:ext cx="3770785" cy="646331"/>
          </a:xfrm>
          <a:prstGeom prst="rect">
            <a:avLst/>
          </a:prstGeom>
          <a:noFill/>
        </p:spPr>
        <p:txBody>
          <a:bodyPr wrap="square" rtlCol="0">
            <a:spAutoFit/>
          </a:bodyPr>
          <a:lstStyle/>
          <a:p>
            <a:r>
              <a:rPr lang="en-US" dirty="0">
                <a:solidFill>
                  <a:srgbClr val="00597C"/>
                </a:solidFill>
              </a:rPr>
              <a:t>Template to develop your project’s timeline</a:t>
            </a:r>
          </a:p>
        </p:txBody>
      </p:sp>
      <p:cxnSp>
        <p:nvCxnSpPr>
          <p:cNvPr id="35" name="Straight Connector 34">
            <a:extLst>
              <a:ext uri="{FF2B5EF4-FFF2-40B4-BE49-F238E27FC236}">
                <a16:creationId xmlns:a16="http://schemas.microsoft.com/office/drawing/2014/main" id="{D30009FC-816F-4E8E-96AC-651004DEC2BE}"/>
              </a:ext>
            </a:extLst>
          </p:cNvPr>
          <p:cNvCxnSpPr>
            <a:cxnSpLocks/>
          </p:cNvCxnSpPr>
          <p:nvPr/>
        </p:nvCxnSpPr>
        <p:spPr>
          <a:xfrm flipH="1">
            <a:off x="7004629" y="4214943"/>
            <a:ext cx="1768498" cy="0"/>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6" name="Rectangle 35">
            <a:extLst>
              <a:ext uri="{FF2B5EF4-FFF2-40B4-BE49-F238E27FC236}">
                <a16:creationId xmlns:a16="http://schemas.microsoft.com/office/drawing/2014/main" id="{EECD22F2-326A-4A62-9F7E-B175FD0FDFC1}"/>
              </a:ext>
            </a:extLst>
          </p:cNvPr>
          <p:cNvSpPr/>
          <p:nvPr/>
        </p:nvSpPr>
        <p:spPr>
          <a:xfrm>
            <a:off x="6924622" y="3753278"/>
            <a:ext cx="2538259" cy="461665"/>
          </a:xfrm>
          <a:prstGeom prst="rect">
            <a:avLst/>
          </a:prstGeom>
        </p:spPr>
        <p:txBody>
          <a:bodyPr wrap="none">
            <a:spAutoFit/>
          </a:bodyPr>
          <a:lstStyle/>
          <a:p>
            <a:r>
              <a:rPr lang="en-US" sz="2400" b="1" dirty="0"/>
              <a:t>Timeline Template</a:t>
            </a:r>
            <a:endParaRPr lang="en-US" sz="2400" dirty="0"/>
          </a:p>
        </p:txBody>
      </p:sp>
      <p:sp>
        <p:nvSpPr>
          <p:cNvPr id="37" name="Oval 36">
            <a:extLst>
              <a:ext uri="{FF2B5EF4-FFF2-40B4-BE49-F238E27FC236}">
                <a16:creationId xmlns:a16="http://schemas.microsoft.com/office/drawing/2014/main" id="{4390F219-2890-4F42-AA2D-36E26B7C6417}"/>
              </a:ext>
            </a:extLst>
          </p:cNvPr>
          <p:cNvSpPr/>
          <p:nvPr/>
        </p:nvSpPr>
        <p:spPr>
          <a:xfrm>
            <a:off x="6304289" y="3808351"/>
            <a:ext cx="700340" cy="700340"/>
          </a:xfrm>
          <a:prstGeom prst="ellipse">
            <a:avLst/>
          </a:prstGeom>
          <a:solidFill>
            <a:srgbClr val="005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7</a:t>
            </a:r>
          </a:p>
        </p:txBody>
      </p:sp>
      <p:sp>
        <p:nvSpPr>
          <p:cNvPr id="42" name="TextBox 41">
            <a:extLst>
              <a:ext uri="{FF2B5EF4-FFF2-40B4-BE49-F238E27FC236}">
                <a16:creationId xmlns:a16="http://schemas.microsoft.com/office/drawing/2014/main" id="{D346D40E-EA47-4D09-880D-29253C37C9E0}"/>
              </a:ext>
            </a:extLst>
          </p:cNvPr>
          <p:cNvSpPr txBox="1"/>
          <p:nvPr/>
        </p:nvSpPr>
        <p:spPr>
          <a:xfrm>
            <a:off x="6923227" y="5600119"/>
            <a:ext cx="3770785" cy="1200329"/>
          </a:xfrm>
          <a:prstGeom prst="rect">
            <a:avLst/>
          </a:prstGeom>
          <a:noFill/>
        </p:spPr>
        <p:txBody>
          <a:bodyPr wrap="square" rtlCol="0">
            <a:spAutoFit/>
          </a:bodyPr>
          <a:lstStyle/>
          <a:p>
            <a:pPr algn="just"/>
            <a:r>
              <a:rPr lang="en-US" dirty="0"/>
              <a:t>Gu</a:t>
            </a:r>
            <a:r>
              <a:rPr lang="en-US" sz="1800" b="0" i="0" u="none" strike="noStrike" baseline="0" dirty="0"/>
              <a:t>ide for Public Works registered contractors to help them maintain compliance throughout</a:t>
            </a:r>
          </a:p>
          <a:p>
            <a:pPr algn="just"/>
            <a:r>
              <a:rPr lang="en-US" sz="1800" b="0" i="0" u="none" strike="noStrike" baseline="0" dirty="0"/>
              <a:t>the life of the project</a:t>
            </a:r>
            <a:endParaRPr lang="en-US" dirty="0">
              <a:solidFill>
                <a:schemeClr val="accent6">
                  <a:lumMod val="85000"/>
                  <a:lumOff val="15000"/>
                </a:schemeClr>
              </a:solidFill>
            </a:endParaRPr>
          </a:p>
        </p:txBody>
      </p:sp>
      <p:cxnSp>
        <p:nvCxnSpPr>
          <p:cNvPr id="43" name="Straight Connector 42">
            <a:extLst>
              <a:ext uri="{FF2B5EF4-FFF2-40B4-BE49-F238E27FC236}">
                <a16:creationId xmlns:a16="http://schemas.microsoft.com/office/drawing/2014/main" id="{00D9244A-EC3B-49C8-A8F5-49637AC9FC0F}"/>
              </a:ext>
            </a:extLst>
          </p:cNvPr>
          <p:cNvCxnSpPr>
            <a:cxnSpLocks/>
          </p:cNvCxnSpPr>
          <p:nvPr/>
        </p:nvCxnSpPr>
        <p:spPr>
          <a:xfrm flipH="1">
            <a:off x="6923227" y="5612618"/>
            <a:ext cx="1768498" cy="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44" name="Rectangle 43">
            <a:extLst>
              <a:ext uri="{FF2B5EF4-FFF2-40B4-BE49-F238E27FC236}">
                <a16:creationId xmlns:a16="http://schemas.microsoft.com/office/drawing/2014/main" id="{C4914E21-6827-4CE8-BB58-34961B9DA2B0}"/>
              </a:ext>
            </a:extLst>
          </p:cNvPr>
          <p:cNvSpPr/>
          <p:nvPr/>
        </p:nvSpPr>
        <p:spPr>
          <a:xfrm>
            <a:off x="6924622" y="5150953"/>
            <a:ext cx="4975465" cy="461665"/>
          </a:xfrm>
          <a:prstGeom prst="rect">
            <a:avLst/>
          </a:prstGeom>
        </p:spPr>
        <p:txBody>
          <a:bodyPr wrap="none">
            <a:spAutoFit/>
          </a:bodyPr>
          <a:lstStyle/>
          <a:p>
            <a:r>
              <a:rPr lang="en-US" sz="2400" b="1" dirty="0"/>
              <a:t>Contractor Pre-Construction Checklist</a:t>
            </a:r>
            <a:endParaRPr lang="en-US" sz="2400" dirty="0"/>
          </a:p>
        </p:txBody>
      </p:sp>
      <p:sp>
        <p:nvSpPr>
          <p:cNvPr id="45" name="Oval 44">
            <a:extLst>
              <a:ext uri="{FF2B5EF4-FFF2-40B4-BE49-F238E27FC236}">
                <a16:creationId xmlns:a16="http://schemas.microsoft.com/office/drawing/2014/main" id="{282D7F85-B5EB-427A-8B9F-2C6D9DFBFB57}"/>
              </a:ext>
            </a:extLst>
          </p:cNvPr>
          <p:cNvSpPr/>
          <p:nvPr/>
        </p:nvSpPr>
        <p:spPr>
          <a:xfrm>
            <a:off x="6304289" y="5206026"/>
            <a:ext cx="700340" cy="700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cs typeface="Calibri Light" panose="020F0302020204030204" pitchFamily="34" charset="0"/>
              </a:rPr>
              <a:t>8</a:t>
            </a:r>
          </a:p>
        </p:txBody>
      </p:sp>
      <p:sp>
        <p:nvSpPr>
          <p:cNvPr id="46" name="Rectangle 45">
            <a:extLst>
              <a:ext uri="{FF2B5EF4-FFF2-40B4-BE49-F238E27FC236}">
                <a16:creationId xmlns:a16="http://schemas.microsoft.com/office/drawing/2014/main" id="{CFED913B-B0AE-491D-BD5B-FB0CB83ED8BE}"/>
              </a:ext>
            </a:extLst>
          </p:cNvPr>
          <p:cNvSpPr/>
          <p:nvPr/>
        </p:nvSpPr>
        <p:spPr>
          <a:xfrm>
            <a:off x="505468" y="226191"/>
            <a:ext cx="11175991" cy="696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 resources can be found at </a:t>
            </a:r>
            <a:r>
              <a:rPr lang="en-US" sz="2000" b="1" i="0" u="none" strike="noStrike" baseline="0" dirty="0">
                <a:solidFill>
                  <a:srgbClr val="0562C1"/>
                </a:solidFill>
                <a:hlinkClick r:id="rId2"/>
              </a:rPr>
              <a:t>https://www.njeda.com/child-care-improvement-program/</a:t>
            </a:r>
            <a:r>
              <a:rPr lang="en-US" sz="2000" dirty="0"/>
              <a:t>  </a:t>
            </a:r>
          </a:p>
        </p:txBody>
      </p:sp>
    </p:spTree>
    <p:extLst>
      <p:ext uri="{BB962C8B-B14F-4D97-AF65-F5344CB8AC3E}">
        <p14:creationId xmlns:p14="http://schemas.microsoft.com/office/powerpoint/2010/main" val="2594434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5131-B482-4F84-B9AD-F9D447A9316B}"/>
              </a:ext>
            </a:extLst>
          </p:cNvPr>
          <p:cNvSpPr>
            <a:spLocks noGrp="1"/>
          </p:cNvSpPr>
          <p:nvPr>
            <p:ph type="title"/>
          </p:nvPr>
        </p:nvSpPr>
        <p:spPr/>
        <p:txBody>
          <a:bodyPr/>
          <a:lstStyle/>
          <a:p>
            <a:r>
              <a:rPr lang="en-US" dirty="0"/>
              <a:t>Language Assistance</a:t>
            </a:r>
          </a:p>
        </p:txBody>
      </p:sp>
      <p:sp>
        <p:nvSpPr>
          <p:cNvPr id="3" name="Text Placeholder 2">
            <a:extLst>
              <a:ext uri="{FF2B5EF4-FFF2-40B4-BE49-F238E27FC236}">
                <a16:creationId xmlns:a16="http://schemas.microsoft.com/office/drawing/2014/main" id="{3D061AB5-F814-4104-9A63-8B3620DAD682}"/>
              </a:ext>
            </a:extLst>
          </p:cNvPr>
          <p:cNvSpPr>
            <a:spLocks noGrp="1"/>
          </p:cNvSpPr>
          <p:nvPr>
            <p:ph type="body" sz="quarter" idx="13"/>
          </p:nvPr>
        </p:nvSpPr>
        <p:spPr>
          <a:xfrm>
            <a:off x="564163" y="1829861"/>
            <a:ext cx="11039258" cy="3243944"/>
          </a:xfrm>
        </p:spPr>
        <p:txBody>
          <a:bodyPr>
            <a:normAutofit/>
          </a:bodyPr>
          <a:lstStyle/>
          <a:p>
            <a:pPr marL="342900" indent="-342900">
              <a:buFont typeface="Arial" panose="020B0604020202020204" pitchFamily="34" charset="0"/>
              <a:buChar char="•"/>
            </a:pPr>
            <a:r>
              <a:rPr lang="en-US" dirty="0">
                <a:solidFill>
                  <a:srgbClr val="00597C"/>
                </a:solidFill>
              </a:rPr>
              <a:t>The following materials will be translated into Spanish</a:t>
            </a:r>
          </a:p>
          <a:p>
            <a:pPr marL="536555" lvl="1" indent="-342900">
              <a:buFont typeface="Arial" panose="020B0604020202020204" pitchFamily="34" charset="0"/>
              <a:buChar char="•"/>
            </a:pPr>
            <a:r>
              <a:rPr lang="en-US" sz="2400" dirty="0">
                <a:solidFill>
                  <a:srgbClr val="00597C"/>
                </a:solidFill>
              </a:rPr>
              <a:t>Application</a:t>
            </a:r>
          </a:p>
          <a:p>
            <a:pPr marL="536555" lvl="1" indent="-342900">
              <a:buFont typeface="Arial" panose="020B0604020202020204" pitchFamily="34" charset="0"/>
              <a:buChar char="•"/>
            </a:pPr>
            <a:r>
              <a:rPr lang="en-US" sz="2400" dirty="0">
                <a:solidFill>
                  <a:srgbClr val="00597C"/>
                </a:solidFill>
              </a:rPr>
              <a:t>FAQs</a:t>
            </a:r>
          </a:p>
          <a:p>
            <a:pPr marL="536555" lvl="1" indent="-342900">
              <a:buFont typeface="Arial" panose="020B0604020202020204" pitchFamily="34" charset="0"/>
              <a:buChar char="•"/>
            </a:pPr>
            <a:r>
              <a:rPr lang="en-US" sz="2400" dirty="0">
                <a:solidFill>
                  <a:srgbClr val="00597C"/>
                </a:solidFill>
              </a:rPr>
              <a:t>All Applicant Planning resources and materials</a:t>
            </a:r>
          </a:p>
          <a:p>
            <a:pPr marL="536555" lvl="1" indent="-342900">
              <a:buFont typeface="Arial" panose="020B0604020202020204" pitchFamily="34" charset="0"/>
              <a:buChar char="•"/>
            </a:pPr>
            <a:endParaRPr lang="en-US" sz="2400" dirty="0">
              <a:solidFill>
                <a:srgbClr val="00597C"/>
              </a:solidFill>
            </a:endParaRPr>
          </a:p>
          <a:p>
            <a:pPr marL="285750" marR="0" indent="-285750" algn="just">
              <a:lnSpc>
                <a:spcPct val="107000"/>
              </a:lnSpc>
              <a:spcBef>
                <a:spcPts val="0"/>
              </a:spcBef>
              <a:spcAft>
                <a:spcPts val="0"/>
              </a:spcAft>
              <a:buFont typeface="Arial" panose="020B0604020202020204" pitchFamily="34" charset="0"/>
              <a:buChar char="•"/>
            </a:pPr>
            <a:r>
              <a:rPr lang="en-US" dirty="0">
                <a:solidFill>
                  <a:srgbClr val="00597C"/>
                </a:solidFill>
                <a:effectLst/>
                <a:latin typeface="Calibri" panose="020F0502020204030204" pitchFamily="34" charset="0"/>
                <a:ea typeface="Calibri" panose="020F0502020204030204" pitchFamily="34" charset="0"/>
                <a:cs typeface="Arial" panose="020B0604020202020204" pitchFamily="34" charset="0"/>
              </a:rPr>
              <a:t>If you require assistance in a different language, please send NJEDA your name, spoken language, and telephone number to languagehelp@njeda.com to receive assistance completing the application.</a:t>
            </a:r>
          </a:p>
        </p:txBody>
      </p:sp>
    </p:spTree>
    <p:extLst>
      <p:ext uri="{BB962C8B-B14F-4D97-AF65-F5344CB8AC3E}">
        <p14:creationId xmlns:p14="http://schemas.microsoft.com/office/powerpoint/2010/main" val="1049259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AFCD3-0F1F-459E-B94A-E898569B0E1A}"/>
              </a:ext>
            </a:extLst>
          </p:cNvPr>
          <p:cNvSpPr>
            <a:spLocks noGrp="1"/>
          </p:cNvSpPr>
          <p:nvPr>
            <p:ph type="title"/>
          </p:nvPr>
        </p:nvSpPr>
        <p:spPr/>
        <p:txBody>
          <a:bodyPr/>
          <a:lstStyle/>
          <a:p>
            <a:r>
              <a:rPr lang="en-US" dirty="0"/>
              <a:t>Questions following the webinar</a:t>
            </a:r>
          </a:p>
        </p:txBody>
      </p:sp>
      <p:pic>
        <p:nvPicPr>
          <p:cNvPr id="7" name="Picture 6" descr="Icon&#10;&#10;Description automatically generated">
            <a:extLst>
              <a:ext uri="{FF2B5EF4-FFF2-40B4-BE49-F238E27FC236}">
                <a16:creationId xmlns:a16="http://schemas.microsoft.com/office/drawing/2014/main" id="{0D9864DC-6598-4AC2-8D78-29C28F9B1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789" y="1873369"/>
            <a:ext cx="1007679" cy="1007679"/>
          </a:xfrm>
          <a:prstGeom prst="rect">
            <a:avLst/>
          </a:prstGeom>
        </p:spPr>
      </p:pic>
      <p:sp>
        <p:nvSpPr>
          <p:cNvPr id="10" name="TextBox 9">
            <a:extLst>
              <a:ext uri="{FF2B5EF4-FFF2-40B4-BE49-F238E27FC236}">
                <a16:creationId xmlns:a16="http://schemas.microsoft.com/office/drawing/2014/main" id="{E29DDABC-2AD5-4D48-A298-08CB053F9AB6}"/>
              </a:ext>
            </a:extLst>
          </p:cNvPr>
          <p:cNvSpPr txBox="1"/>
          <p:nvPr/>
        </p:nvSpPr>
        <p:spPr>
          <a:xfrm>
            <a:off x="3758084" y="2054042"/>
            <a:ext cx="5998866" cy="646331"/>
          </a:xfrm>
          <a:prstGeom prst="rect">
            <a:avLst/>
          </a:prstGeom>
          <a:noFill/>
        </p:spPr>
        <p:txBody>
          <a:bodyPr wrap="square" rtlCol="0">
            <a:spAutoFit/>
          </a:bodyPr>
          <a:lstStyle/>
          <a:p>
            <a:r>
              <a:rPr lang="en-US" sz="3600" dirty="0"/>
              <a:t>CustomerCare@njeda.com</a:t>
            </a:r>
          </a:p>
        </p:txBody>
      </p:sp>
      <p:pic>
        <p:nvPicPr>
          <p:cNvPr id="12" name="Picture 11" descr="Icon&#10;&#10;Description automatically generated">
            <a:extLst>
              <a:ext uri="{FF2B5EF4-FFF2-40B4-BE49-F238E27FC236}">
                <a16:creationId xmlns:a16="http://schemas.microsoft.com/office/drawing/2014/main" id="{A7F3206F-3737-45AE-871D-0A615BBCF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9788" y="3149949"/>
            <a:ext cx="1007679" cy="1007679"/>
          </a:xfrm>
          <a:prstGeom prst="rect">
            <a:avLst/>
          </a:prstGeom>
        </p:spPr>
      </p:pic>
      <p:sp>
        <p:nvSpPr>
          <p:cNvPr id="14" name="TextBox 13">
            <a:extLst>
              <a:ext uri="{FF2B5EF4-FFF2-40B4-BE49-F238E27FC236}">
                <a16:creationId xmlns:a16="http://schemas.microsoft.com/office/drawing/2014/main" id="{EC6D09C7-66BB-4321-88D9-F50CC5E3DF86}"/>
              </a:ext>
            </a:extLst>
          </p:cNvPr>
          <p:cNvSpPr txBox="1"/>
          <p:nvPr/>
        </p:nvSpPr>
        <p:spPr>
          <a:xfrm>
            <a:off x="3758084" y="3330622"/>
            <a:ext cx="5998866" cy="646331"/>
          </a:xfrm>
          <a:prstGeom prst="rect">
            <a:avLst/>
          </a:prstGeom>
          <a:noFill/>
        </p:spPr>
        <p:txBody>
          <a:bodyPr wrap="square" rtlCol="0">
            <a:spAutoFit/>
          </a:bodyPr>
          <a:lstStyle/>
          <a:p>
            <a:r>
              <a:rPr lang="en-US" sz="3600" dirty="0">
                <a:effectLst/>
                <a:latin typeface="Calibri" panose="020F0502020204030204" pitchFamily="34" charset="0"/>
                <a:ea typeface="Calibri" panose="020F0502020204030204" pitchFamily="34" charset="0"/>
                <a:cs typeface="Arial" panose="020B0604020202020204" pitchFamily="34" charset="0"/>
              </a:rPr>
              <a:t>(844) 965-1125</a:t>
            </a:r>
            <a:endParaRPr lang="en-US" sz="3600" dirty="0"/>
          </a:p>
        </p:txBody>
      </p:sp>
      <p:pic>
        <p:nvPicPr>
          <p:cNvPr id="16" name="Picture 15">
            <a:extLst>
              <a:ext uri="{FF2B5EF4-FFF2-40B4-BE49-F238E27FC236}">
                <a16:creationId xmlns:a16="http://schemas.microsoft.com/office/drawing/2014/main" id="{AA8CBDC3-BEAB-4C72-9819-7A42F39B4D7E}"/>
              </a:ext>
            </a:extLst>
          </p:cNvPr>
          <p:cNvPicPr>
            <a:picLocks noChangeAspect="1"/>
          </p:cNvPicPr>
          <p:nvPr/>
        </p:nvPicPr>
        <p:blipFill>
          <a:blip r:embed="rId4"/>
          <a:stretch>
            <a:fillRect/>
          </a:stretch>
        </p:blipFill>
        <p:spPr>
          <a:xfrm>
            <a:off x="1579835" y="4467586"/>
            <a:ext cx="1707584" cy="2066132"/>
          </a:xfrm>
          <a:prstGeom prst="rect">
            <a:avLst/>
          </a:prstGeom>
        </p:spPr>
      </p:pic>
      <p:sp>
        <p:nvSpPr>
          <p:cNvPr id="19" name="TextBox 18">
            <a:extLst>
              <a:ext uri="{FF2B5EF4-FFF2-40B4-BE49-F238E27FC236}">
                <a16:creationId xmlns:a16="http://schemas.microsoft.com/office/drawing/2014/main" id="{76E067E8-C8CF-4BDE-A270-3DE78EE120DC}"/>
              </a:ext>
            </a:extLst>
          </p:cNvPr>
          <p:cNvSpPr txBox="1"/>
          <p:nvPr/>
        </p:nvSpPr>
        <p:spPr>
          <a:xfrm>
            <a:off x="3758084" y="4846920"/>
            <a:ext cx="5998866" cy="1200329"/>
          </a:xfrm>
          <a:prstGeom prst="rect">
            <a:avLst/>
          </a:prstGeom>
          <a:noFill/>
        </p:spPr>
        <p:txBody>
          <a:bodyPr wrap="square" rtlCol="0">
            <a:spAutoFit/>
          </a:bodyPr>
          <a:lstStyle/>
          <a:p>
            <a:r>
              <a:rPr lang="en-US" sz="3600" dirty="0"/>
              <a:t>NJEDA Customer Care Chat</a:t>
            </a:r>
          </a:p>
          <a:p>
            <a:pPr algn="ctr"/>
            <a:r>
              <a:rPr lang="en-US" sz="3600" dirty="0">
                <a:hlinkClick r:id="rId5"/>
              </a:rPr>
              <a:t>www.njeda.com</a:t>
            </a:r>
            <a:r>
              <a:rPr lang="en-US" sz="3600" dirty="0"/>
              <a:t> </a:t>
            </a:r>
          </a:p>
        </p:txBody>
      </p:sp>
    </p:spTree>
    <p:extLst>
      <p:ext uri="{BB962C8B-B14F-4D97-AF65-F5344CB8AC3E}">
        <p14:creationId xmlns:p14="http://schemas.microsoft.com/office/powerpoint/2010/main" val="8450074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E1719-B782-4B0F-B098-53C128D1AF9E}"/>
              </a:ext>
            </a:extLst>
          </p:cNvPr>
          <p:cNvSpPr>
            <a:spLocks noGrp="1"/>
          </p:cNvSpPr>
          <p:nvPr>
            <p:ph type="body" sz="quarter" idx="13"/>
          </p:nvPr>
        </p:nvSpPr>
        <p:spPr/>
        <p:txBody>
          <a:bodyPr anchor="ctr">
            <a:normAutofit/>
          </a:bodyPr>
          <a:lstStyle/>
          <a:p>
            <a:pPr algn="ctr"/>
            <a:r>
              <a:rPr lang="en-US" sz="9600" b="1" dirty="0"/>
              <a:t>THANK YOU</a:t>
            </a:r>
          </a:p>
        </p:txBody>
      </p:sp>
    </p:spTree>
    <p:extLst>
      <p:ext uri="{BB962C8B-B14F-4D97-AF65-F5344CB8AC3E}">
        <p14:creationId xmlns:p14="http://schemas.microsoft.com/office/powerpoint/2010/main" val="194286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2BCC-CA1D-4801-B7C5-D169C82C8BCA}"/>
              </a:ext>
            </a:extLst>
          </p:cNvPr>
          <p:cNvSpPr>
            <a:spLocks noGrp="1"/>
          </p:cNvSpPr>
          <p:nvPr>
            <p:ph type="title"/>
          </p:nvPr>
        </p:nvSpPr>
        <p:spPr/>
        <p:txBody>
          <a:bodyPr/>
          <a:lstStyle/>
          <a:p>
            <a:r>
              <a:rPr lang="en-US" dirty="0"/>
              <a:t>Where to find the resources on our site</a:t>
            </a:r>
          </a:p>
        </p:txBody>
      </p:sp>
      <p:sp>
        <p:nvSpPr>
          <p:cNvPr id="3" name="Text Placeholder 2">
            <a:extLst>
              <a:ext uri="{FF2B5EF4-FFF2-40B4-BE49-F238E27FC236}">
                <a16:creationId xmlns:a16="http://schemas.microsoft.com/office/drawing/2014/main" id="{5D72B764-CFEA-44FF-A69B-A3D8F966050F}"/>
              </a:ext>
            </a:extLst>
          </p:cNvPr>
          <p:cNvSpPr>
            <a:spLocks noGrp="1"/>
          </p:cNvSpPr>
          <p:nvPr>
            <p:ph type="body" sz="quarter" idx="13"/>
          </p:nvPr>
        </p:nvSpPr>
        <p:spPr>
          <a:xfrm>
            <a:off x="564163" y="1829861"/>
            <a:ext cx="5698985" cy="2607145"/>
          </a:xfrm>
        </p:spPr>
        <p:txBody>
          <a:bodyPr>
            <a:normAutofit fontScale="85000" lnSpcReduction="10000"/>
          </a:bodyPr>
          <a:lstStyle/>
          <a:p>
            <a:pPr marL="342900" indent="-342900">
              <a:buFont typeface="Arial" panose="020B0604020202020204" pitchFamily="34" charset="0"/>
              <a:buChar char="•"/>
            </a:pPr>
            <a:r>
              <a:rPr lang="en-US" dirty="0">
                <a:ea typeface="Calibri" panose="020F0502020204030204" pitchFamily="34" charset="0"/>
              </a:rPr>
              <a:t>Please visit </a:t>
            </a:r>
            <a:r>
              <a:rPr lang="en-US" dirty="0">
                <a:hlinkClick r:id="rId2"/>
              </a:rPr>
              <a:t>https://www.njeda.com/child-care-improvement-program/</a:t>
            </a:r>
            <a:r>
              <a:rPr lang="en-US" dirty="0"/>
              <a:t> to view and download all of these resources.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Remember, the FAQs will be regularly updated!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Make sure to click the V button next to APPLICATION PREPARATION DOCUMENTS to see all of the documents on that list. </a:t>
            </a:r>
          </a:p>
        </p:txBody>
      </p:sp>
      <p:pic>
        <p:nvPicPr>
          <p:cNvPr id="7" name="Picture 6">
            <a:extLst>
              <a:ext uri="{FF2B5EF4-FFF2-40B4-BE49-F238E27FC236}">
                <a16:creationId xmlns:a16="http://schemas.microsoft.com/office/drawing/2014/main" id="{632BAE57-6F83-46B5-A076-860B568B031F}"/>
              </a:ext>
            </a:extLst>
          </p:cNvPr>
          <p:cNvPicPr>
            <a:picLocks noChangeAspect="1"/>
          </p:cNvPicPr>
          <p:nvPr/>
        </p:nvPicPr>
        <p:blipFill>
          <a:blip r:embed="rId3"/>
          <a:stretch>
            <a:fillRect/>
          </a:stretch>
        </p:blipFill>
        <p:spPr>
          <a:xfrm>
            <a:off x="6771544" y="1675400"/>
            <a:ext cx="3768821" cy="5130981"/>
          </a:xfrm>
          <a:prstGeom prst="rect">
            <a:avLst/>
          </a:prstGeom>
        </p:spPr>
      </p:pic>
      <p:sp>
        <p:nvSpPr>
          <p:cNvPr id="8" name="Oval 7">
            <a:extLst>
              <a:ext uri="{FF2B5EF4-FFF2-40B4-BE49-F238E27FC236}">
                <a16:creationId xmlns:a16="http://schemas.microsoft.com/office/drawing/2014/main" id="{4F42C0A8-5359-4EA8-91F5-0077A79046E4}"/>
              </a:ext>
            </a:extLst>
          </p:cNvPr>
          <p:cNvSpPr/>
          <p:nvPr/>
        </p:nvSpPr>
        <p:spPr>
          <a:xfrm>
            <a:off x="8701549" y="2871019"/>
            <a:ext cx="2229226" cy="3986981"/>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solidFill>
                <a:schemeClr val="tx1"/>
              </a:solidFill>
            </a:endParaRPr>
          </a:p>
        </p:txBody>
      </p:sp>
      <p:sp>
        <p:nvSpPr>
          <p:cNvPr id="9" name="Arrow: Down 8">
            <a:extLst>
              <a:ext uri="{FF2B5EF4-FFF2-40B4-BE49-F238E27FC236}">
                <a16:creationId xmlns:a16="http://schemas.microsoft.com/office/drawing/2014/main" id="{3C254455-F83A-4FE7-8CFD-800280FD7477}"/>
              </a:ext>
            </a:extLst>
          </p:cNvPr>
          <p:cNvSpPr/>
          <p:nvPr/>
        </p:nvSpPr>
        <p:spPr>
          <a:xfrm>
            <a:off x="9448416" y="1623781"/>
            <a:ext cx="858103" cy="110573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solidFill>
                <a:schemeClr val="tx1"/>
              </a:solidFill>
            </a:endParaRPr>
          </a:p>
        </p:txBody>
      </p:sp>
      <p:sp>
        <p:nvSpPr>
          <p:cNvPr id="11" name="Arrow: Down 10">
            <a:extLst>
              <a:ext uri="{FF2B5EF4-FFF2-40B4-BE49-F238E27FC236}">
                <a16:creationId xmlns:a16="http://schemas.microsoft.com/office/drawing/2014/main" id="{5D76D6D8-8CA7-434B-937D-596AE186DEBB}"/>
              </a:ext>
            </a:extLst>
          </p:cNvPr>
          <p:cNvSpPr/>
          <p:nvPr/>
        </p:nvSpPr>
        <p:spPr>
          <a:xfrm rot="2840053">
            <a:off x="10550029" y="3354862"/>
            <a:ext cx="279027" cy="673359"/>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solidFill>
                <a:schemeClr val="tx1"/>
              </a:solidFill>
            </a:endParaRPr>
          </a:p>
        </p:txBody>
      </p:sp>
      <p:sp>
        <p:nvSpPr>
          <p:cNvPr id="12" name="TextBox 11">
            <a:extLst>
              <a:ext uri="{FF2B5EF4-FFF2-40B4-BE49-F238E27FC236}">
                <a16:creationId xmlns:a16="http://schemas.microsoft.com/office/drawing/2014/main" id="{246065B2-A257-4748-9F9C-AF02983870D8}"/>
              </a:ext>
            </a:extLst>
          </p:cNvPr>
          <p:cNvSpPr txBox="1"/>
          <p:nvPr/>
        </p:nvSpPr>
        <p:spPr>
          <a:xfrm>
            <a:off x="10930775" y="3129446"/>
            <a:ext cx="999076" cy="369332"/>
          </a:xfrm>
          <a:prstGeom prst="rect">
            <a:avLst/>
          </a:prstGeom>
          <a:noFill/>
        </p:spPr>
        <p:txBody>
          <a:bodyPr wrap="square" rtlCol="0">
            <a:spAutoFit/>
          </a:bodyPr>
          <a:lstStyle/>
          <a:p>
            <a:r>
              <a:rPr lang="en-US" dirty="0"/>
              <a:t>FAQs</a:t>
            </a:r>
          </a:p>
        </p:txBody>
      </p:sp>
      <p:sp>
        <p:nvSpPr>
          <p:cNvPr id="13" name="Arrow: Down 12">
            <a:extLst>
              <a:ext uri="{FF2B5EF4-FFF2-40B4-BE49-F238E27FC236}">
                <a16:creationId xmlns:a16="http://schemas.microsoft.com/office/drawing/2014/main" id="{F636E5AD-F45B-4612-ABCA-F6134E67547F}"/>
              </a:ext>
            </a:extLst>
          </p:cNvPr>
          <p:cNvSpPr/>
          <p:nvPr/>
        </p:nvSpPr>
        <p:spPr>
          <a:xfrm rot="4997614">
            <a:off x="10558579" y="4130548"/>
            <a:ext cx="279027" cy="673359"/>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solidFill>
                <a:schemeClr val="tx1"/>
              </a:solidFill>
            </a:endParaRPr>
          </a:p>
        </p:txBody>
      </p:sp>
      <p:sp>
        <p:nvSpPr>
          <p:cNvPr id="14" name="TextBox 13">
            <a:extLst>
              <a:ext uri="{FF2B5EF4-FFF2-40B4-BE49-F238E27FC236}">
                <a16:creationId xmlns:a16="http://schemas.microsoft.com/office/drawing/2014/main" id="{EE0CF2F0-5DE6-4DB6-970C-A12597D37C9A}"/>
              </a:ext>
            </a:extLst>
          </p:cNvPr>
          <p:cNvSpPr txBox="1"/>
          <p:nvPr/>
        </p:nvSpPr>
        <p:spPr>
          <a:xfrm>
            <a:off x="11077920" y="4228000"/>
            <a:ext cx="999076" cy="1384995"/>
          </a:xfrm>
          <a:prstGeom prst="rect">
            <a:avLst/>
          </a:prstGeom>
          <a:noFill/>
        </p:spPr>
        <p:txBody>
          <a:bodyPr wrap="square" rtlCol="0">
            <a:spAutoFit/>
          </a:bodyPr>
          <a:lstStyle/>
          <a:p>
            <a:r>
              <a:rPr lang="en-US" sz="1400" dirty="0"/>
              <a:t>Remember to click the V button to see all documents here</a:t>
            </a:r>
          </a:p>
        </p:txBody>
      </p:sp>
      <p:sp>
        <p:nvSpPr>
          <p:cNvPr id="16" name="TextBox 15">
            <a:extLst>
              <a:ext uri="{FF2B5EF4-FFF2-40B4-BE49-F238E27FC236}">
                <a16:creationId xmlns:a16="http://schemas.microsoft.com/office/drawing/2014/main" id="{2B846FCE-4406-40F9-A6CF-14DBE5B689CE}"/>
              </a:ext>
            </a:extLst>
          </p:cNvPr>
          <p:cNvSpPr txBox="1"/>
          <p:nvPr/>
        </p:nvSpPr>
        <p:spPr>
          <a:xfrm>
            <a:off x="9230538" y="1014074"/>
            <a:ext cx="2388562" cy="646331"/>
          </a:xfrm>
          <a:prstGeom prst="rect">
            <a:avLst/>
          </a:prstGeom>
          <a:noFill/>
        </p:spPr>
        <p:txBody>
          <a:bodyPr wrap="square" rtlCol="0">
            <a:spAutoFit/>
          </a:bodyPr>
          <a:lstStyle/>
          <a:p>
            <a:r>
              <a:rPr lang="en-US" dirty="0"/>
              <a:t>These are all the resources</a:t>
            </a:r>
          </a:p>
        </p:txBody>
      </p:sp>
    </p:spTree>
    <p:extLst>
      <p:ext uri="{BB962C8B-B14F-4D97-AF65-F5344CB8AC3E}">
        <p14:creationId xmlns:p14="http://schemas.microsoft.com/office/powerpoint/2010/main" val="253648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AB04-A199-417B-9703-5EB790518E88}"/>
              </a:ext>
            </a:extLst>
          </p:cNvPr>
          <p:cNvSpPr>
            <a:spLocks noGrp="1"/>
          </p:cNvSpPr>
          <p:nvPr>
            <p:ph type="title"/>
          </p:nvPr>
        </p:nvSpPr>
        <p:spPr>
          <a:xfrm>
            <a:off x="564163" y="486935"/>
            <a:ext cx="10810571" cy="680198"/>
          </a:xfrm>
        </p:spPr>
        <p:txBody>
          <a:bodyPr/>
          <a:lstStyle/>
          <a:p>
            <a:br>
              <a:rPr lang="en-US" sz="3200" dirty="0"/>
            </a:br>
            <a:r>
              <a:rPr lang="en-US" sz="3200" dirty="0"/>
              <a:t>Some key reminders:</a:t>
            </a:r>
            <a:br>
              <a:rPr lang="en-US" sz="3200" dirty="0"/>
            </a:br>
            <a:r>
              <a:rPr lang="en-US" sz="3200" dirty="0"/>
              <a:t>Eligibility for Phase 1 of the Child Care Facility </a:t>
            </a:r>
            <a:br>
              <a:rPr lang="en-US" sz="3200" dirty="0"/>
            </a:br>
            <a:r>
              <a:rPr lang="en-US" sz="3200" dirty="0"/>
              <a:t>Improvement Program is </a:t>
            </a:r>
            <a:r>
              <a:rPr lang="en-US" sz="3200" u="sng" dirty="0"/>
              <a:t>limited</a:t>
            </a:r>
            <a:r>
              <a:rPr lang="en-US" sz="3200" dirty="0"/>
              <a:t> to providers who: </a:t>
            </a:r>
          </a:p>
        </p:txBody>
      </p:sp>
      <p:sp>
        <p:nvSpPr>
          <p:cNvPr id="3" name="Text Placeholder 2">
            <a:extLst>
              <a:ext uri="{FF2B5EF4-FFF2-40B4-BE49-F238E27FC236}">
                <a16:creationId xmlns:a16="http://schemas.microsoft.com/office/drawing/2014/main" id="{FA7B53A2-671C-4CE6-B4BD-91F518E598FF}"/>
              </a:ext>
            </a:extLst>
          </p:cNvPr>
          <p:cNvSpPr>
            <a:spLocks noGrp="1"/>
          </p:cNvSpPr>
          <p:nvPr>
            <p:ph type="body" sz="quarter" idx="13"/>
          </p:nvPr>
        </p:nvSpPr>
        <p:spPr>
          <a:xfrm>
            <a:off x="564163" y="2026268"/>
            <a:ext cx="11252699" cy="4344797"/>
          </a:xfrm>
        </p:spPr>
        <p:txBody>
          <a:bodyPr>
            <a:normAutofit/>
          </a:bodyPr>
          <a:lstStyle/>
          <a:p>
            <a:pPr marL="285750" indent="-285750">
              <a:buClr>
                <a:schemeClr val="tx1"/>
              </a:buClr>
              <a:buFont typeface="Wingdings" panose="05000000000000000000" pitchFamily="2" charset="2"/>
              <a:buChar char="ü"/>
            </a:pPr>
            <a:r>
              <a:rPr lang="en-US" sz="1800" dirty="0">
                <a:solidFill>
                  <a:schemeClr val="accent2"/>
                </a:solidFill>
              </a:rPr>
              <a:t>Are</a:t>
            </a:r>
            <a:r>
              <a:rPr lang="en-US" sz="1800" b="1" dirty="0">
                <a:solidFill>
                  <a:schemeClr val="accent2"/>
                </a:solidFill>
              </a:rPr>
              <a:t> child care centers serving 6 or more children licensed by DCF </a:t>
            </a:r>
            <a:r>
              <a:rPr lang="en-US" sz="1800" dirty="0">
                <a:solidFill>
                  <a:schemeClr val="accent2"/>
                </a:solidFill>
              </a:rPr>
              <a:t>as of </a:t>
            </a:r>
            <a:r>
              <a:rPr lang="en-US" sz="1800" b="1" dirty="0">
                <a:solidFill>
                  <a:schemeClr val="accent2"/>
                </a:solidFill>
              </a:rPr>
              <a:t>June 4, 2021. </a:t>
            </a:r>
          </a:p>
          <a:p>
            <a:pPr marL="742902" lvl="2" indent="-285750">
              <a:buClr>
                <a:schemeClr val="tx1"/>
              </a:buClr>
              <a:buFont typeface="Wingdings" panose="05000000000000000000" pitchFamily="2" charset="2"/>
              <a:buChar char="§"/>
            </a:pPr>
            <a:r>
              <a:rPr lang="en-US" sz="1400" i="1" dirty="0">
                <a:solidFill>
                  <a:schemeClr val="tx1"/>
                </a:solidFill>
              </a:rPr>
              <a:t>Family child care homes are NOT eligible for Phase 1 but will be eligible for future phases. </a:t>
            </a:r>
            <a:br>
              <a:rPr lang="en-US" sz="1200" i="1" dirty="0">
                <a:solidFill>
                  <a:schemeClr val="tx1"/>
                </a:solidFill>
              </a:rPr>
            </a:br>
            <a:endParaRPr lang="en-US" sz="1200" b="1" i="1" dirty="0">
              <a:solidFill>
                <a:schemeClr val="tx1"/>
              </a:solidFill>
            </a:endParaRPr>
          </a:p>
          <a:p>
            <a:pPr marL="285750" indent="-285750">
              <a:buClr>
                <a:schemeClr val="tx1"/>
              </a:buClr>
              <a:buFont typeface="Wingdings" panose="05000000000000000000" pitchFamily="2" charset="2"/>
              <a:buChar char="ü"/>
            </a:pPr>
            <a:r>
              <a:rPr lang="en-US" sz="1800" dirty="0">
                <a:solidFill>
                  <a:schemeClr val="accent2"/>
                </a:solidFill>
              </a:rPr>
              <a:t>Offer care for </a:t>
            </a:r>
            <a:r>
              <a:rPr lang="en-US" sz="1800" b="1" dirty="0">
                <a:solidFill>
                  <a:schemeClr val="accent2"/>
                </a:solidFill>
              </a:rPr>
              <a:t>at least 6 hours per day. </a:t>
            </a:r>
          </a:p>
          <a:p>
            <a:pPr marL="628602" lvl="2" indent="-171450">
              <a:buClr>
                <a:schemeClr val="tx1"/>
              </a:buClr>
              <a:buFont typeface="Wingdings" panose="05000000000000000000" pitchFamily="2" charset="2"/>
              <a:buChar char="§"/>
            </a:pPr>
            <a:r>
              <a:rPr lang="en-US" sz="1400" i="1" dirty="0">
                <a:solidFill>
                  <a:schemeClr val="tx1"/>
                </a:solidFill>
              </a:rPr>
              <a:t>Centers that provide before-care and after-school care MAY be eligible for Phase 1, IF they offer care for at least 6 hours daily.</a:t>
            </a:r>
            <a:br>
              <a:rPr lang="en-US" sz="1400" i="1" dirty="0">
                <a:solidFill>
                  <a:schemeClr val="tx2"/>
                </a:solidFill>
              </a:rPr>
            </a:br>
            <a:endParaRPr lang="en-US" sz="1400" b="1" i="1" dirty="0">
              <a:solidFill>
                <a:schemeClr val="tx2"/>
              </a:solidFill>
            </a:endParaRPr>
          </a:p>
          <a:p>
            <a:pPr marL="285750" indent="-285750">
              <a:buClr>
                <a:schemeClr val="tx1"/>
              </a:buClr>
              <a:buFont typeface="Wingdings" panose="05000000000000000000" pitchFamily="2" charset="2"/>
              <a:buChar char="ü"/>
            </a:pPr>
            <a:r>
              <a:rPr lang="en-US" sz="1800" dirty="0">
                <a:solidFill>
                  <a:schemeClr val="accent2"/>
                </a:solidFill>
              </a:rPr>
              <a:t>Must currently </a:t>
            </a:r>
            <a:r>
              <a:rPr lang="en-US" sz="1800" b="1" dirty="0">
                <a:solidFill>
                  <a:schemeClr val="accent2"/>
                </a:solidFill>
              </a:rPr>
              <a:t>enroll</a:t>
            </a:r>
            <a:r>
              <a:rPr lang="en-US" sz="1800" dirty="0">
                <a:solidFill>
                  <a:schemeClr val="accent2"/>
                </a:solidFill>
              </a:rPr>
              <a:t>, or have </a:t>
            </a:r>
            <a:r>
              <a:rPr lang="en-US" sz="1800" b="1" dirty="0">
                <a:solidFill>
                  <a:schemeClr val="accent2"/>
                </a:solidFill>
              </a:rPr>
              <a:t>enrolled</a:t>
            </a:r>
            <a:r>
              <a:rPr lang="en-US" sz="1800" dirty="0">
                <a:solidFill>
                  <a:schemeClr val="accent2"/>
                </a:solidFill>
              </a:rPr>
              <a:t> in 12 months prior to application, </a:t>
            </a:r>
            <a:r>
              <a:rPr lang="en-US" sz="1800" b="1" dirty="0">
                <a:solidFill>
                  <a:schemeClr val="accent2"/>
                </a:solidFill>
              </a:rPr>
              <a:t>at least 1 child </a:t>
            </a:r>
            <a:r>
              <a:rPr lang="en-US" sz="1800" dirty="0">
                <a:solidFill>
                  <a:schemeClr val="accent2"/>
                </a:solidFill>
              </a:rPr>
              <a:t>receiving assistance through </a:t>
            </a:r>
            <a:r>
              <a:rPr lang="en-US" sz="1800" b="1" dirty="0">
                <a:solidFill>
                  <a:schemeClr val="accent2"/>
                </a:solidFill>
              </a:rPr>
              <a:t>DHS Child Care Assistance Program (CCAP, often referred to as “subsidy”)</a:t>
            </a:r>
          </a:p>
          <a:p>
            <a:pPr marL="742902" lvl="2" indent="-285750">
              <a:buClr>
                <a:schemeClr val="tx1"/>
              </a:buClr>
              <a:buFont typeface="Wingdings" panose="05000000000000000000" pitchFamily="2" charset="2"/>
              <a:buChar char="§"/>
            </a:pPr>
            <a:r>
              <a:rPr lang="en-US" sz="1400" i="1" dirty="0">
                <a:solidFill>
                  <a:schemeClr val="tx1"/>
                </a:solidFill>
              </a:rPr>
              <a:t>Programs that are </a:t>
            </a:r>
            <a:r>
              <a:rPr lang="en-US" sz="1400" i="1" u="sng" dirty="0">
                <a:solidFill>
                  <a:schemeClr val="tx1"/>
                </a:solidFill>
              </a:rPr>
              <a:t>approved</a:t>
            </a:r>
            <a:r>
              <a:rPr lang="en-US" sz="1400" i="1" dirty="0">
                <a:solidFill>
                  <a:schemeClr val="tx1"/>
                </a:solidFill>
              </a:rPr>
              <a:t> to accept the DHS Child Care Assistance Program but do not have at least 1 child </a:t>
            </a:r>
            <a:r>
              <a:rPr lang="en-US" sz="1400" i="1" u="sng" dirty="0">
                <a:solidFill>
                  <a:schemeClr val="tx1"/>
                </a:solidFill>
              </a:rPr>
              <a:t>enrolled</a:t>
            </a:r>
            <a:r>
              <a:rPr lang="en-US" sz="1400" i="1" dirty="0">
                <a:solidFill>
                  <a:schemeClr val="tx1"/>
                </a:solidFill>
              </a:rPr>
              <a:t> in the last 12 months at time of application will NOT be eligible for Phase 1.</a:t>
            </a:r>
          </a:p>
          <a:p>
            <a:pPr marL="742902" lvl="2" indent="-285750">
              <a:buClr>
                <a:schemeClr val="tx1"/>
              </a:buClr>
              <a:buFont typeface="Wingdings" panose="05000000000000000000" pitchFamily="2" charset="2"/>
              <a:buChar char="§"/>
            </a:pPr>
            <a:r>
              <a:rPr lang="en-US" sz="1400" i="1" dirty="0">
                <a:solidFill>
                  <a:schemeClr val="tx1"/>
                </a:solidFill>
              </a:rPr>
              <a:t>Head Start programs MAY be eligible for Phase 1, if they are also licensed centers with DCF and also enroll at least one child receiving CCAP. </a:t>
            </a:r>
          </a:p>
          <a:p>
            <a:pPr lvl="2" indent="0">
              <a:buClr>
                <a:schemeClr val="tx1"/>
              </a:buClr>
              <a:buNone/>
            </a:pPr>
            <a:br>
              <a:rPr lang="en-US" sz="1200" i="1" dirty="0">
                <a:solidFill>
                  <a:schemeClr val="tx1"/>
                </a:solidFill>
              </a:rPr>
            </a:br>
            <a:endParaRPr lang="en-US" sz="1200" i="1" dirty="0">
              <a:solidFill>
                <a:schemeClr val="tx1"/>
              </a:solidFill>
            </a:endParaRPr>
          </a:p>
          <a:p>
            <a:pPr marL="285750" indent="-285750">
              <a:buClr>
                <a:schemeClr val="tx1"/>
              </a:buClr>
              <a:buFont typeface="Wingdings" panose="05000000000000000000" pitchFamily="2" charset="2"/>
              <a:buChar char="ü"/>
            </a:pPr>
            <a:r>
              <a:rPr lang="en-US" sz="1800" dirty="0">
                <a:solidFill>
                  <a:schemeClr val="accent2"/>
                </a:solidFill>
              </a:rPr>
              <a:t>Are </a:t>
            </a:r>
            <a:r>
              <a:rPr lang="en-US" sz="1800" b="1" dirty="0">
                <a:solidFill>
                  <a:schemeClr val="accent2"/>
                </a:solidFill>
              </a:rPr>
              <a:t>for profit or non-profits</a:t>
            </a:r>
          </a:p>
          <a:p>
            <a:pPr marL="742902" lvl="2" indent="-285750">
              <a:buClr>
                <a:schemeClr val="tx1"/>
              </a:buClr>
              <a:buFont typeface="Wingdings" panose="05000000000000000000" pitchFamily="2" charset="2"/>
              <a:buChar char="§"/>
            </a:pPr>
            <a:r>
              <a:rPr lang="en-US" sz="1400" i="1" dirty="0">
                <a:solidFill>
                  <a:schemeClr val="tx1"/>
                </a:solidFill>
              </a:rPr>
              <a:t>School districts are NOT eligible to apply directly for Phase 1. </a:t>
            </a:r>
          </a:p>
          <a:p>
            <a:pPr marL="742902" lvl="2" indent="-285750">
              <a:buClr>
                <a:schemeClr val="tx1"/>
              </a:buClr>
              <a:buFont typeface="Wingdings" panose="05000000000000000000" pitchFamily="2" charset="2"/>
              <a:buChar char="§"/>
            </a:pPr>
            <a:r>
              <a:rPr lang="en-US" sz="1400" i="1" dirty="0">
                <a:solidFill>
                  <a:schemeClr val="tx1"/>
                </a:solidFill>
              </a:rPr>
              <a:t>Centers that operate programs within school buildings MAY be eligible.</a:t>
            </a:r>
            <a:br>
              <a:rPr lang="en-US" sz="1400" dirty="0">
                <a:solidFill>
                  <a:schemeClr val="tx1"/>
                </a:solidFill>
              </a:rPr>
            </a:br>
            <a:endParaRPr lang="en-US" sz="1400" dirty="0">
              <a:solidFill>
                <a:schemeClr val="tx1"/>
              </a:solidFill>
            </a:endParaRPr>
          </a:p>
          <a:p>
            <a:endParaRPr lang="en-US"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7C8BB2F2-4C8F-4329-B154-39CF4EB97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81" y="5050465"/>
            <a:ext cx="908266" cy="908266"/>
          </a:xfrm>
          <a:prstGeom prst="rect">
            <a:avLst/>
          </a:prstGeom>
        </p:spPr>
      </p:pic>
      <p:sp>
        <p:nvSpPr>
          <p:cNvPr id="5" name="Folded Corner 11">
            <a:extLst>
              <a:ext uri="{FF2B5EF4-FFF2-40B4-BE49-F238E27FC236}">
                <a16:creationId xmlns:a16="http://schemas.microsoft.com/office/drawing/2014/main" id="{F1BAF0ED-12B8-40F6-AADD-D75B9ECFC03A}"/>
              </a:ext>
            </a:extLst>
          </p:cNvPr>
          <p:cNvSpPr/>
          <p:nvPr/>
        </p:nvSpPr>
        <p:spPr>
          <a:xfrm>
            <a:off x="8230375" y="4798599"/>
            <a:ext cx="3328420" cy="1443994"/>
          </a:xfrm>
          <a:prstGeom prst="foldedCorner">
            <a:avLst/>
          </a:prstGeom>
          <a:solidFill>
            <a:srgbClr val="84BD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597C"/>
              </a:solidFill>
              <a:latin typeface="Calibri" panose="020F0502020204030204" pitchFamily="34" charset="0"/>
              <a:ea typeface="Calibri" panose="020F0502020204030204" pitchFamily="34" charset="0"/>
              <a:cs typeface="Arial" panose="020B0604020202020204" pitchFamily="34" charset="0"/>
            </a:endParaRPr>
          </a:p>
          <a:p>
            <a:pPr algn="ctr"/>
            <a:endParaRPr lang="en-US" sz="1400" b="1" dirty="0">
              <a:solidFill>
                <a:srgbClr val="00597C"/>
              </a:solidFill>
              <a:latin typeface="Calibri" panose="020F0502020204030204" pitchFamily="34" charset="0"/>
              <a:ea typeface="Calibri" panose="020F0502020204030204" pitchFamily="34" charset="0"/>
              <a:cs typeface="Arial" panose="020B0604020202020204" pitchFamily="34" charset="0"/>
            </a:endParaRPr>
          </a:p>
          <a:p>
            <a:pPr algn="ctr"/>
            <a:r>
              <a:rPr lang="en-US" sz="1400" b="1" dirty="0">
                <a:solidFill>
                  <a:srgbClr val="00597C"/>
                </a:solidFill>
                <a:latin typeface="Calibri" panose="020F0502020204030204" pitchFamily="34" charset="0"/>
                <a:ea typeface="Calibri" panose="020F0502020204030204" pitchFamily="34" charset="0"/>
                <a:cs typeface="Arial" panose="020B0604020202020204" pitchFamily="34" charset="0"/>
              </a:rPr>
              <a:t>REMEMBER: </a:t>
            </a:r>
          </a:p>
          <a:p>
            <a:pPr marL="285750" indent="-285750" algn="ctr">
              <a:buFont typeface="Arial" panose="020B0604020202020204" pitchFamily="34" charset="0"/>
              <a:buChar char="•"/>
            </a:pPr>
            <a:r>
              <a:rPr lang="en-US" sz="1400" dirty="0">
                <a:latin typeface="Calibri" panose="020F0502020204030204" pitchFamily="34" charset="0"/>
                <a:ea typeface="Calibri" panose="020F0502020204030204" pitchFamily="34" charset="0"/>
                <a:cs typeface="Arial" panose="020B0604020202020204" pitchFamily="34" charset="0"/>
              </a:rPr>
              <a:t>The webinar will be recorded and posted on our website along with the presentation</a:t>
            </a:r>
          </a:p>
          <a:p>
            <a:pPr marL="285750" indent="-285750" algn="ctr">
              <a:buFont typeface="Arial" panose="020B0604020202020204" pitchFamily="34" charset="0"/>
              <a:buChar char="•"/>
            </a:pPr>
            <a:r>
              <a:rPr lang="en-US" sz="1400" dirty="0">
                <a:latin typeface="Calibri" panose="020F0502020204030204" pitchFamily="34" charset="0"/>
                <a:ea typeface="Calibri" panose="020F0502020204030204" pitchFamily="34" charset="0"/>
                <a:cs typeface="Arial" panose="020B0604020202020204" pitchFamily="34" charset="0"/>
              </a:rPr>
              <a:t>There is a 2</a:t>
            </a:r>
            <a:r>
              <a:rPr lang="en-US" sz="1400" baseline="30000" dirty="0">
                <a:latin typeface="Calibri" panose="020F0502020204030204" pitchFamily="34" charset="0"/>
                <a:ea typeface="Calibri" panose="020F0502020204030204" pitchFamily="34" charset="0"/>
                <a:cs typeface="Arial" panose="020B0604020202020204" pitchFamily="34" charset="0"/>
              </a:rPr>
              <a:t>nd</a:t>
            </a:r>
            <a:r>
              <a:rPr lang="en-US" sz="1400" dirty="0">
                <a:latin typeface="Calibri" panose="020F0502020204030204" pitchFamily="34" charset="0"/>
                <a:ea typeface="Calibri" panose="020F0502020204030204" pitchFamily="34" charset="0"/>
                <a:cs typeface="Arial" panose="020B0604020202020204" pitchFamily="34" charset="0"/>
              </a:rPr>
              <a:t> webinar scheduled for Monday, 9/19 at 6 pm</a:t>
            </a:r>
          </a:p>
          <a:p>
            <a:pPr algn="ct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2614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pzZ..sWcMb44LU.r6O3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pzZ..sWcMb44LU.r6O3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Y.H3RmlPAmkj56gDG3E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mY.H3RmlPAmkj56gDG3E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qYcVrRtbWaUAvDeXgTBAg"/>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name="2_Template_US0168">
  <a:themeElements>
    <a:clrScheme name="NJEDA FInal">
      <a:dk1>
        <a:srgbClr val="00587B"/>
      </a:dk1>
      <a:lt1>
        <a:srgbClr val="FFFFFF"/>
      </a:lt1>
      <a:dk2>
        <a:srgbClr val="00365B"/>
      </a:dk2>
      <a:lt2>
        <a:srgbClr val="FFFFFE"/>
      </a:lt2>
      <a:accent1>
        <a:srgbClr val="00587B"/>
      </a:accent1>
      <a:accent2>
        <a:srgbClr val="83BD00"/>
      </a:accent2>
      <a:accent3>
        <a:srgbClr val="053853"/>
      </a:accent3>
      <a:accent4>
        <a:srgbClr val="00587B"/>
      </a:accent4>
      <a:accent5>
        <a:srgbClr val="568239"/>
      </a:accent5>
      <a:accent6>
        <a:srgbClr val="000000"/>
      </a:accent6>
      <a:hlink>
        <a:srgbClr val="83BD00"/>
      </a:hlink>
      <a:folHlink>
        <a:srgbClr val="006B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94FA3"/>
        </a:dk2>
        <a:lt2>
          <a:srgbClr val="4390BB"/>
        </a:lt2>
        <a:accent1>
          <a:srgbClr val="CFD3D9"/>
        </a:accent1>
        <a:accent2>
          <a:srgbClr val="808080"/>
        </a:accent2>
        <a:accent3>
          <a:srgbClr val="568975"/>
        </a:accent3>
        <a:accent4>
          <a:srgbClr val="0070C0"/>
        </a:accent4>
        <a:accent5>
          <a:srgbClr val="B83536"/>
        </a:accent5>
        <a:accent6>
          <a:srgbClr val="808080"/>
        </a:accent6>
        <a:hlink>
          <a:srgbClr val="568975"/>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plan_v01.potx" id="{A5A9A795-2CC4-4577-B947-1DFBD041165C}" vid="{20D7C85B-426A-48A4-BC77-47F985C7A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CB868EF0AE647B65CBADC5DA1E979" ma:contentTypeVersion="12" ma:contentTypeDescription="Create a new document." ma:contentTypeScope="" ma:versionID="0bba8063c57997253d8704f9912199b8">
  <xsd:schema xmlns:xsd="http://www.w3.org/2001/XMLSchema" xmlns:xs="http://www.w3.org/2001/XMLSchema" xmlns:p="http://schemas.microsoft.com/office/2006/metadata/properties" xmlns:ns3="d35ac167-b319-4e2f-bdf0-1778579f5341" xmlns:ns4="f4dff783-4721-423a-bf31-0b1047764656" targetNamespace="http://schemas.microsoft.com/office/2006/metadata/properties" ma:root="true" ma:fieldsID="dad602428adb55c37b3c23a99248792b" ns3:_="" ns4:_="">
    <xsd:import namespace="d35ac167-b319-4e2f-bdf0-1778579f5341"/>
    <xsd:import namespace="f4dff783-4721-423a-bf31-0b104776465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5ac167-b319-4e2f-bdf0-1778579f5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dff783-4721-423a-bf31-0b10477646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921478-F877-4684-882F-7B013619B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5ac167-b319-4e2f-bdf0-1778579f5341"/>
    <ds:schemaRef ds:uri="f4dff783-4721-423a-bf31-0b1047764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A6C0B8-CE2B-48F6-AD7F-2A3722CD965B}">
  <ds:schemaRefs>
    <ds:schemaRef ds:uri="http://schemas.microsoft.com/office/2006/documentManagement/types"/>
    <ds:schemaRef ds:uri="http://purl.org/dc/terms/"/>
    <ds:schemaRef ds:uri="http://schemas.openxmlformats.org/package/2006/metadata/core-properties"/>
    <ds:schemaRef ds:uri="d35ac167-b319-4e2f-bdf0-1778579f5341"/>
    <ds:schemaRef ds:uri="http://purl.org/dc/dcmitype/"/>
    <ds:schemaRef ds:uri="http://schemas.microsoft.com/office/infopath/2007/PartnerControls"/>
    <ds:schemaRef ds:uri="http://purl.org/dc/elements/1.1/"/>
    <ds:schemaRef ds:uri="http://schemas.microsoft.com/office/2006/metadata/properties"/>
    <ds:schemaRef ds:uri="f4dff783-4721-423a-bf31-0b1047764656"/>
    <ds:schemaRef ds:uri="http://www.w3.org/XML/1998/namespace"/>
  </ds:schemaRefs>
</ds:datastoreItem>
</file>

<file path=customXml/itemProps3.xml><?xml version="1.0" encoding="utf-8"?>
<ds:datastoreItem xmlns:ds="http://schemas.openxmlformats.org/officeDocument/2006/customXml" ds:itemID="{90BD15AF-AF8D-414A-8176-6D1BEEB421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16199</TotalTime>
  <Words>9243</Words>
  <Application>Microsoft Office PowerPoint</Application>
  <PresentationFormat>Widescreen</PresentationFormat>
  <Paragraphs>793</Paragraphs>
  <Slides>77</Slides>
  <Notes>48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4" baseType="lpstr">
      <vt:lpstr>Malgun Gothic</vt:lpstr>
      <vt:lpstr>Microsoft JhengHei</vt:lpstr>
      <vt:lpstr>MS PGothic</vt:lpstr>
      <vt:lpstr>.Lucida Grande UI Regular</vt:lpstr>
      <vt:lpstr>.PingFang SC Regular</vt:lpstr>
      <vt:lpstr>Arial</vt:lpstr>
      <vt:lpstr>Calibri</vt:lpstr>
      <vt:lpstr>Calibri Light</vt:lpstr>
      <vt:lpstr>Courier New</vt:lpstr>
      <vt:lpstr>Franklin Gothic Demi Cond</vt:lpstr>
      <vt:lpstr>Nirmala UI</vt:lpstr>
      <vt:lpstr>Segoe UI</vt:lpstr>
      <vt:lpstr>Segoe UI Light</vt:lpstr>
      <vt:lpstr>Symbol</vt:lpstr>
      <vt:lpstr>Wingdings</vt:lpstr>
      <vt:lpstr>2_Template_US0168</vt:lpstr>
      <vt:lpstr>think-cell Slide</vt:lpstr>
      <vt:lpstr>New Jersey Child Care Facilities Improvement Program—Phase 1</vt:lpstr>
      <vt:lpstr>WELCOME</vt:lpstr>
      <vt:lpstr>AGENDA </vt:lpstr>
      <vt:lpstr>PART 1 HOUSEKEEPING AND REMINDERS</vt:lpstr>
      <vt:lpstr>PowerPoint Presentation</vt:lpstr>
      <vt:lpstr>In addition to today’s webinar, there are many ways to ask questions and find more information </vt:lpstr>
      <vt:lpstr>Resources available to you</vt:lpstr>
      <vt:lpstr>Where to find the resources on our site</vt:lpstr>
      <vt:lpstr> Some key reminders: Eligibility for Phase 1 of the Child Care Facility  Improvement Program is limited to providers who: </vt:lpstr>
      <vt:lpstr>PART 2 BACKGROUND</vt:lpstr>
      <vt:lpstr>About NJEDA</vt:lpstr>
      <vt:lpstr>Child Care Revitalization Act signed by  Gov. Murphy in July 2021 </vt:lpstr>
      <vt:lpstr>  Building on Governor Murphy’s comprehensive strategy to support the state’s vital child care sector and the crucial role of child care to the state’s long-term economic recovery, NJEDA has a growing portfolio of programs to strengthen New Jersey’s child care industry </vt:lpstr>
      <vt:lpstr>PowerPoint Presentation</vt:lpstr>
      <vt:lpstr>Child Care Facilities Improvement Program – Phase 1</vt:lpstr>
      <vt:lpstr>PART 3 APPLICANT ELIGIBILITY</vt:lpstr>
      <vt:lpstr>Phase 1 Applicant Eligibility</vt:lpstr>
      <vt:lpstr>What is the Child Care Assistance Program (CCAP)?</vt:lpstr>
      <vt:lpstr>PART 4 PROJECT ELIGIBILITY</vt:lpstr>
      <vt:lpstr>PowerPoint Presentation</vt:lpstr>
      <vt:lpstr>Phase 1 Project Requirements</vt:lpstr>
      <vt:lpstr>Eligible Interior Facility Improvements</vt:lpstr>
      <vt:lpstr>Eligible Exterior Facility Improvements</vt:lpstr>
      <vt:lpstr>Eligible Costs</vt:lpstr>
      <vt:lpstr>Eligible Soft Costs</vt:lpstr>
      <vt:lpstr>Furniture, Fixtures &amp; Equipment (FFE)</vt:lpstr>
      <vt:lpstr>Notifying NJ DCF Office of Licensing</vt:lpstr>
      <vt:lpstr>PART 5 CONTRACTOR REQUIREMENTS </vt:lpstr>
      <vt:lpstr>Contractor Requirements</vt:lpstr>
      <vt:lpstr>DOL Public Works Registered Contractor</vt:lpstr>
      <vt:lpstr>Project Idea Board</vt:lpstr>
      <vt:lpstr>PART 6 APPLICATION REQUIREMENTS</vt:lpstr>
      <vt:lpstr>Application</vt:lpstr>
      <vt:lpstr>Sign Into Portal Using User Name and Password</vt:lpstr>
      <vt:lpstr>Creating a New User Name and Password</vt:lpstr>
      <vt:lpstr>If You Were Emailed an Invitation Code</vt:lpstr>
      <vt:lpstr>Find the Child Care Facilities Improvement  application</vt:lpstr>
      <vt:lpstr>Required Application Documents</vt:lpstr>
      <vt:lpstr>Application Quick Start Guide</vt:lpstr>
      <vt:lpstr>PAGE 1: DCF License</vt:lpstr>
      <vt:lpstr>PAGE 2: Primary Point of Contact</vt:lpstr>
      <vt:lpstr>PAGE 3: Authorized Representative</vt:lpstr>
      <vt:lpstr>PAGE 4: CEO/Owner/Equivalent</vt:lpstr>
      <vt:lpstr>PAGE 5: Media Contact</vt:lpstr>
      <vt:lpstr>PAGE 6: Applicant Organization</vt:lpstr>
      <vt:lpstr>PAGE 6: Applicant Organization (cont’d)</vt:lpstr>
      <vt:lpstr>PAGE 6: Applicant Organization (cont’d)</vt:lpstr>
      <vt:lpstr>PAGE 6: Applicant Organization (cont’d)</vt:lpstr>
      <vt:lpstr>PAGE 6: Applicant Organization (cont’d)</vt:lpstr>
      <vt:lpstr>PAGE 7: Diversity, Equity and Inclusion</vt:lpstr>
      <vt:lpstr>PAGE 7: Diversity, Equity and Inclusion (cont’d)</vt:lpstr>
      <vt:lpstr>PAGE 7: Diversity, Equity and Inclusion continued</vt:lpstr>
      <vt:lpstr>PAGE 8: Additional Applicant Information</vt:lpstr>
      <vt:lpstr>PAGE 9: Facility Information</vt:lpstr>
      <vt:lpstr>PAGE 9: Facility Information (cont’d)</vt:lpstr>
      <vt:lpstr>PAGE 9: Facility Information (cont’d)</vt:lpstr>
      <vt:lpstr>PAGE 9: Facility Information (cont’d)</vt:lpstr>
      <vt:lpstr>PAGE 10: Project Information</vt:lpstr>
      <vt:lpstr>Sample Project Information Descriptions</vt:lpstr>
      <vt:lpstr>Project Information (cont’d)</vt:lpstr>
      <vt:lpstr>Project Budget</vt:lpstr>
      <vt:lpstr>Project Budget (cont’d)</vt:lpstr>
      <vt:lpstr>Project Timeline</vt:lpstr>
      <vt:lpstr>Project Information (cont’d)</vt:lpstr>
      <vt:lpstr>Project Information (cont’d)</vt:lpstr>
      <vt:lpstr>PAGE 11: Contractor Information</vt:lpstr>
      <vt:lpstr>PAGE 12: Soft Costs</vt:lpstr>
      <vt:lpstr>PAGE 13: Duplication of Benefits</vt:lpstr>
      <vt:lpstr>PAGE 14: Legal Questionnaire</vt:lpstr>
      <vt:lpstr>PAGE 15: Prohibited Activities in Russia-Belarus</vt:lpstr>
      <vt:lpstr>PAGE 16: Certification of Application</vt:lpstr>
      <vt:lpstr>PART 7 APPLICANT PLANNING RESOURCES</vt:lpstr>
      <vt:lpstr>Frequently Asked Questions (FAQ)</vt:lpstr>
      <vt:lpstr>PowerPoint Presentation</vt:lpstr>
      <vt:lpstr>Language Assistance</vt:lpstr>
      <vt:lpstr>Questions following the webinar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NJ Counties Road Show</dc:title>
  <dc:creator>Annie D'Agostino</dc:creator>
  <cp:lastModifiedBy>Shazmin Hirji</cp:lastModifiedBy>
  <cp:revision>11</cp:revision>
  <dcterms:created xsi:type="dcterms:W3CDTF">2020-02-03T19:57:06Z</dcterms:created>
  <dcterms:modified xsi:type="dcterms:W3CDTF">2022-11-28T20:42:55Z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0x01010032ECB868EF0AE647B65CBADC5DA1E979</vt:lpwstr>
  </property>
</Properties>
</file>